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98" r:id="rId2"/>
  </p:sldMasterIdLst>
  <p:notesMasterIdLst>
    <p:notesMasterId r:id="rId14"/>
  </p:notesMasterIdLst>
  <p:handoutMasterIdLst>
    <p:handoutMasterId r:id="rId15"/>
  </p:handoutMasterIdLst>
  <p:sldIdLst>
    <p:sldId id="265" r:id="rId3"/>
    <p:sldId id="266" r:id="rId4"/>
    <p:sldId id="276" r:id="rId5"/>
    <p:sldId id="273" r:id="rId6"/>
    <p:sldId id="270" r:id="rId7"/>
    <p:sldId id="275" r:id="rId8"/>
    <p:sldId id="271" r:id="rId9"/>
    <p:sldId id="274" r:id="rId10"/>
    <p:sldId id="272" r:id="rId11"/>
    <p:sldId id="267" r:id="rId12"/>
    <p:sldId id="263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1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72" autoAdjust="0"/>
  </p:normalViewPr>
  <p:slideViewPr>
    <p:cSldViewPr snapToGrid="0" snapToObjects="1" showGuides="1">
      <p:cViewPr varScale="1">
        <p:scale>
          <a:sx n="91" d="100"/>
          <a:sy n="91" d="100"/>
        </p:scale>
        <p:origin x="756" y="60"/>
      </p:cViewPr>
      <p:guideLst>
        <p:guide orient="horz" pos="1611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12975-4CFD-C441-A244-B7FD9A9579C2}" type="datetimeFigureOut">
              <a:rPr lang="en-US" smtClean="0"/>
              <a:pPr/>
              <a:t>3/11/2019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660DC-725D-2A44-9F89-74FE668A9C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254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FD1C8-470D-774F-8B40-381C3059BD4A}" type="datetimeFigureOut">
              <a:rPr lang="en-US" smtClean="0"/>
              <a:pPr/>
              <a:t>3/11/2019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9711C-DB87-6342-8123-FE7E39EB00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073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99335"/>
            <a:ext cx="6400800" cy="228599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subtitle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98416" y="4902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910801" y="4272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79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1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3276149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6097917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20"/>
          </p:nvPr>
        </p:nvSpPr>
        <p:spPr>
          <a:xfrm>
            <a:off x="457201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24"/>
          <p:cNvSpPr>
            <a:spLocks noGrp="1"/>
          </p:cNvSpPr>
          <p:nvPr>
            <p:ph type="body" sz="quarter" idx="21"/>
          </p:nvPr>
        </p:nvSpPr>
        <p:spPr>
          <a:xfrm>
            <a:off x="3275819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6085706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319723"/>
            <a:ext cx="4038600" cy="1274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319723"/>
            <a:ext cx="4038600" cy="1274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299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759937"/>
            <a:ext cx="5018388" cy="294303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59439" y="1770130"/>
            <a:ext cx="3036565" cy="2919036"/>
          </a:xfrm>
          <a:custGeom>
            <a:avLst/>
            <a:gdLst>
              <a:gd name="connsiteX0" fmla="*/ 0 w 3027362"/>
              <a:gd name="connsiteY0" fmla="*/ 0 h 1885950"/>
              <a:gd name="connsiteX1" fmla="*/ 2528981 w 3027362"/>
              <a:gd name="connsiteY1" fmla="*/ 0 h 1885950"/>
              <a:gd name="connsiteX2" fmla="*/ 3027362 w 3027362"/>
              <a:gd name="connsiteY2" fmla="*/ 498381 h 1885950"/>
              <a:gd name="connsiteX3" fmla="*/ 3027362 w 3027362"/>
              <a:gd name="connsiteY3" fmla="*/ 1885950 h 1885950"/>
              <a:gd name="connsiteX4" fmla="*/ 0 w 3027362"/>
              <a:gd name="connsiteY4" fmla="*/ 1885950 h 1885950"/>
              <a:gd name="connsiteX5" fmla="*/ 0 w 3027362"/>
              <a:gd name="connsiteY5" fmla="*/ 0 h 1885950"/>
              <a:gd name="connsiteX0" fmla="*/ 0 w 3036565"/>
              <a:gd name="connsiteY0" fmla="*/ 0 h 3892048"/>
              <a:gd name="connsiteX1" fmla="*/ 2528981 w 3036565"/>
              <a:gd name="connsiteY1" fmla="*/ 0 h 3892048"/>
              <a:gd name="connsiteX2" fmla="*/ 3027362 w 3036565"/>
              <a:gd name="connsiteY2" fmla="*/ 498381 h 3892048"/>
              <a:gd name="connsiteX3" fmla="*/ 3036565 w 3036565"/>
              <a:gd name="connsiteY3" fmla="*/ 3892048 h 3892048"/>
              <a:gd name="connsiteX4" fmla="*/ 0 w 3036565"/>
              <a:gd name="connsiteY4" fmla="*/ 1885950 h 3892048"/>
              <a:gd name="connsiteX5" fmla="*/ 0 w 3036565"/>
              <a:gd name="connsiteY5" fmla="*/ 0 h 3892048"/>
              <a:gd name="connsiteX0" fmla="*/ 0 w 3036565"/>
              <a:gd name="connsiteY0" fmla="*/ 0 h 3892048"/>
              <a:gd name="connsiteX1" fmla="*/ 2528981 w 3036565"/>
              <a:gd name="connsiteY1" fmla="*/ 0 h 3892048"/>
              <a:gd name="connsiteX2" fmla="*/ 3027362 w 3036565"/>
              <a:gd name="connsiteY2" fmla="*/ 498381 h 3892048"/>
              <a:gd name="connsiteX3" fmla="*/ 3036565 w 3036565"/>
              <a:gd name="connsiteY3" fmla="*/ 3892048 h 3892048"/>
              <a:gd name="connsiteX4" fmla="*/ 9203 w 3036565"/>
              <a:gd name="connsiteY4" fmla="*/ 3892047 h 3892048"/>
              <a:gd name="connsiteX5" fmla="*/ 0 w 3036565"/>
              <a:gd name="connsiteY5" fmla="*/ 0 h 38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6565" h="3892048">
                <a:moveTo>
                  <a:pt x="0" y="0"/>
                </a:moveTo>
                <a:lnTo>
                  <a:pt x="2528981" y="0"/>
                </a:lnTo>
                <a:cubicBezTo>
                  <a:pt x="2804229" y="0"/>
                  <a:pt x="3027362" y="223133"/>
                  <a:pt x="3027362" y="498381"/>
                </a:cubicBezTo>
                <a:cubicBezTo>
                  <a:pt x="3030430" y="1629603"/>
                  <a:pt x="3033497" y="2760826"/>
                  <a:pt x="3036565" y="3892048"/>
                </a:cubicBezTo>
                <a:lnTo>
                  <a:pt x="9203" y="3892047"/>
                </a:lnTo>
                <a:cubicBezTo>
                  <a:pt x="6135" y="2594698"/>
                  <a:pt x="3068" y="1297349"/>
                  <a:pt x="0" y="0"/>
                </a:cubicBez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11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38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99335"/>
            <a:ext cx="6400800" cy="228599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subtitle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98416" y="4902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5910801" y="42723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71600" y="2926326"/>
            <a:ext cx="6400800" cy="705749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371600" y="3637205"/>
            <a:ext cx="6400800" cy="462905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FontTx/>
              <a:buNone/>
              <a:defRPr/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084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693" y="997421"/>
            <a:ext cx="5965438" cy="1488969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65697" y="2571750"/>
            <a:ext cx="5965825" cy="1652588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600"/>
            </a:lvl1pPr>
            <a:lvl2pPr marL="457200" indent="0" algn="l">
              <a:buFontTx/>
              <a:buNone/>
              <a:defRPr/>
            </a:lvl2pPr>
            <a:lvl3pPr marL="914400" indent="0" algn="l">
              <a:buFontTx/>
              <a:buNone/>
              <a:defRPr/>
            </a:lvl3pPr>
            <a:lvl4pPr marL="1371600" indent="0" algn="l">
              <a:buFontTx/>
              <a:buNone/>
              <a:defRPr/>
            </a:lvl4pPr>
            <a:lvl5pPr marL="1828800" indent="0" algn="l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1411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140" y="927382"/>
            <a:ext cx="2713244" cy="1644368"/>
          </a:xfrm>
        </p:spPr>
        <p:txBody>
          <a:bodyPr anchor="t" anchorCtr="0">
            <a:normAutofit/>
          </a:bodyPr>
          <a:lstStyle>
            <a:lvl1pPr>
              <a:defRPr sz="2800" baseline="0">
                <a:solidFill>
                  <a:srgbClr val="FFFFFF"/>
                </a:solidFill>
              </a:defRPr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825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10279"/>
            <a:ext cx="8229600" cy="620483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2787704"/>
            <a:ext cx="8229600" cy="594122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FontTx/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FontTx/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FontTx/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FontTx/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2022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6273934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6133"/>
            <a:ext cx="6273934" cy="284849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28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kfq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9937"/>
            <a:ext cx="4038600" cy="283468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9937"/>
            <a:ext cx="4038600" cy="283468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9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759937"/>
            <a:ext cx="5018388" cy="294303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59438" y="1759744"/>
            <a:ext cx="3027362" cy="1414463"/>
          </a:xfrm>
          <a:custGeom>
            <a:avLst/>
            <a:gdLst/>
            <a:ahLst/>
            <a:cxnLst/>
            <a:rect l="l" t="t" r="r" b="b"/>
            <a:pathLst>
              <a:path w="3027362" h="1885950">
                <a:moveTo>
                  <a:pt x="0" y="0"/>
                </a:moveTo>
                <a:lnTo>
                  <a:pt x="3027362" y="0"/>
                </a:lnTo>
                <a:lnTo>
                  <a:pt x="3027362" y="1063625"/>
                </a:lnTo>
                <a:lnTo>
                  <a:pt x="3026362" y="1063625"/>
                </a:lnTo>
                <a:lnTo>
                  <a:pt x="3023015" y="1129917"/>
                </a:lnTo>
                <a:cubicBezTo>
                  <a:pt x="2982765" y="1526260"/>
                  <a:pt x="2667672" y="1841353"/>
                  <a:pt x="2271329" y="1881603"/>
                </a:cubicBezTo>
                <a:lnTo>
                  <a:pt x="2205037" y="1884951"/>
                </a:lnTo>
                <a:lnTo>
                  <a:pt x="2205037" y="1885950"/>
                </a:lnTo>
                <a:lnTo>
                  <a:pt x="0" y="1885950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59438" y="3288506"/>
            <a:ext cx="3027362" cy="1414463"/>
          </a:xfrm>
          <a:custGeom>
            <a:avLst/>
            <a:gdLst/>
            <a:ahLst/>
            <a:cxnLst/>
            <a:rect l="l" t="t" r="r" b="b"/>
            <a:pathLst>
              <a:path w="3027362" h="1885950">
                <a:moveTo>
                  <a:pt x="0" y="0"/>
                </a:moveTo>
                <a:lnTo>
                  <a:pt x="3027362" y="0"/>
                </a:lnTo>
                <a:lnTo>
                  <a:pt x="3027362" y="1063625"/>
                </a:lnTo>
                <a:lnTo>
                  <a:pt x="3026362" y="1063625"/>
                </a:lnTo>
                <a:lnTo>
                  <a:pt x="3023015" y="1129917"/>
                </a:lnTo>
                <a:cubicBezTo>
                  <a:pt x="2982765" y="1526260"/>
                  <a:pt x="2667672" y="1841353"/>
                  <a:pt x="2271329" y="1881603"/>
                </a:cubicBezTo>
                <a:lnTo>
                  <a:pt x="2205037" y="1884951"/>
                </a:lnTo>
                <a:lnTo>
                  <a:pt x="2205037" y="1885950"/>
                </a:lnTo>
                <a:lnTo>
                  <a:pt x="0" y="1885950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7498"/>
            <a:ext cx="8229600" cy="6203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460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1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3276149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9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6097917" y="1759744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0" name="Picture Placeholder 10"/>
          <p:cNvSpPr>
            <a:spLocks noGrp="1"/>
          </p:cNvSpPr>
          <p:nvPr>
            <p:ph type="pic" sz="quarter" idx="17"/>
          </p:nvPr>
        </p:nvSpPr>
        <p:spPr>
          <a:xfrm>
            <a:off x="457201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1" name="Picture Placeholder 10"/>
          <p:cNvSpPr>
            <a:spLocks noGrp="1"/>
          </p:cNvSpPr>
          <p:nvPr>
            <p:ph type="pic" sz="quarter" idx="18"/>
          </p:nvPr>
        </p:nvSpPr>
        <p:spPr>
          <a:xfrm>
            <a:off x="3276149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6097917" y="3324086"/>
            <a:ext cx="2588883" cy="1063056"/>
          </a:xfrm>
          <a:prstGeom prst="round1Rect">
            <a:avLst>
              <a:gd name="adj" fmla="val 37649"/>
            </a:avLst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0"/>
          </p:nvPr>
        </p:nvSpPr>
        <p:spPr>
          <a:xfrm>
            <a:off x="457201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21"/>
          </p:nvPr>
        </p:nvSpPr>
        <p:spPr>
          <a:xfrm>
            <a:off x="3275819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6085706" y="289917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24"/>
          <p:cNvSpPr>
            <a:spLocks noGrp="1"/>
          </p:cNvSpPr>
          <p:nvPr>
            <p:ph type="body" sz="quarter" idx="23"/>
          </p:nvPr>
        </p:nvSpPr>
        <p:spPr>
          <a:xfrm>
            <a:off x="457201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Text Placeholder 24"/>
          <p:cNvSpPr>
            <a:spLocks noGrp="1"/>
          </p:cNvSpPr>
          <p:nvPr>
            <p:ph type="body" sz="quarter" idx="24"/>
          </p:nvPr>
        </p:nvSpPr>
        <p:spPr>
          <a:xfrm>
            <a:off x="3275819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0" name="Text Placeholder 24"/>
          <p:cNvSpPr>
            <a:spLocks noGrp="1"/>
          </p:cNvSpPr>
          <p:nvPr>
            <p:ph type="body" sz="quarter" idx="25"/>
          </p:nvPr>
        </p:nvSpPr>
        <p:spPr>
          <a:xfrm>
            <a:off x="6085706" y="4472763"/>
            <a:ext cx="2589213" cy="269081"/>
          </a:xfrm>
        </p:spPr>
        <p:txBody>
          <a:bodyPr>
            <a:normAutofit/>
          </a:bodyPr>
          <a:lstStyle>
            <a:lvl1pPr marL="0" indent="0">
              <a:buFont typeface="Arial"/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185639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 cap="none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4948"/>
            <a:ext cx="8229600" cy="289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0768" y="329462"/>
            <a:ext cx="46560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www.NoavaranGermi.ir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5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7" r:id="rId2"/>
    <p:sldLayoutId id="2147483692" r:id="rId3"/>
    <p:sldLayoutId id="2147483686" r:id="rId4"/>
    <p:sldLayoutId id="2147483689" r:id="rId5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73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title</a:t>
            </a:r>
            <a:r>
              <a:rPr lang="ru-RU" dirty="0" smtClean="0"/>
              <a:t> </a:t>
            </a:r>
            <a:r>
              <a:rPr lang="ru-RU" dirty="0" err="1" smtClean="0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4948"/>
            <a:ext cx="8229600" cy="289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err="1" smtClean="0"/>
              <a:t>Click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edit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styles</a:t>
            </a:r>
            <a:endParaRPr lang="ru-RU" dirty="0" smtClean="0"/>
          </a:p>
          <a:p>
            <a:pPr lvl="1"/>
            <a:r>
              <a:rPr lang="ru-RU" dirty="0" err="1" smtClean="0"/>
              <a:t>Second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2"/>
            <a:r>
              <a:rPr lang="ru-RU" dirty="0" err="1" smtClean="0"/>
              <a:t>Third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3"/>
            <a:r>
              <a:rPr lang="ru-RU" dirty="0" err="1" smtClean="0"/>
              <a:t>Fourth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ru-RU" dirty="0" smtClean="0"/>
          </a:p>
          <a:p>
            <a:pPr lvl="4"/>
            <a:r>
              <a:rPr lang="ru-RU" dirty="0" err="1" smtClean="0"/>
              <a:t>Fifth</a:t>
            </a:r>
            <a:r>
              <a:rPr lang="ru-RU" dirty="0" smtClean="0"/>
              <a:t> </a:t>
            </a:r>
            <a:r>
              <a:rPr lang="ru-RU" dirty="0" err="1" smtClean="0"/>
              <a:t>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-865051" y="41341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0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thub.com/JessikaSmith/OptimizationAlgorithms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openxmlformats.org/officeDocument/2006/relationships/image" Target="../media/image12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71600" y="2286335"/>
            <a:ext cx="6400800" cy="70574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Firefly algorithm</a:t>
            </a:r>
            <a:endParaRPr lang="en-US" sz="4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71600" y="3082067"/>
            <a:ext cx="6400800" cy="54400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Khodorchenko M.</a:t>
            </a:r>
          </a:p>
          <a:p>
            <a:r>
              <a:rPr lang="en-US" dirty="0"/>
              <a:t>mkhodorchenko@corp.ifmo.ru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240">
            <a:off x="1318670" y="1102579"/>
            <a:ext cx="1857047" cy="18570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8717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694" y="2537054"/>
            <a:ext cx="1444877" cy="1865538"/>
          </a:xfrm>
          <a:prstGeom prst="rect">
            <a:avLst/>
          </a:prstGeom>
        </p:spPr>
      </p:pic>
      <p:sp>
        <p:nvSpPr>
          <p:cNvPr id="3" name="Название 1"/>
          <p:cNvSpPr txBox="1">
            <a:spLocks/>
          </p:cNvSpPr>
          <p:nvPr/>
        </p:nvSpPr>
        <p:spPr>
          <a:xfrm>
            <a:off x="457199" y="617140"/>
            <a:ext cx="6273934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 (Body)"/>
              </a:rPr>
              <a:t>conclusions</a:t>
            </a:r>
            <a:endParaRPr lang="ru-RU" dirty="0">
              <a:latin typeface="Calibri (Body)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199" y="1460599"/>
            <a:ext cx="6273934" cy="25435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smtClean="0"/>
              <a:t>Fine-tuning </a:t>
            </a:r>
            <a:r>
              <a:rPr lang="en-US" dirty="0"/>
              <a:t>the right amount of </a:t>
            </a:r>
            <a:r>
              <a:rPr lang="en-US" dirty="0" smtClean="0"/>
              <a:t>randomness and </a:t>
            </a:r>
            <a:r>
              <a:rPr lang="en-US" dirty="0"/>
              <a:t>balancing local search and global search are crucially important in controlling </a:t>
            </a:r>
            <a:r>
              <a:rPr lang="en-US" dirty="0" smtClean="0"/>
              <a:t>the performance </a:t>
            </a:r>
            <a:r>
              <a:rPr lang="en-US" dirty="0"/>
              <a:t>of any metaheuristic algorithm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 smtClean="0"/>
              <a:t>FA reveals better performance in several tasks like digital image compression, antenna design optimization, etc.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198" y="4009292"/>
            <a:ext cx="6520543" cy="95190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The presentation and demo are available on my </a:t>
            </a:r>
            <a:r>
              <a:rPr lang="en-US" i="1" dirty="0" err="1" smtClean="0">
                <a:solidFill>
                  <a:schemeClr val="accent4">
                    <a:lumMod val="75000"/>
                  </a:schemeClr>
                </a:solidFill>
              </a:rPr>
              <a:t>Github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 page: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  <a:hlinkClick r:id="rId4"/>
              </a:rPr>
              <a:t>https://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  <a:hlinkClick r:id="rId4"/>
              </a:rPr>
              <a:t>github.com/JessikaSmith/OptimisationAlgorithms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646317" y="435776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www.NoavaranGermi.ir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3797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1258"/>
            <a:ext cx="8229600" cy="620483"/>
          </a:xfrm>
        </p:spPr>
        <p:txBody>
          <a:bodyPr/>
          <a:lstStyle/>
          <a:p>
            <a:r>
              <a:rPr lang="en-US" dirty="0" smtClean="0"/>
              <a:t>Thank you for attention</a:t>
            </a:r>
            <a:r>
              <a:rPr lang="ru-RU" dirty="0" smtClean="0"/>
              <a:t>!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7200" y="2731982"/>
            <a:ext cx="8229600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Any questions?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94840" y="4770538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18649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1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Calibri (Body)"/>
              </a:rPr>
              <a:t>History</a:t>
            </a:r>
            <a:endParaRPr lang="ru-RU" dirty="0">
              <a:latin typeface="Calibri (Body)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35891"/>
            <a:ext cx="8251371" cy="318847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Firefly algorithm was proposed in 2008 by </a:t>
            </a:r>
            <a:r>
              <a:rPr lang="en-US" dirty="0"/>
              <a:t>Xin-She </a:t>
            </a:r>
            <a:r>
              <a:rPr lang="en-US" dirty="0" smtClean="0"/>
              <a:t>Yang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One firefly can be attracted to any other fireflies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Attractiveness is proportional to the brightness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 brightness of firefly is determined by the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landscape of objective function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383" y="2487387"/>
            <a:ext cx="1794188" cy="190046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7986573" y="3780692"/>
            <a:ext cx="308343" cy="3286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228115" y="3282044"/>
            <a:ext cx="152400" cy="2503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rot="5400000" flipH="1" flipV="1">
            <a:off x="7799524" y="2275025"/>
            <a:ext cx="344061" cy="320151"/>
          </a:xfrm>
          <a:prstGeom prst="curvedConnector3">
            <a:avLst>
              <a:gd name="adj1" fmla="val 50000"/>
            </a:avLst>
          </a:prstGeom>
          <a:ln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986573" y="2365804"/>
            <a:ext cx="673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random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Название 1"/>
          <p:cNvSpPr txBox="1">
            <a:spLocks/>
          </p:cNvSpPr>
          <p:nvPr/>
        </p:nvSpPr>
        <p:spPr>
          <a:xfrm>
            <a:off x="457201" y="2055562"/>
            <a:ext cx="6273934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 (Body)"/>
              </a:rPr>
              <a:t>Rules</a:t>
            </a:r>
            <a:endParaRPr lang="ru-RU" dirty="0">
              <a:latin typeface="Calibri (Body)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1918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 txBox="1">
            <a:spLocks/>
          </p:cNvSpPr>
          <p:nvPr/>
        </p:nvSpPr>
        <p:spPr>
          <a:xfrm>
            <a:off x="457199" y="617140"/>
            <a:ext cx="6273934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Calibri (Body)"/>
              </a:rPr>
              <a:t>Definitions</a:t>
            </a:r>
            <a:endParaRPr lang="ru-RU" sz="3200" dirty="0">
              <a:latin typeface="Calibri (Body)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Содержимое 2"/>
              <p:cNvSpPr txBox="1">
                <a:spLocks/>
              </p:cNvSpPr>
              <p:nvPr/>
            </p:nvSpPr>
            <p:spPr>
              <a:xfrm>
                <a:off x="457198" y="1435891"/>
                <a:ext cx="8251371" cy="284849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SzPct val="100000"/>
                  <a:buFontTx/>
                  <a:buBlip>
                    <a:blip r:embed="rId2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/>
                  <a:t>Variation of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attractiveness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400" dirty="0" smtClean="0"/>
                  <a:t> with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distance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400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/>
                  <a:t>w</a:t>
                </a:r>
                <a:r>
                  <a:rPr lang="en-US" sz="2400" dirty="0" smtClean="0"/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 smtClean="0"/>
                  <a:t> is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attractiveness</a:t>
                </a:r>
                <a:r>
                  <a:rPr lang="en-US" sz="2400" dirty="0" smtClean="0"/>
                  <a:t> at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movement</a:t>
                </a:r>
                <a:r>
                  <a:rPr lang="en-US" sz="2400" dirty="0" smtClean="0"/>
                  <a:t> of attracted firefly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 smtClean="0"/>
                  <a:t> to firefly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2400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  <m:sSubSup>
                            <m:sSub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bSup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bSup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5" name="Содержимо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8" y="1435891"/>
                <a:ext cx="8251371" cy="2848490"/>
              </a:xfrm>
              <a:prstGeom prst="rect">
                <a:avLst/>
              </a:prstGeom>
              <a:blipFill>
                <a:blip r:embed="rId3"/>
                <a:stretch>
                  <a:fillRect l="-1108" t="-17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www.NoavaranGermi.ir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15765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Название 1"/>
              <p:cNvSpPr txBox="1">
                <a:spLocks/>
              </p:cNvSpPr>
              <p:nvPr/>
            </p:nvSpPr>
            <p:spPr>
              <a:xfrm>
                <a:off x="457200" y="617140"/>
                <a:ext cx="6273934" cy="620483"/>
              </a:xfrm>
              <a:prstGeom prst="rect">
                <a:avLst/>
              </a:prstGeom>
            </p:spPr>
            <p:txBody>
              <a:bodyPr/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b="1" i="0" kern="1200" baseline="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200" dirty="0" smtClean="0">
                    <a:latin typeface="Calibri (Body)"/>
                  </a:rPr>
                  <a:t>Tuning</a:t>
                </a:r>
                <a:r>
                  <a:rPr lang="en-US" sz="3200" dirty="0" smtClean="0">
                    <a:latin typeface="Moon" panose="02000500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𝜶</m:t>
                    </m:r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4" name="Название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617140"/>
                <a:ext cx="6273934" cy="620483"/>
              </a:xfrm>
              <a:prstGeom prst="rect">
                <a:avLst/>
              </a:prstGeom>
              <a:blipFill>
                <a:blip r:embed="rId2"/>
                <a:stretch>
                  <a:fillRect l="-2430" t="-17647" b="-20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Содержимое 2"/>
              <p:cNvSpPr txBox="1">
                <a:spLocks/>
              </p:cNvSpPr>
              <p:nvPr/>
            </p:nvSpPr>
            <p:spPr>
              <a:xfrm>
                <a:off x="457199" y="1435891"/>
                <a:ext cx="8251371" cy="284849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SzPct val="100000"/>
                  <a:buFontTx/>
                  <a:buBlip>
                    <a:blip r:embed="rId3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/>
                  <a:t>Controlling the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randomness</a:t>
                </a:r>
                <a:r>
                  <a:rPr lang="en-US" sz="2400" dirty="0" smtClean="0"/>
                  <a:t> with iterations: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/>
                  <a:t>w</a:t>
                </a:r>
                <a:r>
                  <a:rPr lang="en-US" sz="2400" dirty="0" smtClean="0"/>
                  <a:t>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 smtClean="0"/>
                  <a:t> is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initial randomness scaling factor,</a:t>
                </a:r>
                <a:r>
                  <a:rPr lang="en-US" sz="2400" dirty="0" smtClean="0"/>
                  <a:t> and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400" dirty="0" smtClean="0"/>
                  <a:t> is a </a:t>
                </a:r>
                <a:r>
                  <a:rPr lang="en-US" sz="2400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cooling factor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95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97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40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Содержимо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435891"/>
                <a:ext cx="8251371" cy="2848490"/>
              </a:xfrm>
              <a:prstGeom prst="rect">
                <a:avLst/>
              </a:prstGeom>
              <a:blipFill>
                <a:blip r:embed="rId4"/>
                <a:stretch>
                  <a:fillRect l="-1108" t="-1713" b="-197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Название 1"/>
          <p:cNvSpPr txBox="1">
            <a:spLocks/>
          </p:cNvSpPr>
          <p:nvPr/>
        </p:nvSpPr>
        <p:spPr>
          <a:xfrm>
            <a:off x="457200" y="3184494"/>
            <a:ext cx="8405446" cy="6204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Calibri (Body)"/>
              </a:rPr>
              <a:t>Parameters that proved to work</a:t>
            </a:r>
            <a:endParaRPr lang="ru-RU" sz="3200" dirty="0">
              <a:latin typeface="Calibri (Body)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www.NoavaranGermi.ir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39258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199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Calibri (Body)"/>
              </a:rPr>
              <a:t>Algorithm</a:t>
            </a:r>
            <a:endParaRPr lang="ru-RU" dirty="0">
              <a:latin typeface="Calibri (Body)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198" y="1435891"/>
                <a:ext cx="8686801" cy="305446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Population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 smtClean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𝑈𝑛𝑖𝑓𝑜𝑟𝑚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Define brightness, 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𝑏𝑟𝑖𝑔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𝑡𝑛𝑒𝑠𝑠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Set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dirty="0" smtClean="0"/>
                  <a:t>  </a:t>
                </a:r>
              </a:p>
              <a:p>
                <a:pPr marL="0" indent="0">
                  <a:buNone/>
                </a:pPr>
                <a:r>
                  <a:rPr lang="en-US" b="1" dirty="0" smtClean="0"/>
                  <a:t>while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𝑔𝑒𝑛𝑒𝑟𝑎𝑡𝑖𝑜𝑛𝑠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b="1" dirty="0" smtClean="0"/>
                  <a:t>for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b="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		</a:t>
                </a:r>
                <a:r>
                  <a:rPr lang="en-US" b="1" dirty="0" smtClean="0"/>
                  <a:t>for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b="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			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𝑏𝑟𝑖𝑔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𝑡𝑛𝑒𝑠𝑠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𝑏𝑟𝑖𝑔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𝑡𝑛𝑒𝑠𝑠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Calculate attractiveness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Move </a:t>
                </a:r>
                <a:r>
                  <a:rPr lang="en-US" dirty="0" err="1"/>
                  <a:t>i</a:t>
                </a:r>
                <a:r>
                  <a:rPr lang="en-US" dirty="0" smtClean="0"/>
                  <a:t> towards j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		Update position and brightness of </a:t>
                </a:r>
                <a:r>
                  <a:rPr lang="en-US" dirty="0" err="1" smtClean="0"/>
                  <a:t>i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198" y="1435891"/>
                <a:ext cx="8686801" cy="3054468"/>
              </a:xfrm>
              <a:blipFill>
                <a:blip r:embed="rId2"/>
                <a:stretch>
                  <a:fillRect l="-632" t="-2595" b="-3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346195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Calibri (Body)"/>
              </a:rPr>
              <a:t>complexity</a:t>
            </a:r>
            <a:endParaRPr lang="ru-RU" dirty="0">
              <a:latin typeface="Calibri (Body)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435891"/>
                <a:ext cx="6273934" cy="284849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Extreme case: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 is relatively large: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𝑛𝑡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𝑙𝑜𝑔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435891"/>
                <a:ext cx="6273934" cy="2848490"/>
              </a:xfrm>
              <a:blipFill>
                <a:blip r:embed="rId2"/>
                <a:stretch>
                  <a:fillRect l="-1458" t="-17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36652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Calibri (Body)"/>
              </a:rPr>
              <a:t>Demo</a:t>
            </a:r>
            <a:endParaRPr lang="ru-RU" dirty="0">
              <a:latin typeface="Calibri (Body)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00958" y="379855"/>
            <a:ext cx="6273934" cy="54752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Ackley’s function</a:t>
            </a:r>
            <a:endParaRPr lang="ru-RU" dirty="0"/>
          </a:p>
        </p:txBody>
      </p:sp>
      <p:pic>
        <p:nvPicPr>
          <p:cNvPr id="6" name="mich_firefl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3865" y="1307661"/>
            <a:ext cx="2942492" cy="2206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69" y="2636377"/>
            <a:ext cx="2555372" cy="2319491"/>
          </a:xfrm>
          <a:prstGeom prst="rect">
            <a:avLst/>
          </a:prstGeom>
        </p:spPr>
      </p:pic>
      <p:pic>
        <p:nvPicPr>
          <p:cNvPr id="5" name="ackley_firefl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50124" y="1307661"/>
            <a:ext cx="2942492" cy="2206869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13865" y="3872441"/>
            <a:ext cx="4484077" cy="1271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9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 err="1" smtClean="0"/>
              <a:t>Michalewicz’s</a:t>
            </a:r>
            <a:r>
              <a:rPr lang="en-US" dirty="0" smtClean="0"/>
              <a:t> function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95239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Calibri (Body)"/>
              </a:rPr>
              <a:t>Some Applications </a:t>
            </a:r>
            <a:endParaRPr lang="ru-RU" dirty="0">
              <a:latin typeface="Calibri (Body)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4966"/>
            <a:ext cx="6506308" cy="174385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Digital image compression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Highly nonlinear, multimodal problems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Engineering design problems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Classification and clustering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5" name="Название 1"/>
          <p:cNvSpPr txBox="1">
            <a:spLocks/>
          </p:cNvSpPr>
          <p:nvPr/>
        </p:nvSpPr>
        <p:spPr>
          <a:xfrm>
            <a:off x="457200" y="3072119"/>
            <a:ext cx="6273934" cy="620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 (Body)"/>
              </a:rPr>
              <a:t>modifications</a:t>
            </a:r>
            <a:endParaRPr lang="ru-RU" dirty="0">
              <a:latin typeface="Calibri (Body)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3659984"/>
            <a:ext cx="5890846" cy="943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dirty="0" smtClean="0"/>
              <a:t>Discrete versions of algorithm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Combinations with other algorithms like DE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251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17140"/>
            <a:ext cx="6273934" cy="620483"/>
          </a:xfrm>
        </p:spPr>
        <p:txBody>
          <a:bodyPr/>
          <a:lstStyle/>
          <a:p>
            <a:r>
              <a:rPr lang="en-US" dirty="0" smtClean="0">
                <a:latin typeface="Moon" panose="02000500000000000000" pitchFamily="2" charset="0"/>
              </a:rPr>
              <a:t>+/-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199" y="1435891"/>
            <a:ext cx="8189117" cy="284849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+ </a:t>
            </a:r>
            <a:r>
              <a:rPr lang="en-US" dirty="0" err="1" smtClean="0"/>
              <a:t>Automatical</a:t>
            </a:r>
            <a:r>
              <a:rPr lang="en-US" dirty="0" smtClean="0"/>
              <a:t> subdivision</a:t>
            </a:r>
          </a:p>
          <a:p>
            <a:pPr marL="0" indent="0" algn="just">
              <a:buNone/>
            </a:pPr>
            <a:r>
              <a:rPr lang="en-US" dirty="0" smtClean="0"/>
              <a:t>+ Ability of dealing with multimodality</a:t>
            </a:r>
          </a:p>
          <a:p>
            <a:pPr marL="0" indent="0" algn="just">
              <a:buNone/>
            </a:pPr>
            <a:r>
              <a:rPr lang="en-US" dirty="0" smtClean="0"/>
              <a:t>- Possibility to get stuck in local optima in high dimensional problems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646317" y="43577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47696" y="4754617"/>
            <a:ext cx="264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www.NoavaranGermi.ir</a:t>
            </a:r>
          </a:p>
        </p:txBody>
      </p:sp>
    </p:spTree>
    <p:extLst>
      <p:ext uri="{BB962C8B-B14F-4D97-AF65-F5344CB8AC3E}">
        <p14:creationId xmlns:p14="http://schemas.microsoft.com/office/powerpoint/2010/main" val="32145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over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EC0B43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7640</TotalTime>
  <Words>220</Words>
  <Application>Microsoft Office PowerPoint</Application>
  <PresentationFormat>On-screen Show (16:9)</PresentationFormat>
  <Paragraphs>89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(Body)</vt:lpstr>
      <vt:lpstr>Cambria Math</vt:lpstr>
      <vt:lpstr>Moon</vt:lpstr>
      <vt:lpstr>Cover</vt:lpstr>
      <vt:lpstr>1_Cover</vt:lpstr>
      <vt:lpstr>Firefly algorithm</vt:lpstr>
      <vt:lpstr>History</vt:lpstr>
      <vt:lpstr>PowerPoint Presentation</vt:lpstr>
      <vt:lpstr>PowerPoint Presentation</vt:lpstr>
      <vt:lpstr>Algorithm</vt:lpstr>
      <vt:lpstr>complexity</vt:lpstr>
      <vt:lpstr>Demo</vt:lpstr>
      <vt:lpstr>Some Applications </vt:lpstr>
      <vt:lpstr>+/-</vt:lpstr>
      <vt:lpstr>PowerPoint Presentation</vt:lpstr>
      <vt:lpstr>Thank you for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</dc:creator>
  <cp:lastModifiedBy>Windows User</cp:lastModifiedBy>
  <cp:revision>87</cp:revision>
  <dcterms:created xsi:type="dcterms:W3CDTF">2014-06-27T12:30:22Z</dcterms:created>
  <dcterms:modified xsi:type="dcterms:W3CDTF">2019-03-11T19:11:51Z</dcterms:modified>
</cp:coreProperties>
</file>