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77"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4" r:id="rId21"/>
    <p:sldId id="276" r:id="rId22"/>
    <p:sldId id="275" r:id="rId23"/>
    <p:sldId id="278" r:id="rId24"/>
    <p:sldId id="279" r:id="rId25"/>
    <p:sldId id="280" r:id="rId26"/>
    <p:sldId id="281" r:id="rId27"/>
    <p:sldId id="282" r:id="rId28"/>
    <p:sldId id="283" r:id="rId29"/>
    <p:sldId id="284" r:id="rId30"/>
    <p:sldId id="285"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624" autoAdjust="0"/>
  </p:normalViewPr>
  <p:slideViewPr>
    <p:cSldViewPr>
      <p:cViewPr>
        <p:scale>
          <a:sx n="77" d="100"/>
          <a:sy n="77" d="100"/>
        </p:scale>
        <p:origin x="-1176" y="-4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D5CF0122-D09C-4CB0-8C02-1B33BBD62F15}" type="datetimeFigureOut">
              <a:rPr lang="en-US" smtClean="0"/>
              <a:pPr/>
              <a:t>1/5/2014</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3A9A3156-17E2-4DF0-A461-96B0ABF08E7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5CF0122-D09C-4CB0-8C02-1B33BBD62F15}" type="datetimeFigureOut">
              <a:rPr lang="en-US" smtClean="0"/>
              <a:pPr/>
              <a:t>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9A3156-17E2-4DF0-A461-96B0ABF08E75}"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5CF0122-D09C-4CB0-8C02-1B33BBD62F15}" type="datetimeFigureOut">
              <a:rPr lang="en-US" smtClean="0"/>
              <a:pPr/>
              <a:t>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9A3156-17E2-4DF0-A461-96B0ABF08E75}"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5CF0122-D09C-4CB0-8C02-1B33BBD62F15}" type="datetimeFigureOut">
              <a:rPr lang="en-US" smtClean="0"/>
              <a:pPr/>
              <a:t>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9A3156-17E2-4DF0-A461-96B0ABF08E75}"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5CF0122-D09C-4CB0-8C02-1B33BBD62F15}" type="datetimeFigureOut">
              <a:rPr lang="en-US" smtClean="0"/>
              <a:pPr/>
              <a:t>1/5/2014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A9A3156-17E2-4DF0-A461-96B0ABF08E75}"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5CF0122-D09C-4CB0-8C02-1B33BBD62F15}" type="datetimeFigureOut">
              <a:rPr lang="en-US" smtClean="0"/>
              <a:pPr/>
              <a:t>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9A3156-17E2-4DF0-A461-96B0ABF08E75}"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D5CF0122-D09C-4CB0-8C02-1B33BBD62F15}" type="datetimeFigureOut">
              <a:rPr lang="en-US" smtClean="0"/>
              <a:pPr/>
              <a:t>1/5/2014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A9A3156-17E2-4DF0-A461-96B0ABF08E75}"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5CF0122-D09C-4CB0-8C02-1B33BBD62F15}" type="datetimeFigureOut">
              <a:rPr lang="en-US" smtClean="0"/>
              <a:pPr/>
              <a:t>1/5/2014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A9A3156-17E2-4DF0-A461-96B0ABF08E75}"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CF0122-D09C-4CB0-8C02-1B33BBD62F15}" type="datetimeFigureOut">
              <a:rPr lang="en-US" smtClean="0"/>
              <a:pPr/>
              <a:t>1/5/2014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A9A3156-17E2-4DF0-A461-96B0ABF08E75}"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5CF0122-D09C-4CB0-8C02-1B33BBD62F15}" type="datetimeFigureOut">
              <a:rPr lang="en-US" smtClean="0"/>
              <a:pPr/>
              <a:t>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A9A3156-17E2-4DF0-A461-96B0ABF08E75}"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5CF0122-D09C-4CB0-8C02-1B33BBD62F15}" type="datetimeFigureOut">
              <a:rPr lang="en-US" smtClean="0"/>
              <a:pPr/>
              <a:t>1/5/2014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3A9A3156-17E2-4DF0-A461-96B0ABF08E75}"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5CF0122-D09C-4CB0-8C02-1B33BBD62F15}" type="datetimeFigureOut">
              <a:rPr lang="en-US" smtClean="0"/>
              <a:pPr/>
              <a:t>1/5/2014</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3A9A3156-17E2-4DF0-A461-96B0ABF08E75}"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5.jpeg"/><Relationship Id="rId4" Type="http://schemas.openxmlformats.org/officeDocument/2006/relationships/image" Target="../media/image6.wmf"/></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28662" y="2928934"/>
            <a:ext cx="7851648" cy="1828800"/>
          </a:xfrm>
        </p:spPr>
        <p:txBody>
          <a:bodyPr>
            <a:normAutofit/>
          </a:bodyPr>
          <a:lstStyle/>
          <a:p>
            <a:pPr algn="ctr" rtl="1"/>
            <a:r>
              <a:rPr lang="fa-IR" sz="3000" dirty="0" smtClean="0">
                <a:solidFill>
                  <a:schemeClr val="tx1">
                    <a:lumMod val="95000"/>
                  </a:schemeClr>
                </a:solidFill>
                <a:cs typeface="B Titr" pitchFamily="2" charset="-78"/>
              </a:rPr>
              <a:t>عنوان: </a:t>
            </a:r>
            <a:r>
              <a:rPr lang="fa-IR" sz="4000" dirty="0" smtClean="0">
                <a:solidFill>
                  <a:schemeClr val="tx1">
                    <a:lumMod val="95000"/>
                  </a:schemeClr>
                </a:solidFill>
                <a:cs typeface="B Titr" pitchFamily="2" charset="-78"/>
              </a:rPr>
              <a:t/>
            </a:r>
            <a:br>
              <a:rPr lang="fa-IR" sz="4000" dirty="0" smtClean="0">
                <a:solidFill>
                  <a:schemeClr val="tx1">
                    <a:lumMod val="95000"/>
                  </a:schemeClr>
                </a:solidFill>
                <a:cs typeface="B Titr" pitchFamily="2" charset="-78"/>
              </a:rPr>
            </a:br>
            <a:r>
              <a:rPr lang="fa-IR" sz="4000" dirty="0" smtClean="0">
                <a:solidFill>
                  <a:schemeClr val="tx1">
                    <a:lumMod val="95000"/>
                  </a:schemeClr>
                </a:solidFill>
                <a:cs typeface="B Titr" pitchFamily="2" charset="-78"/>
              </a:rPr>
              <a:t>آموزش نرم‌افزار </a:t>
            </a:r>
            <a:r>
              <a:rPr lang="en-US" sz="4000" dirty="0" smtClean="0">
                <a:solidFill>
                  <a:schemeClr val="tx1">
                    <a:lumMod val="95000"/>
                  </a:schemeClr>
                </a:solidFill>
                <a:cs typeface="B Titr" pitchFamily="2" charset="-78"/>
              </a:rPr>
              <a:t>EERA</a:t>
            </a:r>
            <a:r>
              <a:rPr lang="fa-IR" sz="4000" dirty="0" smtClean="0">
                <a:solidFill>
                  <a:schemeClr val="tx1">
                    <a:lumMod val="95000"/>
                  </a:schemeClr>
                </a:solidFill>
                <a:cs typeface="B Titr" pitchFamily="2" charset="-78"/>
              </a:rPr>
              <a:t> به همراه مثال </a:t>
            </a:r>
            <a:endParaRPr lang="en-US" sz="4000" dirty="0">
              <a:solidFill>
                <a:schemeClr val="tx1">
                  <a:lumMod val="95000"/>
                </a:schemeClr>
              </a:solidFill>
              <a:cs typeface="B Titr" pitchFamily="2" charset="-78"/>
            </a:endParaRPr>
          </a:p>
        </p:txBody>
      </p:sp>
      <p:sp>
        <p:nvSpPr>
          <p:cNvPr id="3" name="Subtitle 2"/>
          <p:cNvSpPr>
            <a:spLocks noGrp="1"/>
          </p:cNvSpPr>
          <p:nvPr>
            <p:ph type="subTitle" idx="1"/>
          </p:nvPr>
        </p:nvSpPr>
        <p:spPr>
          <a:xfrm>
            <a:off x="533400" y="4819672"/>
            <a:ext cx="7854696" cy="1752600"/>
          </a:xfrm>
        </p:spPr>
        <p:txBody>
          <a:bodyPr>
            <a:noAutofit/>
          </a:bodyPr>
          <a:lstStyle/>
          <a:p>
            <a:pPr algn="ctr"/>
            <a:r>
              <a:rPr lang="fa-IR" sz="2000" dirty="0" smtClean="0">
                <a:cs typeface="B Yagut" pitchFamily="2" charset="-78"/>
              </a:rPr>
              <a:t>استاد : </a:t>
            </a:r>
          </a:p>
          <a:p>
            <a:pPr algn="ctr"/>
            <a:r>
              <a:rPr lang="fa-IR" sz="2000" dirty="0" smtClean="0">
                <a:cs typeface="B Yagut" pitchFamily="2" charset="-78"/>
              </a:rPr>
              <a:t>سرکار خانم دکتر فلاح زاده </a:t>
            </a:r>
          </a:p>
          <a:p>
            <a:pPr algn="ctr"/>
            <a:endParaRPr lang="fa-IR" sz="2000" dirty="0" smtClean="0">
              <a:cs typeface="B Yagut" pitchFamily="2" charset="-78"/>
            </a:endParaRPr>
          </a:p>
          <a:p>
            <a:pPr algn="ctr"/>
            <a:r>
              <a:rPr lang="fa-IR" sz="2000" dirty="0" smtClean="0">
                <a:cs typeface="B Yagut" pitchFamily="2" charset="-78"/>
              </a:rPr>
              <a:t>تهیه و تنظیم: </a:t>
            </a:r>
          </a:p>
          <a:p>
            <a:pPr algn="ctr"/>
            <a:r>
              <a:rPr lang="fa-IR" sz="2000" dirty="0" smtClean="0">
                <a:cs typeface="B Yagut" pitchFamily="2" charset="-78"/>
              </a:rPr>
              <a:t>محمدامین حجازی فرد </a:t>
            </a:r>
            <a:endParaRPr lang="en-US" sz="2000" dirty="0">
              <a:cs typeface="B Yagut" pitchFamily="2" charset="-78"/>
            </a:endParaRPr>
          </a:p>
        </p:txBody>
      </p:sp>
      <p:pic>
        <p:nvPicPr>
          <p:cNvPr id="4" name="Picture 3" descr="دانشگاه آزاد.bmp"/>
          <p:cNvPicPr>
            <a:picLocks noChangeAspect="1"/>
          </p:cNvPicPr>
          <p:nvPr/>
        </p:nvPicPr>
        <p:blipFill>
          <a:blip r:embed="rId2"/>
          <a:stretch>
            <a:fillRect/>
          </a:stretch>
        </p:blipFill>
        <p:spPr>
          <a:xfrm>
            <a:off x="3929058" y="715784"/>
            <a:ext cx="1071570" cy="1427332"/>
          </a:xfrm>
          <a:prstGeom prst="rect">
            <a:avLst/>
          </a:prstGeom>
        </p:spPr>
      </p:pic>
      <p:sp>
        <p:nvSpPr>
          <p:cNvPr id="5" name="Rectangle 4"/>
          <p:cNvSpPr/>
          <p:nvPr/>
        </p:nvSpPr>
        <p:spPr>
          <a:xfrm>
            <a:off x="2928926" y="2341899"/>
            <a:ext cx="3121368" cy="1015663"/>
          </a:xfrm>
          <a:prstGeom prst="rect">
            <a:avLst/>
          </a:prstGeom>
        </p:spPr>
        <p:txBody>
          <a:bodyPr wrap="none">
            <a:spAutoFit/>
          </a:bodyPr>
          <a:lstStyle/>
          <a:p>
            <a:pPr algn="ctr" rtl="1"/>
            <a:r>
              <a:rPr lang="fa-IR" sz="2000" dirty="0" smtClean="0">
                <a:cs typeface="B Yagut" pitchFamily="2" charset="-78"/>
              </a:rPr>
              <a:t>دانشگاه آزاد اسلامی </a:t>
            </a:r>
          </a:p>
          <a:p>
            <a:pPr algn="ctr" rtl="1"/>
            <a:r>
              <a:rPr lang="fa-IR" sz="2000" dirty="0" smtClean="0">
                <a:cs typeface="B Yagut" pitchFamily="2" charset="-78"/>
              </a:rPr>
              <a:t>واحد میبد</a:t>
            </a:r>
          </a:p>
          <a:p>
            <a:pPr algn="ctr" rtl="1"/>
            <a:r>
              <a:rPr lang="fa-IR" sz="2000" dirty="0" smtClean="0">
                <a:cs typeface="B Yagut" pitchFamily="2" charset="-78"/>
              </a:rPr>
              <a:t>رشته ارشد عمران ـ گرایش زلزله </a:t>
            </a:r>
            <a:endParaRPr lang="en-US" sz="2000" dirty="0">
              <a:cs typeface="B Yagut"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145">
                                          <p:stCondLst>
                                            <p:cond delay="0"/>
                                          </p:stCondLst>
                                        </p:cTn>
                                        <p:tgtEl>
                                          <p:spTgt spid="4"/>
                                        </p:tgtEl>
                                      </p:cBhvr>
                                    </p:animEffect>
                                    <p:anim calcmode="lin" valueType="num">
                                      <p:cBhvr>
                                        <p:cTn id="8" dur="456"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9" dur="166"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0" dur="166" tmFilter="0, 0; 0.125,0.2665; 0.25,0.4; 0.375,0.465; 0.5,0.5;  0.625,0.535; 0.75,0.6; 0.875,0.7335; 1,1">
                                          <p:stCondLst>
                                            <p:cond delay="166"/>
                                          </p:stCondLst>
                                        </p:cTn>
                                        <p:tgtEl>
                                          <p:spTgt spid="4"/>
                                        </p:tgtEl>
                                        <p:attrNameLst>
                                          <p:attrName>ppt_y</p:attrName>
                                        </p:attrNameLst>
                                      </p:cBhvr>
                                      <p:tavLst>
                                        <p:tav tm="0" fmla="#ppt_y-sin(pi*$)/9">
                                          <p:val>
                                            <p:fltVal val="0"/>
                                          </p:val>
                                        </p:tav>
                                        <p:tav tm="100000">
                                          <p:val>
                                            <p:fltVal val="1"/>
                                          </p:val>
                                        </p:tav>
                                      </p:tavLst>
                                    </p:anim>
                                    <p:anim calcmode="lin" valueType="num">
                                      <p:cBhvr>
                                        <p:cTn id="11" dur="83" tmFilter="0, 0; 0.125,0.2665; 0.25,0.4; 0.375,0.465; 0.5,0.5;  0.625,0.535; 0.75,0.6; 0.875,0.7335; 1,1">
                                          <p:stCondLst>
                                            <p:cond delay="331"/>
                                          </p:stCondLst>
                                        </p:cTn>
                                        <p:tgtEl>
                                          <p:spTgt spid="4"/>
                                        </p:tgtEl>
                                        <p:attrNameLst>
                                          <p:attrName>ppt_y</p:attrName>
                                        </p:attrNameLst>
                                      </p:cBhvr>
                                      <p:tavLst>
                                        <p:tav tm="0" fmla="#ppt_y-sin(pi*$)/27">
                                          <p:val>
                                            <p:fltVal val="0"/>
                                          </p:val>
                                        </p:tav>
                                        <p:tav tm="100000">
                                          <p:val>
                                            <p:fltVal val="1"/>
                                          </p:val>
                                        </p:tav>
                                      </p:tavLst>
                                    </p:anim>
                                    <p:anim calcmode="lin" valueType="num">
                                      <p:cBhvr>
                                        <p:cTn id="12" dur="41" tmFilter="0, 0; 0.125,0.2665; 0.25,0.4; 0.375,0.465; 0.5,0.5;  0.625,0.535; 0.75,0.6; 0.875,0.7335; 1,1">
                                          <p:stCondLst>
                                            <p:cond delay="414"/>
                                          </p:stCondLst>
                                        </p:cTn>
                                        <p:tgtEl>
                                          <p:spTgt spid="4"/>
                                        </p:tgtEl>
                                        <p:attrNameLst>
                                          <p:attrName>ppt_y</p:attrName>
                                        </p:attrNameLst>
                                      </p:cBhvr>
                                      <p:tavLst>
                                        <p:tav tm="0" fmla="#ppt_y-sin(pi*$)/81">
                                          <p:val>
                                            <p:fltVal val="0"/>
                                          </p:val>
                                        </p:tav>
                                        <p:tav tm="100000">
                                          <p:val>
                                            <p:fltVal val="1"/>
                                          </p:val>
                                        </p:tav>
                                      </p:tavLst>
                                    </p:anim>
                                    <p:animScale>
                                      <p:cBhvr>
                                        <p:cTn id="13" dur="7">
                                          <p:stCondLst>
                                            <p:cond delay="163"/>
                                          </p:stCondLst>
                                        </p:cTn>
                                        <p:tgtEl>
                                          <p:spTgt spid="4"/>
                                        </p:tgtEl>
                                      </p:cBhvr>
                                      <p:to x="100000" y="60000"/>
                                    </p:animScale>
                                    <p:animScale>
                                      <p:cBhvr>
                                        <p:cTn id="14" dur="42" decel="50000">
                                          <p:stCondLst>
                                            <p:cond delay="169"/>
                                          </p:stCondLst>
                                        </p:cTn>
                                        <p:tgtEl>
                                          <p:spTgt spid="4"/>
                                        </p:tgtEl>
                                      </p:cBhvr>
                                      <p:to x="100000" y="100000"/>
                                    </p:animScale>
                                    <p:animScale>
                                      <p:cBhvr>
                                        <p:cTn id="15" dur="7">
                                          <p:stCondLst>
                                            <p:cond delay="328"/>
                                          </p:stCondLst>
                                        </p:cTn>
                                        <p:tgtEl>
                                          <p:spTgt spid="4"/>
                                        </p:tgtEl>
                                      </p:cBhvr>
                                      <p:to x="100000" y="80000"/>
                                    </p:animScale>
                                    <p:animScale>
                                      <p:cBhvr>
                                        <p:cTn id="16" dur="42" decel="50000">
                                          <p:stCondLst>
                                            <p:cond delay="335"/>
                                          </p:stCondLst>
                                        </p:cTn>
                                        <p:tgtEl>
                                          <p:spTgt spid="4"/>
                                        </p:tgtEl>
                                      </p:cBhvr>
                                      <p:to x="100000" y="100000"/>
                                    </p:animScale>
                                    <p:animScale>
                                      <p:cBhvr>
                                        <p:cTn id="17" dur="7">
                                          <p:stCondLst>
                                            <p:cond delay="411"/>
                                          </p:stCondLst>
                                        </p:cTn>
                                        <p:tgtEl>
                                          <p:spTgt spid="4"/>
                                        </p:tgtEl>
                                      </p:cBhvr>
                                      <p:to x="100000" y="90000"/>
                                    </p:animScale>
                                    <p:animScale>
                                      <p:cBhvr>
                                        <p:cTn id="18" dur="42" decel="50000">
                                          <p:stCondLst>
                                            <p:cond delay="417"/>
                                          </p:stCondLst>
                                        </p:cTn>
                                        <p:tgtEl>
                                          <p:spTgt spid="4"/>
                                        </p:tgtEl>
                                      </p:cBhvr>
                                      <p:to x="100000" y="100000"/>
                                    </p:animScale>
                                    <p:animScale>
                                      <p:cBhvr>
                                        <p:cTn id="19" dur="7">
                                          <p:stCondLst>
                                            <p:cond delay="452"/>
                                          </p:stCondLst>
                                        </p:cTn>
                                        <p:tgtEl>
                                          <p:spTgt spid="4"/>
                                        </p:tgtEl>
                                      </p:cBhvr>
                                      <p:to x="100000" y="95000"/>
                                    </p:animScale>
                                    <p:animScale>
                                      <p:cBhvr>
                                        <p:cTn id="20" dur="42" decel="50000">
                                          <p:stCondLst>
                                            <p:cond delay="459"/>
                                          </p:stCondLst>
                                        </p:cTn>
                                        <p:tgtEl>
                                          <p:spTgt spid="4"/>
                                        </p:tgtEl>
                                      </p:cBhvr>
                                      <p:to x="100000" y="100000"/>
                                    </p:animScale>
                                  </p:childTnLst>
                                </p:cTn>
                              </p:par>
                            </p:childTnLst>
                          </p:cTn>
                        </p:par>
                        <p:par>
                          <p:cTn id="21" fill="hold">
                            <p:stCondLst>
                              <p:cond delay="500"/>
                            </p:stCondLst>
                            <p:childTnLst>
                              <p:par>
                                <p:cTn id="22" presetID="26" presetClass="entr" presetSubtype="0" fill="hold" grpId="0" nodeType="after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wipe(down)">
                                      <p:cBhvr>
                                        <p:cTn id="24" dur="145">
                                          <p:stCondLst>
                                            <p:cond delay="0"/>
                                          </p:stCondLst>
                                        </p:cTn>
                                        <p:tgtEl>
                                          <p:spTgt spid="5"/>
                                        </p:tgtEl>
                                      </p:cBhvr>
                                    </p:animEffect>
                                    <p:anim calcmode="lin" valueType="num">
                                      <p:cBhvr>
                                        <p:cTn id="25" dur="456"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26" dur="166"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27" dur="166" tmFilter="0, 0; 0.125,0.2665; 0.25,0.4; 0.375,0.465; 0.5,0.5;  0.625,0.535; 0.75,0.6; 0.875,0.7335; 1,1">
                                          <p:stCondLst>
                                            <p:cond delay="166"/>
                                          </p:stCondLst>
                                        </p:cTn>
                                        <p:tgtEl>
                                          <p:spTgt spid="5"/>
                                        </p:tgtEl>
                                        <p:attrNameLst>
                                          <p:attrName>ppt_y</p:attrName>
                                        </p:attrNameLst>
                                      </p:cBhvr>
                                      <p:tavLst>
                                        <p:tav tm="0" fmla="#ppt_y-sin(pi*$)/9">
                                          <p:val>
                                            <p:fltVal val="0"/>
                                          </p:val>
                                        </p:tav>
                                        <p:tav tm="100000">
                                          <p:val>
                                            <p:fltVal val="1"/>
                                          </p:val>
                                        </p:tav>
                                      </p:tavLst>
                                    </p:anim>
                                    <p:anim calcmode="lin" valueType="num">
                                      <p:cBhvr>
                                        <p:cTn id="28" dur="83" tmFilter="0, 0; 0.125,0.2665; 0.25,0.4; 0.375,0.465; 0.5,0.5;  0.625,0.535; 0.75,0.6; 0.875,0.7335; 1,1">
                                          <p:stCondLst>
                                            <p:cond delay="331"/>
                                          </p:stCondLst>
                                        </p:cTn>
                                        <p:tgtEl>
                                          <p:spTgt spid="5"/>
                                        </p:tgtEl>
                                        <p:attrNameLst>
                                          <p:attrName>ppt_y</p:attrName>
                                        </p:attrNameLst>
                                      </p:cBhvr>
                                      <p:tavLst>
                                        <p:tav tm="0" fmla="#ppt_y-sin(pi*$)/27">
                                          <p:val>
                                            <p:fltVal val="0"/>
                                          </p:val>
                                        </p:tav>
                                        <p:tav tm="100000">
                                          <p:val>
                                            <p:fltVal val="1"/>
                                          </p:val>
                                        </p:tav>
                                      </p:tavLst>
                                    </p:anim>
                                    <p:anim calcmode="lin" valueType="num">
                                      <p:cBhvr>
                                        <p:cTn id="29" dur="41" tmFilter="0, 0; 0.125,0.2665; 0.25,0.4; 0.375,0.465; 0.5,0.5;  0.625,0.535; 0.75,0.6; 0.875,0.7335; 1,1">
                                          <p:stCondLst>
                                            <p:cond delay="414"/>
                                          </p:stCondLst>
                                        </p:cTn>
                                        <p:tgtEl>
                                          <p:spTgt spid="5"/>
                                        </p:tgtEl>
                                        <p:attrNameLst>
                                          <p:attrName>ppt_y</p:attrName>
                                        </p:attrNameLst>
                                      </p:cBhvr>
                                      <p:tavLst>
                                        <p:tav tm="0" fmla="#ppt_y-sin(pi*$)/81">
                                          <p:val>
                                            <p:fltVal val="0"/>
                                          </p:val>
                                        </p:tav>
                                        <p:tav tm="100000">
                                          <p:val>
                                            <p:fltVal val="1"/>
                                          </p:val>
                                        </p:tav>
                                      </p:tavLst>
                                    </p:anim>
                                    <p:animScale>
                                      <p:cBhvr>
                                        <p:cTn id="30" dur="7">
                                          <p:stCondLst>
                                            <p:cond delay="163"/>
                                          </p:stCondLst>
                                        </p:cTn>
                                        <p:tgtEl>
                                          <p:spTgt spid="5"/>
                                        </p:tgtEl>
                                      </p:cBhvr>
                                      <p:to x="100000" y="60000"/>
                                    </p:animScale>
                                    <p:animScale>
                                      <p:cBhvr>
                                        <p:cTn id="31" dur="42" decel="50000">
                                          <p:stCondLst>
                                            <p:cond delay="169"/>
                                          </p:stCondLst>
                                        </p:cTn>
                                        <p:tgtEl>
                                          <p:spTgt spid="5"/>
                                        </p:tgtEl>
                                      </p:cBhvr>
                                      <p:to x="100000" y="100000"/>
                                    </p:animScale>
                                    <p:animScale>
                                      <p:cBhvr>
                                        <p:cTn id="32" dur="7">
                                          <p:stCondLst>
                                            <p:cond delay="328"/>
                                          </p:stCondLst>
                                        </p:cTn>
                                        <p:tgtEl>
                                          <p:spTgt spid="5"/>
                                        </p:tgtEl>
                                      </p:cBhvr>
                                      <p:to x="100000" y="80000"/>
                                    </p:animScale>
                                    <p:animScale>
                                      <p:cBhvr>
                                        <p:cTn id="33" dur="42" decel="50000">
                                          <p:stCondLst>
                                            <p:cond delay="335"/>
                                          </p:stCondLst>
                                        </p:cTn>
                                        <p:tgtEl>
                                          <p:spTgt spid="5"/>
                                        </p:tgtEl>
                                      </p:cBhvr>
                                      <p:to x="100000" y="100000"/>
                                    </p:animScale>
                                    <p:animScale>
                                      <p:cBhvr>
                                        <p:cTn id="34" dur="7">
                                          <p:stCondLst>
                                            <p:cond delay="411"/>
                                          </p:stCondLst>
                                        </p:cTn>
                                        <p:tgtEl>
                                          <p:spTgt spid="5"/>
                                        </p:tgtEl>
                                      </p:cBhvr>
                                      <p:to x="100000" y="90000"/>
                                    </p:animScale>
                                    <p:animScale>
                                      <p:cBhvr>
                                        <p:cTn id="35" dur="42" decel="50000">
                                          <p:stCondLst>
                                            <p:cond delay="417"/>
                                          </p:stCondLst>
                                        </p:cTn>
                                        <p:tgtEl>
                                          <p:spTgt spid="5"/>
                                        </p:tgtEl>
                                      </p:cBhvr>
                                      <p:to x="100000" y="100000"/>
                                    </p:animScale>
                                    <p:animScale>
                                      <p:cBhvr>
                                        <p:cTn id="36" dur="7">
                                          <p:stCondLst>
                                            <p:cond delay="452"/>
                                          </p:stCondLst>
                                        </p:cTn>
                                        <p:tgtEl>
                                          <p:spTgt spid="5"/>
                                        </p:tgtEl>
                                      </p:cBhvr>
                                      <p:to x="100000" y="95000"/>
                                    </p:animScale>
                                    <p:animScale>
                                      <p:cBhvr>
                                        <p:cTn id="37" dur="42" decel="50000">
                                          <p:stCondLst>
                                            <p:cond delay="459"/>
                                          </p:stCondLst>
                                        </p:cTn>
                                        <p:tgtEl>
                                          <p:spTgt spid="5"/>
                                        </p:tgtEl>
                                      </p:cBhvr>
                                      <p:to x="100000" y="100000"/>
                                    </p:animScale>
                                  </p:childTnLst>
                                </p:cTn>
                              </p:par>
                            </p:childTnLst>
                          </p:cTn>
                        </p:par>
                        <p:par>
                          <p:cTn id="38" fill="hold">
                            <p:stCondLst>
                              <p:cond delay="1000"/>
                            </p:stCondLst>
                            <p:childTnLst>
                              <p:par>
                                <p:cTn id="39" presetID="26" presetClass="entr" presetSubtype="0" fill="hold" grpId="0" nodeType="afterEffect">
                                  <p:stCondLst>
                                    <p:cond delay="0"/>
                                  </p:stCondLst>
                                  <p:childTnLst>
                                    <p:set>
                                      <p:cBhvr>
                                        <p:cTn id="40" dur="1" fill="hold">
                                          <p:stCondLst>
                                            <p:cond delay="0"/>
                                          </p:stCondLst>
                                        </p:cTn>
                                        <p:tgtEl>
                                          <p:spTgt spid="2"/>
                                        </p:tgtEl>
                                        <p:attrNameLst>
                                          <p:attrName>style.visibility</p:attrName>
                                        </p:attrNameLst>
                                      </p:cBhvr>
                                      <p:to>
                                        <p:strVal val="visible"/>
                                      </p:to>
                                    </p:set>
                                    <p:animEffect transition="in" filter="wipe(down)">
                                      <p:cBhvr>
                                        <p:cTn id="41" dur="145">
                                          <p:stCondLst>
                                            <p:cond delay="0"/>
                                          </p:stCondLst>
                                        </p:cTn>
                                        <p:tgtEl>
                                          <p:spTgt spid="2"/>
                                        </p:tgtEl>
                                      </p:cBhvr>
                                    </p:animEffect>
                                    <p:anim calcmode="lin" valueType="num">
                                      <p:cBhvr>
                                        <p:cTn id="42" dur="456"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43" dur="166"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44" dur="166" tmFilter="0, 0; 0.125,0.2665; 0.25,0.4; 0.375,0.465; 0.5,0.5;  0.625,0.535; 0.75,0.6; 0.875,0.7335; 1,1">
                                          <p:stCondLst>
                                            <p:cond delay="166"/>
                                          </p:stCondLst>
                                        </p:cTn>
                                        <p:tgtEl>
                                          <p:spTgt spid="2"/>
                                        </p:tgtEl>
                                        <p:attrNameLst>
                                          <p:attrName>ppt_y</p:attrName>
                                        </p:attrNameLst>
                                      </p:cBhvr>
                                      <p:tavLst>
                                        <p:tav tm="0" fmla="#ppt_y-sin(pi*$)/9">
                                          <p:val>
                                            <p:fltVal val="0"/>
                                          </p:val>
                                        </p:tav>
                                        <p:tav tm="100000">
                                          <p:val>
                                            <p:fltVal val="1"/>
                                          </p:val>
                                        </p:tav>
                                      </p:tavLst>
                                    </p:anim>
                                    <p:anim calcmode="lin" valueType="num">
                                      <p:cBhvr>
                                        <p:cTn id="45" dur="83" tmFilter="0, 0; 0.125,0.2665; 0.25,0.4; 0.375,0.465; 0.5,0.5;  0.625,0.535; 0.75,0.6; 0.875,0.7335; 1,1">
                                          <p:stCondLst>
                                            <p:cond delay="331"/>
                                          </p:stCondLst>
                                        </p:cTn>
                                        <p:tgtEl>
                                          <p:spTgt spid="2"/>
                                        </p:tgtEl>
                                        <p:attrNameLst>
                                          <p:attrName>ppt_y</p:attrName>
                                        </p:attrNameLst>
                                      </p:cBhvr>
                                      <p:tavLst>
                                        <p:tav tm="0" fmla="#ppt_y-sin(pi*$)/27">
                                          <p:val>
                                            <p:fltVal val="0"/>
                                          </p:val>
                                        </p:tav>
                                        <p:tav tm="100000">
                                          <p:val>
                                            <p:fltVal val="1"/>
                                          </p:val>
                                        </p:tav>
                                      </p:tavLst>
                                    </p:anim>
                                    <p:anim calcmode="lin" valueType="num">
                                      <p:cBhvr>
                                        <p:cTn id="46" dur="41" tmFilter="0, 0; 0.125,0.2665; 0.25,0.4; 0.375,0.465; 0.5,0.5;  0.625,0.535; 0.75,0.6; 0.875,0.7335; 1,1">
                                          <p:stCondLst>
                                            <p:cond delay="414"/>
                                          </p:stCondLst>
                                        </p:cTn>
                                        <p:tgtEl>
                                          <p:spTgt spid="2"/>
                                        </p:tgtEl>
                                        <p:attrNameLst>
                                          <p:attrName>ppt_y</p:attrName>
                                        </p:attrNameLst>
                                      </p:cBhvr>
                                      <p:tavLst>
                                        <p:tav tm="0" fmla="#ppt_y-sin(pi*$)/81">
                                          <p:val>
                                            <p:fltVal val="0"/>
                                          </p:val>
                                        </p:tav>
                                        <p:tav tm="100000">
                                          <p:val>
                                            <p:fltVal val="1"/>
                                          </p:val>
                                        </p:tav>
                                      </p:tavLst>
                                    </p:anim>
                                    <p:animScale>
                                      <p:cBhvr>
                                        <p:cTn id="47" dur="7">
                                          <p:stCondLst>
                                            <p:cond delay="163"/>
                                          </p:stCondLst>
                                        </p:cTn>
                                        <p:tgtEl>
                                          <p:spTgt spid="2"/>
                                        </p:tgtEl>
                                      </p:cBhvr>
                                      <p:to x="100000" y="60000"/>
                                    </p:animScale>
                                    <p:animScale>
                                      <p:cBhvr>
                                        <p:cTn id="48" dur="42" decel="50000">
                                          <p:stCondLst>
                                            <p:cond delay="169"/>
                                          </p:stCondLst>
                                        </p:cTn>
                                        <p:tgtEl>
                                          <p:spTgt spid="2"/>
                                        </p:tgtEl>
                                      </p:cBhvr>
                                      <p:to x="100000" y="100000"/>
                                    </p:animScale>
                                    <p:animScale>
                                      <p:cBhvr>
                                        <p:cTn id="49" dur="7">
                                          <p:stCondLst>
                                            <p:cond delay="328"/>
                                          </p:stCondLst>
                                        </p:cTn>
                                        <p:tgtEl>
                                          <p:spTgt spid="2"/>
                                        </p:tgtEl>
                                      </p:cBhvr>
                                      <p:to x="100000" y="80000"/>
                                    </p:animScale>
                                    <p:animScale>
                                      <p:cBhvr>
                                        <p:cTn id="50" dur="42" decel="50000">
                                          <p:stCondLst>
                                            <p:cond delay="335"/>
                                          </p:stCondLst>
                                        </p:cTn>
                                        <p:tgtEl>
                                          <p:spTgt spid="2"/>
                                        </p:tgtEl>
                                      </p:cBhvr>
                                      <p:to x="100000" y="100000"/>
                                    </p:animScale>
                                    <p:animScale>
                                      <p:cBhvr>
                                        <p:cTn id="51" dur="7">
                                          <p:stCondLst>
                                            <p:cond delay="411"/>
                                          </p:stCondLst>
                                        </p:cTn>
                                        <p:tgtEl>
                                          <p:spTgt spid="2"/>
                                        </p:tgtEl>
                                      </p:cBhvr>
                                      <p:to x="100000" y="90000"/>
                                    </p:animScale>
                                    <p:animScale>
                                      <p:cBhvr>
                                        <p:cTn id="52" dur="42" decel="50000">
                                          <p:stCondLst>
                                            <p:cond delay="417"/>
                                          </p:stCondLst>
                                        </p:cTn>
                                        <p:tgtEl>
                                          <p:spTgt spid="2"/>
                                        </p:tgtEl>
                                      </p:cBhvr>
                                      <p:to x="100000" y="100000"/>
                                    </p:animScale>
                                    <p:animScale>
                                      <p:cBhvr>
                                        <p:cTn id="53" dur="7">
                                          <p:stCondLst>
                                            <p:cond delay="452"/>
                                          </p:stCondLst>
                                        </p:cTn>
                                        <p:tgtEl>
                                          <p:spTgt spid="2"/>
                                        </p:tgtEl>
                                      </p:cBhvr>
                                      <p:to x="100000" y="95000"/>
                                    </p:animScale>
                                    <p:animScale>
                                      <p:cBhvr>
                                        <p:cTn id="54" dur="42" decel="50000">
                                          <p:stCondLst>
                                            <p:cond delay="459"/>
                                          </p:stCondLst>
                                        </p:cTn>
                                        <p:tgtEl>
                                          <p:spTgt spid="2"/>
                                        </p:tgtEl>
                                      </p:cBhvr>
                                      <p:to x="100000" y="100000"/>
                                    </p:animScale>
                                  </p:childTnLst>
                                </p:cTn>
                              </p:par>
                            </p:childTnLst>
                          </p:cTn>
                        </p:par>
                        <p:par>
                          <p:cTn id="55" fill="hold">
                            <p:stCondLst>
                              <p:cond delay="1500"/>
                            </p:stCondLst>
                            <p:childTnLst>
                              <p:par>
                                <p:cTn id="56" presetID="26" presetClass="entr" presetSubtype="0" fill="hold" grpId="0" nodeType="afterEffect">
                                  <p:stCondLst>
                                    <p:cond delay="0"/>
                                  </p:stCondLst>
                                  <p:childTnLst>
                                    <p:set>
                                      <p:cBhvr>
                                        <p:cTn id="57" dur="1" fill="hold">
                                          <p:stCondLst>
                                            <p:cond delay="0"/>
                                          </p:stCondLst>
                                        </p:cTn>
                                        <p:tgtEl>
                                          <p:spTgt spid="3">
                                            <p:txEl>
                                              <p:pRg st="0" end="0"/>
                                            </p:txEl>
                                          </p:spTgt>
                                        </p:tgtEl>
                                        <p:attrNameLst>
                                          <p:attrName>style.visibility</p:attrName>
                                        </p:attrNameLst>
                                      </p:cBhvr>
                                      <p:to>
                                        <p:strVal val="visible"/>
                                      </p:to>
                                    </p:set>
                                    <p:animEffect transition="in" filter="wipe(down)">
                                      <p:cBhvr>
                                        <p:cTn id="58" dur="145">
                                          <p:stCondLst>
                                            <p:cond delay="0"/>
                                          </p:stCondLst>
                                        </p:cTn>
                                        <p:tgtEl>
                                          <p:spTgt spid="3">
                                            <p:txEl>
                                              <p:pRg st="0" end="0"/>
                                            </p:txEl>
                                          </p:spTgt>
                                        </p:tgtEl>
                                      </p:cBhvr>
                                    </p:animEffect>
                                    <p:anim calcmode="lin" valueType="num">
                                      <p:cBhvr>
                                        <p:cTn id="59" dur="456"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60" dur="166"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61" dur="166" tmFilter="0, 0; 0.125,0.2665; 0.25,0.4; 0.375,0.465; 0.5,0.5;  0.625,0.535; 0.75,0.6; 0.875,0.7335; 1,1">
                                          <p:stCondLst>
                                            <p:cond delay="166"/>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62" dur="83" tmFilter="0, 0; 0.125,0.2665; 0.25,0.4; 0.375,0.465; 0.5,0.5;  0.625,0.535; 0.75,0.6; 0.875,0.7335; 1,1">
                                          <p:stCondLst>
                                            <p:cond delay="331"/>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63" dur="41" tmFilter="0, 0; 0.125,0.2665; 0.25,0.4; 0.375,0.465; 0.5,0.5;  0.625,0.535; 0.75,0.6; 0.875,0.7335; 1,1">
                                          <p:stCondLst>
                                            <p:cond delay="414"/>
                                          </p:stCondLst>
                                        </p:cTn>
                                        <p:tgtEl>
                                          <p:spTgt spid="3">
                                            <p:txEl>
                                              <p:pRg st="0" end="0"/>
                                            </p:txEl>
                                          </p:spTgt>
                                        </p:tgtEl>
                                        <p:attrNameLst>
                                          <p:attrName>ppt_y</p:attrName>
                                        </p:attrNameLst>
                                      </p:cBhvr>
                                      <p:tavLst>
                                        <p:tav tm="0" fmla="#ppt_y-sin(pi*$)/81">
                                          <p:val>
                                            <p:fltVal val="0"/>
                                          </p:val>
                                        </p:tav>
                                        <p:tav tm="100000">
                                          <p:val>
                                            <p:fltVal val="1"/>
                                          </p:val>
                                        </p:tav>
                                      </p:tavLst>
                                    </p:anim>
                                    <p:animScale>
                                      <p:cBhvr>
                                        <p:cTn id="64" dur="7">
                                          <p:stCondLst>
                                            <p:cond delay="163"/>
                                          </p:stCondLst>
                                        </p:cTn>
                                        <p:tgtEl>
                                          <p:spTgt spid="3">
                                            <p:txEl>
                                              <p:pRg st="0" end="0"/>
                                            </p:txEl>
                                          </p:spTgt>
                                        </p:tgtEl>
                                      </p:cBhvr>
                                      <p:to x="100000" y="60000"/>
                                    </p:animScale>
                                    <p:animScale>
                                      <p:cBhvr>
                                        <p:cTn id="65" dur="42" decel="50000">
                                          <p:stCondLst>
                                            <p:cond delay="169"/>
                                          </p:stCondLst>
                                        </p:cTn>
                                        <p:tgtEl>
                                          <p:spTgt spid="3">
                                            <p:txEl>
                                              <p:pRg st="0" end="0"/>
                                            </p:txEl>
                                          </p:spTgt>
                                        </p:tgtEl>
                                      </p:cBhvr>
                                      <p:to x="100000" y="100000"/>
                                    </p:animScale>
                                    <p:animScale>
                                      <p:cBhvr>
                                        <p:cTn id="66" dur="7">
                                          <p:stCondLst>
                                            <p:cond delay="328"/>
                                          </p:stCondLst>
                                        </p:cTn>
                                        <p:tgtEl>
                                          <p:spTgt spid="3">
                                            <p:txEl>
                                              <p:pRg st="0" end="0"/>
                                            </p:txEl>
                                          </p:spTgt>
                                        </p:tgtEl>
                                      </p:cBhvr>
                                      <p:to x="100000" y="80000"/>
                                    </p:animScale>
                                    <p:animScale>
                                      <p:cBhvr>
                                        <p:cTn id="67" dur="42" decel="50000">
                                          <p:stCondLst>
                                            <p:cond delay="335"/>
                                          </p:stCondLst>
                                        </p:cTn>
                                        <p:tgtEl>
                                          <p:spTgt spid="3">
                                            <p:txEl>
                                              <p:pRg st="0" end="0"/>
                                            </p:txEl>
                                          </p:spTgt>
                                        </p:tgtEl>
                                      </p:cBhvr>
                                      <p:to x="100000" y="100000"/>
                                    </p:animScale>
                                    <p:animScale>
                                      <p:cBhvr>
                                        <p:cTn id="68" dur="7">
                                          <p:stCondLst>
                                            <p:cond delay="411"/>
                                          </p:stCondLst>
                                        </p:cTn>
                                        <p:tgtEl>
                                          <p:spTgt spid="3">
                                            <p:txEl>
                                              <p:pRg st="0" end="0"/>
                                            </p:txEl>
                                          </p:spTgt>
                                        </p:tgtEl>
                                      </p:cBhvr>
                                      <p:to x="100000" y="90000"/>
                                    </p:animScale>
                                    <p:animScale>
                                      <p:cBhvr>
                                        <p:cTn id="69" dur="42" decel="50000">
                                          <p:stCondLst>
                                            <p:cond delay="417"/>
                                          </p:stCondLst>
                                        </p:cTn>
                                        <p:tgtEl>
                                          <p:spTgt spid="3">
                                            <p:txEl>
                                              <p:pRg st="0" end="0"/>
                                            </p:txEl>
                                          </p:spTgt>
                                        </p:tgtEl>
                                      </p:cBhvr>
                                      <p:to x="100000" y="100000"/>
                                    </p:animScale>
                                    <p:animScale>
                                      <p:cBhvr>
                                        <p:cTn id="70" dur="7">
                                          <p:stCondLst>
                                            <p:cond delay="452"/>
                                          </p:stCondLst>
                                        </p:cTn>
                                        <p:tgtEl>
                                          <p:spTgt spid="3">
                                            <p:txEl>
                                              <p:pRg st="0" end="0"/>
                                            </p:txEl>
                                          </p:spTgt>
                                        </p:tgtEl>
                                      </p:cBhvr>
                                      <p:to x="100000" y="95000"/>
                                    </p:animScale>
                                    <p:animScale>
                                      <p:cBhvr>
                                        <p:cTn id="71" dur="42" decel="50000">
                                          <p:stCondLst>
                                            <p:cond delay="459"/>
                                          </p:stCondLst>
                                        </p:cTn>
                                        <p:tgtEl>
                                          <p:spTgt spid="3">
                                            <p:txEl>
                                              <p:pRg st="0" end="0"/>
                                            </p:txEl>
                                          </p:spTgt>
                                        </p:tgtEl>
                                      </p:cBhvr>
                                      <p:to x="100000" y="100000"/>
                                    </p:animScale>
                                  </p:childTnLst>
                                </p:cTn>
                              </p:par>
                            </p:childTnLst>
                          </p:cTn>
                        </p:par>
                        <p:par>
                          <p:cTn id="72" fill="hold">
                            <p:stCondLst>
                              <p:cond delay="2000"/>
                            </p:stCondLst>
                            <p:childTnLst>
                              <p:par>
                                <p:cTn id="73" presetID="26" presetClass="entr" presetSubtype="0" fill="hold" grpId="0" nodeType="afterEffect">
                                  <p:stCondLst>
                                    <p:cond delay="0"/>
                                  </p:stCondLst>
                                  <p:childTnLst>
                                    <p:set>
                                      <p:cBhvr>
                                        <p:cTn id="74" dur="1" fill="hold">
                                          <p:stCondLst>
                                            <p:cond delay="0"/>
                                          </p:stCondLst>
                                        </p:cTn>
                                        <p:tgtEl>
                                          <p:spTgt spid="3">
                                            <p:txEl>
                                              <p:pRg st="1" end="1"/>
                                            </p:txEl>
                                          </p:spTgt>
                                        </p:tgtEl>
                                        <p:attrNameLst>
                                          <p:attrName>style.visibility</p:attrName>
                                        </p:attrNameLst>
                                      </p:cBhvr>
                                      <p:to>
                                        <p:strVal val="visible"/>
                                      </p:to>
                                    </p:set>
                                    <p:animEffect transition="in" filter="wipe(down)">
                                      <p:cBhvr>
                                        <p:cTn id="75" dur="145">
                                          <p:stCondLst>
                                            <p:cond delay="0"/>
                                          </p:stCondLst>
                                        </p:cTn>
                                        <p:tgtEl>
                                          <p:spTgt spid="3">
                                            <p:txEl>
                                              <p:pRg st="1" end="1"/>
                                            </p:txEl>
                                          </p:spTgt>
                                        </p:tgtEl>
                                      </p:cBhvr>
                                    </p:animEffect>
                                    <p:anim calcmode="lin" valueType="num">
                                      <p:cBhvr>
                                        <p:cTn id="76" dur="456"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77" dur="166"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78" dur="166" tmFilter="0, 0; 0.125,0.2665; 0.25,0.4; 0.375,0.465; 0.5,0.5;  0.625,0.535; 0.75,0.6; 0.875,0.7335; 1,1">
                                          <p:stCondLst>
                                            <p:cond delay="166"/>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79" dur="83" tmFilter="0, 0; 0.125,0.2665; 0.25,0.4; 0.375,0.465; 0.5,0.5;  0.625,0.535; 0.75,0.6; 0.875,0.7335; 1,1">
                                          <p:stCondLst>
                                            <p:cond delay="331"/>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80" dur="41" tmFilter="0, 0; 0.125,0.2665; 0.25,0.4; 0.375,0.465; 0.5,0.5;  0.625,0.535; 0.75,0.6; 0.875,0.7335; 1,1">
                                          <p:stCondLst>
                                            <p:cond delay="414"/>
                                          </p:stCondLst>
                                        </p:cTn>
                                        <p:tgtEl>
                                          <p:spTgt spid="3">
                                            <p:txEl>
                                              <p:pRg st="1" end="1"/>
                                            </p:txEl>
                                          </p:spTgt>
                                        </p:tgtEl>
                                        <p:attrNameLst>
                                          <p:attrName>ppt_y</p:attrName>
                                        </p:attrNameLst>
                                      </p:cBhvr>
                                      <p:tavLst>
                                        <p:tav tm="0" fmla="#ppt_y-sin(pi*$)/81">
                                          <p:val>
                                            <p:fltVal val="0"/>
                                          </p:val>
                                        </p:tav>
                                        <p:tav tm="100000">
                                          <p:val>
                                            <p:fltVal val="1"/>
                                          </p:val>
                                        </p:tav>
                                      </p:tavLst>
                                    </p:anim>
                                    <p:animScale>
                                      <p:cBhvr>
                                        <p:cTn id="81" dur="7">
                                          <p:stCondLst>
                                            <p:cond delay="163"/>
                                          </p:stCondLst>
                                        </p:cTn>
                                        <p:tgtEl>
                                          <p:spTgt spid="3">
                                            <p:txEl>
                                              <p:pRg st="1" end="1"/>
                                            </p:txEl>
                                          </p:spTgt>
                                        </p:tgtEl>
                                      </p:cBhvr>
                                      <p:to x="100000" y="60000"/>
                                    </p:animScale>
                                    <p:animScale>
                                      <p:cBhvr>
                                        <p:cTn id="82" dur="42" decel="50000">
                                          <p:stCondLst>
                                            <p:cond delay="169"/>
                                          </p:stCondLst>
                                        </p:cTn>
                                        <p:tgtEl>
                                          <p:spTgt spid="3">
                                            <p:txEl>
                                              <p:pRg st="1" end="1"/>
                                            </p:txEl>
                                          </p:spTgt>
                                        </p:tgtEl>
                                      </p:cBhvr>
                                      <p:to x="100000" y="100000"/>
                                    </p:animScale>
                                    <p:animScale>
                                      <p:cBhvr>
                                        <p:cTn id="83" dur="7">
                                          <p:stCondLst>
                                            <p:cond delay="328"/>
                                          </p:stCondLst>
                                        </p:cTn>
                                        <p:tgtEl>
                                          <p:spTgt spid="3">
                                            <p:txEl>
                                              <p:pRg st="1" end="1"/>
                                            </p:txEl>
                                          </p:spTgt>
                                        </p:tgtEl>
                                      </p:cBhvr>
                                      <p:to x="100000" y="80000"/>
                                    </p:animScale>
                                    <p:animScale>
                                      <p:cBhvr>
                                        <p:cTn id="84" dur="42" decel="50000">
                                          <p:stCondLst>
                                            <p:cond delay="335"/>
                                          </p:stCondLst>
                                        </p:cTn>
                                        <p:tgtEl>
                                          <p:spTgt spid="3">
                                            <p:txEl>
                                              <p:pRg st="1" end="1"/>
                                            </p:txEl>
                                          </p:spTgt>
                                        </p:tgtEl>
                                      </p:cBhvr>
                                      <p:to x="100000" y="100000"/>
                                    </p:animScale>
                                    <p:animScale>
                                      <p:cBhvr>
                                        <p:cTn id="85" dur="7">
                                          <p:stCondLst>
                                            <p:cond delay="411"/>
                                          </p:stCondLst>
                                        </p:cTn>
                                        <p:tgtEl>
                                          <p:spTgt spid="3">
                                            <p:txEl>
                                              <p:pRg st="1" end="1"/>
                                            </p:txEl>
                                          </p:spTgt>
                                        </p:tgtEl>
                                      </p:cBhvr>
                                      <p:to x="100000" y="90000"/>
                                    </p:animScale>
                                    <p:animScale>
                                      <p:cBhvr>
                                        <p:cTn id="86" dur="42" decel="50000">
                                          <p:stCondLst>
                                            <p:cond delay="417"/>
                                          </p:stCondLst>
                                        </p:cTn>
                                        <p:tgtEl>
                                          <p:spTgt spid="3">
                                            <p:txEl>
                                              <p:pRg st="1" end="1"/>
                                            </p:txEl>
                                          </p:spTgt>
                                        </p:tgtEl>
                                      </p:cBhvr>
                                      <p:to x="100000" y="100000"/>
                                    </p:animScale>
                                    <p:animScale>
                                      <p:cBhvr>
                                        <p:cTn id="87" dur="7">
                                          <p:stCondLst>
                                            <p:cond delay="452"/>
                                          </p:stCondLst>
                                        </p:cTn>
                                        <p:tgtEl>
                                          <p:spTgt spid="3">
                                            <p:txEl>
                                              <p:pRg st="1" end="1"/>
                                            </p:txEl>
                                          </p:spTgt>
                                        </p:tgtEl>
                                      </p:cBhvr>
                                      <p:to x="100000" y="95000"/>
                                    </p:animScale>
                                    <p:animScale>
                                      <p:cBhvr>
                                        <p:cTn id="88" dur="42" decel="50000">
                                          <p:stCondLst>
                                            <p:cond delay="459"/>
                                          </p:stCondLst>
                                        </p:cTn>
                                        <p:tgtEl>
                                          <p:spTgt spid="3">
                                            <p:txEl>
                                              <p:pRg st="1" end="1"/>
                                            </p:txEl>
                                          </p:spTgt>
                                        </p:tgtEl>
                                      </p:cBhvr>
                                      <p:to x="100000" y="100000"/>
                                    </p:animScale>
                                  </p:childTnLst>
                                </p:cTn>
                              </p:par>
                            </p:childTnLst>
                          </p:cTn>
                        </p:par>
                        <p:par>
                          <p:cTn id="89" fill="hold">
                            <p:stCondLst>
                              <p:cond delay="2500"/>
                            </p:stCondLst>
                            <p:childTnLst>
                              <p:par>
                                <p:cTn id="90" presetID="26" presetClass="entr" presetSubtype="0" fill="hold" grpId="0" nodeType="afterEffect">
                                  <p:stCondLst>
                                    <p:cond delay="0"/>
                                  </p:stCondLst>
                                  <p:childTnLst>
                                    <p:set>
                                      <p:cBhvr>
                                        <p:cTn id="91" dur="1" fill="hold">
                                          <p:stCondLst>
                                            <p:cond delay="0"/>
                                          </p:stCondLst>
                                        </p:cTn>
                                        <p:tgtEl>
                                          <p:spTgt spid="3">
                                            <p:txEl>
                                              <p:pRg st="3" end="3"/>
                                            </p:txEl>
                                          </p:spTgt>
                                        </p:tgtEl>
                                        <p:attrNameLst>
                                          <p:attrName>style.visibility</p:attrName>
                                        </p:attrNameLst>
                                      </p:cBhvr>
                                      <p:to>
                                        <p:strVal val="visible"/>
                                      </p:to>
                                    </p:set>
                                    <p:animEffect transition="in" filter="wipe(down)">
                                      <p:cBhvr>
                                        <p:cTn id="92" dur="145">
                                          <p:stCondLst>
                                            <p:cond delay="0"/>
                                          </p:stCondLst>
                                        </p:cTn>
                                        <p:tgtEl>
                                          <p:spTgt spid="3">
                                            <p:txEl>
                                              <p:pRg st="3" end="3"/>
                                            </p:txEl>
                                          </p:spTgt>
                                        </p:tgtEl>
                                      </p:cBhvr>
                                    </p:animEffect>
                                    <p:anim calcmode="lin" valueType="num">
                                      <p:cBhvr>
                                        <p:cTn id="93" dur="456"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94" dur="166"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95" dur="166" tmFilter="0, 0; 0.125,0.2665; 0.25,0.4; 0.375,0.465; 0.5,0.5;  0.625,0.535; 0.75,0.6; 0.875,0.7335; 1,1">
                                          <p:stCondLst>
                                            <p:cond delay="166"/>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96" dur="83" tmFilter="0, 0; 0.125,0.2665; 0.25,0.4; 0.375,0.465; 0.5,0.5;  0.625,0.535; 0.75,0.6; 0.875,0.7335; 1,1">
                                          <p:stCondLst>
                                            <p:cond delay="331"/>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97" dur="41" tmFilter="0, 0; 0.125,0.2665; 0.25,0.4; 0.375,0.465; 0.5,0.5;  0.625,0.535; 0.75,0.6; 0.875,0.7335; 1,1">
                                          <p:stCondLst>
                                            <p:cond delay="414"/>
                                          </p:stCondLst>
                                        </p:cTn>
                                        <p:tgtEl>
                                          <p:spTgt spid="3">
                                            <p:txEl>
                                              <p:pRg st="3" end="3"/>
                                            </p:txEl>
                                          </p:spTgt>
                                        </p:tgtEl>
                                        <p:attrNameLst>
                                          <p:attrName>ppt_y</p:attrName>
                                        </p:attrNameLst>
                                      </p:cBhvr>
                                      <p:tavLst>
                                        <p:tav tm="0" fmla="#ppt_y-sin(pi*$)/81">
                                          <p:val>
                                            <p:fltVal val="0"/>
                                          </p:val>
                                        </p:tav>
                                        <p:tav tm="100000">
                                          <p:val>
                                            <p:fltVal val="1"/>
                                          </p:val>
                                        </p:tav>
                                      </p:tavLst>
                                    </p:anim>
                                    <p:animScale>
                                      <p:cBhvr>
                                        <p:cTn id="98" dur="7">
                                          <p:stCondLst>
                                            <p:cond delay="163"/>
                                          </p:stCondLst>
                                        </p:cTn>
                                        <p:tgtEl>
                                          <p:spTgt spid="3">
                                            <p:txEl>
                                              <p:pRg st="3" end="3"/>
                                            </p:txEl>
                                          </p:spTgt>
                                        </p:tgtEl>
                                      </p:cBhvr>
                                      <p:to x="100000" y="60000"/>
                                    </p:animScale>
                                    <p:animScale>
                                      <p:cBhvr>
                                        <p:cTn id="99" dur="42" decel="50000">
                                          <p:stCondLst>
                                            <p:cond delay="169"/>
                                          </p:stCondLst>
                                        </p:cTn>
                                        <p:tgtEl>
                                          <p:spTgt spid="3">
                                            <p:txEl>
                                              <p:pRg st="3" end="3"/>
                                            </p:txEl>
                                          </p:spTgt>
                                        </p:tgtEl>
                                      </p:cBhvr>
                                      <p:to x="100000" y="100000"/>
                                    </p:animScale>
                                    <p:animScale>
                                      <p:cBhvr>
                                        <p:cTn id="100" dur="7">
                                          <p:stCondLst>
                                            <p:cond delay="328"/>
                                          </p:stCondLst>
                                        </p:cTn>
                                        <p:tgtEl>
                                          <p:spTgt spid="3">
                                            <p:txEl>
                                              <p:pRg st="3" end="3"/>
                                            </p:txEl>
                                          </p:spTgt>
                                        </p:tgtEl>
                                      </p:cBhvr>
                                      <p:to x="100000" y="80000"/>
                                    </p:animScale>
                                    <p:animScale>
                                      <p:cBhvr>
                                        <p:cTn id="101" dur="42" decel="50000">
                                          <p:stCondLst>
                                            <p:cond delay="335"/>
                                          </p:stCondLst>
                                        </p:cTn>
                                        <p:tgtEl>
                                          <p:spTgt spid="3">
                                            <p:txEl>
                                              <p:pRg st="3" end="3"/>
                                            </p:txEl>
                                          </p:spTgt>
                                        </p:tgtEl>
                                      </p:cBhvr>
                                      <p:to x="100000" y="100000"/>
                                    </p:animScale>
                                    <p:animScale>
                                      <p:cBhvr>
                                        <p:cTn id="102" dur="7">
                                          <p:stCondLst>
                                            <p:cond delay="411"/>
                                          </p:stCondLst>
                                        </p:cTn>
                                        <p:tgtEl>
                                          <p:spTgt spid="3">
                                            <p:txEl>
                                              <p:pRg st="3" end="3"/>
                                            </p:txEl>
                                          </p:spTgt>
                                        </p:tgtEl>
                                      </p:cBhvr>
                                      <p:to x="100000" y="90000"/>
                                    </p:animScale>
                                    <p:animScale>
                                      <p:cBhvr>
                                        <p:cTn id="103" dur="42" decel="50000">
                                          <p:stCondLst>
                                            <p:cond delay="417"/>
                                          </p:stCondLst>
                                        </p:cTn>
                                        <p:tgtEl>
                                          <p:spTgt spid="3">
                                            <p:txEl>
                                              <p:pRg st="3" end="3"/>
                                            </p:txEl>
                                          </p:spTgt>
                                        </p:tgtEl>
                                      </p:cBhvr>
                                      <p:to x="100000" y="100000"/>
                                    </p:animScale>
                                    <p:animScale>
                                      <p:cBhvr>
                                        <p:cTn id="104" dur="7">
                                          <p:stCondLst>
                                            <p:cond delay="452"/>
                                          </p:stCondLst>
                                        </p:cTn>
                                        <p:tgtEl>
                                          <p:spTgt spid="3">
                                            <p:txEl>
                                              <p:pRg st="3" end="3"/>
                                            </p:txEl>
                                          </p:spTgt>
                                        </p:tgtEl>
                                      </p:cBhvr>
                                      <p:to x="100000" y="95000"/>
                                    </p:animScale>
                                    <p:animScale>
                                      <p:cBhvr>
                                        <p:cTn id="105" dur="42" decel="50000">
                                          <p:stCondLst>
                                            <p:cond delay="459"/>
                                          </p:stCondLst>
                                        </p:cTn>
                                        <p:tgtEl>
                                          <p:spTgt spid="3">
                                            <p:txEl>
                                              <p:pRg st="3" end="3"/>
                                            </p:txEl>
                                          </p:spTgt>
                                        </p:tgtEl>
                                      </p:cBhvr>
                                      <p:to x="100000" y="100000"/>
                                    </p:animScale>
                                  </p:childTnLst>
                                </p:cTn>
                              </p:par>
                            </p:childTnLst>
                          </p:cTn>
                        </p:par>
                        <p:par>
                          <p:cTn id="106" fill="hold">
                            <p:stCondLst>
                              <p:cond delay="3000"/>
                            </p:stCondLst>
                            <p:childTnLst>
                              <p:par>
                                <p:cTn id="107" presetID="26" presetClass="entr" presetSubtype="0" fill="hold" grpId="0" nodeType="afterEffect">
                                  <p:stCondLst>
                                    <p:cond delay="0"/>
                                  </p:stCondLst>
                                  <p:childTnLst>
                                    <p:set>
                                      <p:cBhvr>
                                        <p:cTn id="108" dur="1" fill="hold">
                                          <p:stCondLst>
                                            <p:cond delay="0"/>
                                          </p:stCondLst>
                                        </p:cTn>
                                        <p:tgtEl>
                                          <p:spTgt spid="3">
                                            <p:txEl>
                                              <p:pRg st="4" end="4"/>
                                            </p:txEl>
                                          </p:spTgt>
                                        </p:tgtEl>
                                        <p:attrNameLst>
                                          <p:attrName>style.visibility</p:attrName>
                                        </p:attrNameLst>
                                      </p:cBhvr>
                                      <p:to>
                                        <p:strVal val="visible"/>
                                      </p:to>
                                    </p:set>
                                    <p:animEffect transition="in" filter="wipe(down)">
                                      <p:cBhvr>
                                        <p:cTn id="109" dur="145">
                                          <p:stCondLst>
                                            <p:cond delay="0"/>
                                          </p:stCondLst>
                                        </p:cTn>
                                        <p:tgtEl>
                                          <p:spTgt spid="3">
                                            <p:txEl>
                                              <p:pRg st="4" end="4"/>
                                            </p:txEl>
                                          </p:spTgt>
                                        </p:tgtEl>
                                      </p:cBhvr>
                                    </p:animEffect>
                                    <p:anim calcmode="lin" valueType="num">
                                      <p:cBhvr>
                                        <p:cTn id="110" dur="456"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111" dur="166"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112" dur="166" tmFilter="0, 0; 0.125,0.2665; 0.25,0.4; 0.375,0.465; 0.5,0.5;  0.625,0.535; 0.75,0.6; 0.875,0.7335; 1,1">
                                          <p:stCondLst>
                                            <p:cond delay="166"/>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113" dur="83" tmFilter="0, 0; 0.125,0.2665; 0.25,0.4; 0.375,0.465; 0.5,0.5;  0.625,0.535; 0.75,0.6; 0.875,0.7335; 1,1">
                                          <p:stCondLst>
                                            <p:cond delay="331"/>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114" dur="41" tmFilter="0, 0; 0.125,0.2665; 0.25,0.4; 0.375,0.465; 0.5,0.5;  0.625,0.535; 0.75,0.6; 0.875,0.7335; 1,1">
                                          <p:stCondLst>
                                            <p:cond delay="414"/>
                                          </p:stCondLst>
                                        </p:cTn>
                                        <p:tgtEl>
                                          <p:spTgt spid="3">
                                            <p:txEl>
                                              <p:pRg st="4" end="4"/>
                                            </p:txEl>
                                          </p:spTgt>
                                        </p:tgtEl>
                                        <p:attrNameLst>
                                          <p:attrName>ppt_y</p:attrName>
                                        </p:attrNameLst>
                                      </p:cBhvr>
                                      <p:tavLst>
                                        <p:tav tm="0" fmla="#ppt_y-sin(pi*$)/81">
                                          <p:val>
                                            <p:fltVal val="0"/>
                                          </p:val>
                                        </p:tav>
                                        <p:tav tm="100000">
                                          <p:val>
                                            <p:fltVal val="1"/>
                                          </p:val>
                                        </p:tav>
                                      </p:tavLst>
                                    </p:anim>
                                    <p:animScale>
                                      <p:cBhvr>
                                        <p:cTn id="115" dur="7">
                                          <p:stCondLst>
                                            <p:cond delay="163"/>
                                          </p:stCondLst>
                                        </p:cTn>
                                        <p:tgtEl>
                                          <p:spTgt spid="3">
                                            <p:txEl>
                                              <p:pRg st="4" end="4"/>
                                            </p:txEl>
                                          </p:spTgt>
                                        </p:tgtEl>
                                      </p:cBhvr>
                                      <p:to x="100000" y="60000"/>
                                    </p:animScale>
                                    <p:animScale>
                                      <p:cBhvr>
                                        <p:cTn id="116" dur="42" decel="50000">
                                          <p:stCondLst>
                                            <p:cond delay="169"/>
                                          </p:stCondLst>
                                        </p:cTn>
                                        <p:tgtEl>
                                          <p:spTgt spid="3">
                                            <p:txEl>
                                              <p:pRg st="4" end="4"/>
                                            </p:txEl>
                                          </p:spTgt>
                                        </p:tgtEl>
                                      </p:cBhvr>
                                      <p:to x="100000" y="100000"/>
                                    </p:animScale>
                                    <p:animScale>
                                      <p:cBhvr>
                                        <p:cTn id="117" dur="7">
                                          <p:stCondLst>
                                            <p:cond delay="328"/>
                                          </p:stCondLst>
                                        </p:cTn>
                                        <p:tgtEl>
                                          <p:spTgt spid="3">
                                            <p:txEl>
                                              <p:pRg st="4" end="4"/>
                                            </p:txEl>
                                          </p:spTgt>
                                        </p:tgtEl>
                                      </p:cBhvr>
                                      <p:to x="100000" y="80000"/>
                                    </p:animScale>
                                    <p:animScale>
                                      <p:cBhvr>
                                        <p:cTn id="118" dur="42" decel="50000">
                                          <p:stCondLst>
                                            <p:cond delay="335"/>
                                          </p:stCondLst>
                                        </p:cTn>
                                        <p:tgtEl>
                                          <p:spTgt spid="3">
                                            <p:txEl>
                                              <p:pRg st="4" end="4"/>
                                            </p:txEl>
                                          </p:spTgt>
                                        </p:tgtEl>
                                      </p:cBhvr>
                                      <p:to x="100000" y="100000"/>
                                    </p:animScale>
                                    <p:animScale>
                                      <p:cBhvr>
                                        <p:cTn id="119" dur="7">
                                          <p:stCondLst>
                                            <p:cond delay="411"/>
                                          </p:stCondLst>
                                        </p:cTn>
                                        <p:tgtEl>
                                          <p:spTgt spid="3">
                                            <p:txEl>
                                              <p:pRg st="4" end="4"/>
                                            </p:txEl>
                                          </p:spTgt>
                                        </p:tgtEl>
                                      </p:cBhvr>
                                      <p:to x="100000" y="90000"/>
                                    </p:animScale>
                                    <p:animScale>
                                      <p:cBhvr>
                                        <p:cTn id="120" dur="42" decel="50000">
                                          <p:stCondLst>
                                            <p:cond delay="417"/>
                                          </p:stCondLst>
                                        </p:cTn>
                                        <p:tgtEl>
                                          <p:spTgt spid="3">
                                            <p:txEl>
                                              <p:pRg st="4" end="4"/>
                                            </p:txEl>
                                          </p:spTgt>
                                        </p:tgtEl>
                                      </p:cBhvr>
                                      <p:to x="100000" y="100000"/>
                                    </p:animScale>
                                    <p:animScale>
                                      <p:cBhvr>
                                        <p:cTn id="121" dur="7">
                                          <p:stCondLst>
                                            <p:cond delay="452"/>
                                          </p:stCondLst>
                                        </p:cTn>
                                        <p:tgtEl>
                                          <p:spTgt spid="3">
                                            <p:txEl>
                                              <p:pRg st="4" end="4"/>
                                            </p:txEl>
                                          </p:spTgt>
                                        </p:tgtEl>
                                      </p:cBhvr>
                                      <p:to x="100000" y="95000"/>
                                    </p:animScale>
                                    <p:animScale>
                                      <p:cBhvr>
                                        <p:cTn id="122" dur="42" decel="50000">
                                          <p:stCondLst>
                                            <p:cond delay="459"/>
                                          </p:stCondLst>
                                        </p:cTn>
                                        <p:tgtEl>
                                          <p:spTgt spid="3">
                                            <p:txEl>
                                              <p:pRg st="4" end="4"/>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5"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71472" y="642918"/>
            <a:ext cx="8229600" cy="2000264"/>
          </a:xfrm>
        </p:spPr>
        <p:txBody>
          <a:bodyPr>
            <a:normAutofit/>
          </a:bodyPr>
          <a:lstStyle/>
          <a:p>
            <a:pPr algn="r" rtl="1"/>
            <a:r>
              <a:rPr lang="en-US" sz="1800" b="1" dirty="0" smtClean="0">
                <a:cs typeface="B Yagut" pitchFamily="2" charset="-78"/>
              </a:rPr>
              <a:t>I6</a:t>
            </a:r>
            <a:r>
              <a:rPr lang="fa-IR" sz="1800" b="1" dirty="0" smtClean="0">
                <a:cs typeface="B Yagut" pitchFamily="2" charset="-78"/>
              </a:rPr>
              <a:t> ستون 8- سرعت موج برشی در واحد فیزیک برشی در ستون </a:t>
            </a:r>
            <a:r>
              <a:rPr lang="en-US" sz="1800" b="1" dirty="0" smtClean="0">
                <a:cs typeface="B Yagut" pitchFamily="2" charset="-78"/>
              </a:rPr>
              <a:t>F6</a:t>
            </a:r>
            <a:r>
              <a:rPr lang="fa-IR" sz="1800" b="1" dirty="0" smtClean="0">
                <a:cs typeface="B Yagut" pitchFamily="2" charset="-78"/>
              </a:rPr>
              <a:t> وارد کرد. </a:t>
            </a:r>
            <a:endParaRPr lang="en-US" sz="1800" b="1" dirty="0" smtClean="0">
              <a:cs typeface="B Yagut" pitchFamily="2" charset="-78"/>
            </a:endParaRPr>
          </a:p>
          <a:p>
            <a:pPr algn="r" rtl="1"/>
            <a:r>
              <a:rPr lang="en-US" sz="1800" b="1" dirty="0" smtClean="0">
                <a:cs typeface="B Yagut" pitchFamily="2" charset="-78"/>
              </a:rPr>
              <a:t>J6</a:t>
            </a:r>
            <a:r>
              <a:rPr lang="fa-IR" sz="1800" b="1" dirty="0" smtClean="0">
                <a:cs typeface="B Yagut" pitchFamily="2" charset="-78"/>
              </a:rPr>
              <a:t>: موقعیت هر نوع حرکت زلزله </a:t>
            </a:r>
            <a:endParaRPr lang="en-US" sz="1800" b="1" dirty="0" smtClean="0">
              <a:cs typeface="B Yagut" pitchFamily="2" charset="-78"/>
            </a:endParaRPr>
          </a:p>
          <a:p>
            <a:pPr algn="r" rtl="1"/>
            <a:r>
              <a:rPr lang="en-US" sz="1800" b="1" dirty="0" smtClean="0">
                <a:cs typeface="B Yagut" pitchFamily="2" charset="-78"/>
              </a:rPr>
              <a:t>K6</a:t>
            </a:r>
            <a:r>
              <a:rPr lang="fa-IR" sz="1800" b="1" dirty="0" smtClean="0">
                <a:cs typeface="B Yagut" pitchFamily="2" charset="-78"/>
              </a:rPr>
              <a:t>: عمق سفره‌های آبی زیرزمینی به این ستون به منظور محاسبه فشاری مؤثر عمودی و در محاسبات اولیه استفاده شود. </a:t>
            </a:r>
            <a:endParaRPr lang="en-US" sz="1800" b="1" dirty="0" smtClean="0">
              <a:cs typeface="B Yagut" pitchFamily="2" charset="-78"/>
            </a:endParaRPr>
          </a:p>
          <a:p>
            <a:pPr algn="r" rtl="1"/>
            <a:r>
              <a:rPr lang="en-US" sz="1800" b="1" dirty="0" smtClean="0">
                <a:cs typeface="B Yagut" pitchFamily="2" charset="-78"/>
              </a:rPr>
              <a:t>E2</a:t>
            </a:r>
            <a:r>
              <a:rPr lang="fa-IR" sz="1800" b="1" dirty="0" smtClean="0">
                <a:cs typeface="B Yagut" pitchFamily="2" charset="-78"/>
              </a:rPr>
              <a:t>: پریود اساس </a:t>
            </a:r>
            <a:r>
              <a:rPr lang="en-US" sz="1800" b="1" dirty="0" smtClean="0">
                <a:cs typeface="B Yagut" pitchFamily="2" charset="-78"/>
              </a:rPr>
              <a:t>T</a:t>
            </a:r>
            <a:r>
              <a:rPr lang="fa-IR" sz="1800" b="1" dirty="0" smtClean="0">
                <a:cs typeface="B Yagut" pitchFamily="2" charset="-78"/>
              </a:rPr>
              <a:t> در پروفایل </a:t>
            </a:r>
            <a:r>
              <a:rPr lang="en-US" sz="1800" b="1" dirty="0" smtClean="0">
                <a:cs typeface="B Yagut" pitchFamily="2" charset="-78"/>
              </a:rPr>
              <a:t>T=4HV </a:t>
            </a:r>
          </a:p>
          <a:p>
            <a:pPr algn="r" rtl="1"/>
            <a:r>
              <a:rPr lang="en-US" sz="1800" b="1" dirty="0" smtClean="0">
                <a:cs typeface="B Yagut" pitchFamily="2" charset="-78"/>
              </a:rPr>
              <a:t>E3</a:t>
            </a:r>
            <a:r>
              <a:rPr lang="fa-IR" sz="1800" b="1" dirty="0" smtClean="0">
                <a:cs typeface="B Yagut" pitchFamily="2" charset="-78"/>
              </a:rPr>
              <a:t>: سرعت متوسط موج برشی </a:t>
            </a:r>
            <a:endParaRPr lang="en-US" sz="1800" b="1" dirty="0">
              <a:cs typeface="B Yagut" pitchFamily="2" charset="-78"/>
            </a:endParaRPr>
          </a:p>
        </p:txBody>
      </p:sp>
      <p:sp>
        <p:nvSpPr>
          <p:cNvPr id="30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3073" name="Object 1"/>
          <p:cNvGraphicFramePr>
            <a:graphicFrameLocks noChangeAspect="1"/>
          </p:cNvGraphicFramePr>
          <p:nvPr/>
        </p:nvGraphicFramePr>
        <p:xfrm>
          <a:off x="5072066" y="2214554"/>
          <a:ext cx="847725" cy="400050"/>
        </p:xfrm>
        <a:graphic>
          <a:graphicData uri="http://schemas.openxmlformats.org/presentationml/2006/ole">
            <mc:AlternateContent xmlns:mc="http://schemas.openxmlformats.org/markup-compatibility/2006">
              <mc:Choice xmlns:v="urn:schemas-microsoft-com:vml" Requires="v">
                <p:oleObj spid="_x0000_s3074" name="Equation" r:id="rId3" imgW="850531" imgH="393529" progId="Equation.3">
                  <p:embed/>
                </p:oleObj>
              </mc:Choice>
              <mc:Fallback>
                <p:oleObj name="Equation" r:id="rId3" imgW="850531" imgH="393529" progId="Equation.3">
                  <p:embed/>
                  <p:pic>
                    <p:nvPicPr>
                      <p:cNvPr id="0" name="Picture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072066" y="2214554"/>
                        <a:ext cx="847725" cy="4000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pic>
        <p:nvPicPr>
          <p:cNvPr id="7" name="Picture 2" descr="E:\3.4\Page0001 - Copy.jpg"/>
          <p:cNvPicPr>
            <a:picLocks noChangeAspect="1" noChangeArrowheads="1"/>
          </p:cNvPicPr>
          <p:nvPr/>
        </p:nvPicPr>
        <p:blipFill>
          <a:blip r:embed="rId5"/>
          <a:srcRect/>
          <a:stretch>
            <a:fillRect/>
          </a:stretch>
        </p:blipFill>
        <p:spPr bwMode="auto">
          <a:xfrm>
            <a:off x="0" y="2571744"/>
            <a:ext cx="7858148" cy="428625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strVal val="#ppt_w*2.5"/>
                                          </p:val>
                                        </p:tav>
                                        <p:tav tm="100000">
                                          <p:val>
                                            <p:strVal val="#ppt_w"/>
                                          </p:val>
                                        </p:tav>
                                      </p:tavLst>
                                    </p:anim>
                                    <p:anim calcmode="lin" valueType="num">
                                      <p:cBhvr>
                                        <p:cTn id="8" dur="500" fill="hold"/>
                                        <p:tgtEl>
                                          <p:spTgt spid="3">
                                            <p:txEl>
                                              <p:pRg st="0" end="0"/>
                                            </p:txEl>
                                          </p:spTgt>
                                        </p:tgtEl>
                                        <p:attrNameLst>
                                          <p:attrName>ppt_h</p:attrName>
                                        </p:attrNameLst>
                                      </p:cBhvr>
                                      <p:tavLst>
                                        <p:tav tm="0">
                                          <p:val>
                                            <p:strVal val="#ppt_h*0.01"/>
                                          </p:val>
                                        </p:tav>
                                        <p:tav tm="100000">
                                          <p:val>
                                            <p:strVal val="#ppt_h"/>
                                          </p:val>
                                        </p:tav>
                                      </p:tavLst>
                                    </p:anim>
                                    <p:anim calcmode="lin" valueType="num">
                                      <p:cBhvr>
                                        <p:cTn id="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0" dur="500" fill="hold"/>
                                        <p:tgtEl>
                                          <p:spTgt spid="3">
                                            <p:txEl>
                                              <p:pRg st="0" end="0"/>
                                            </p:txEl>
                                          </p:spTgt>
                                        </p:tgtEl>
                                        <p:attrNameLst>
                                          <p:attrName>ppt_y</p:attrName>
                                        </p:attrNameLst>
                                      </p:cBhvr>
                                      <p:tavLst>
                                        <p:tav tm="0">
                                          <p:val>
                                            <p:strVal val="#ppt_h+1"/>
                                          </p:val>
                                        </p:tav>
                                        <p:tav tm="100000">
                                          <p:val>
                                            <p:strVal val="#ppt_y"/>
                                          </p:val>
                                        </p:tav>
                                      </p:tavLst>
                                    </p:anim>
                                    <p:animEffect transition="in" filter="fade">
                                      <p:cBhvr>
                                        <p:cTn id="11" dur="500"/>
                                        <p:tgtEl>
                                          <p:spTgt spid="3">
                                            <p:txEl>
                                              <p:pRg st="0" end="0"/>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58" presetClass="entr" presetSubtype="0" accel="100000" fill="hold" grpId="0" nodeType="clickEffect">
                                  <p:stCondLst>
                                    <p:cond delay="0"/>
                                  </p:stCondLst>
                                  <p:childTnLst>
                                    <p:set>
                                      <p:cBhvr>
                                        <p:cTn id="15" dur="1" fill="hold">
                                          <p:stCondLst>
                                            <p:cond delay="0"/>
                                          </p:stCondLst>
                                        </p:cTn>
                                        <p:tgtEl>
                                          <p:spTgt spid="3">
                                            <p:txEl>
                                              <p:pRg st="1" end="1"/>
                                            </p:txEl>
                                          </p:spTgt>
                                        </p:tgtEl>
                                        <p:attrNameLst>
                                          <p:attrName>style.visibility</p:attrName>
                                        </p:attrNameLst>
                                      </p:cBhvr>
                                      <p:to>
                                        <p:strVal val="visible"/>
                                      </p:to>
                                    </p:set>
                                    <p:anim calcmode="lin" valueType="num">
                                      <p:cBhvr>
                                        <p:cTn id="16" dur="500" fill="hold"/>
                                        <p:tgtEl>
                                          <p:spTgt spid="3">
                                            <p:txEl>
                                              <p:pRg st="1" end="1"/>
                                            </p:txEl>
                                          </p:spTgt>
                                        </p:tgtEl>
                                        <p:attrNameLst>
                                          <p:attrName>ppt_w</p:attrName>
                                        </p:attrNameLst>
                                      </p:cBhvr>
                                      <p:tavLst>
                                        <p:tav tm="0">
                                          <p:val>
                                            <p:strVal val="#ppt_w*2.5"/>
                                          </p:val>
                                        </p:tav>
                                        <p:tav tm="100000">
                                          <p:val>
                                            <p:strVal val="#ppt_w"/>
                                          </p:val>
                                        </p:tav>
                                      </p:tavLst>
                                    </p:anim>
                                    <p:anim calcmode="lin" valueType="num">
                                      <p:cBhvr>
                                        <p:cTn id="17" dur="500" fill="hold"/>
                                        <p:tgtEl>
                                          <p:spTgt spid="3">
                                            <p:txEl>
                                              <p:pRg st="1" end="1"/>
                                            </p:txEl>
                                          </p:spTgt>
                                        </p:tgtEl>
                                        <p:attrNameLst>
                                          <p:attrName>ppt_h</p:attrName>
                                        </p:attrNameLst>
                                      </p:cBhvr>
                                      <p:tavLst>
                                        <p:tav tm="0">
                                          <p:val>
                                            <p:strVal val="#ppt_h*0.01"/>
                                          </p:val>
                                        </p:tav>
                                        <p:tav tm="100000">
                                          <p:val>
                                            <p:strVal val="#ppt_h"/>
                                          </p:val>
                                        </p:tav>
                                      </p:tavLst>
                                    </p:anim>
                                    <p:anim calcmode="lin" valueType="num">
                                      <p:cBhvr>
                                        <p:cTn id="18"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9" dur="500" fill="hold"/>
                                        <p:tgtEl>
                                          <p:spTgt spid="3">
                                            <p:txEl>
                                              <p:pRg st="1" end="1"/>
                                            </p:txEl>
                                          </p:spTgt>
                                        </p:tgtEl>
                                        <p:attrNameLst>
                                          <p:attrName>ppt_y</p:attrName>
                                        </p:attrNameLst>
                                      </p:cBhvr>
                                      <p:tavLst>
                                        <p:tav tm="0">
                                          <p:val>
                                            <p:strVal val="#ppt_h+1"/>
                                          </p:val>
                                        </p:tav>
                                        <p:tav tm="100000">
                                          <p:val>
                                            <p:strVal val="#ppt_y"/>
                                          </p:val>
                                        </p:tav>
                                      </p:tavLst>
                                    </p:anim>
                                    <p:animEffect transition="in" filter="fade">
                                      <p:cBhvr>
                                        <p:cTn id="20" dur="500"/>
                                        <p:tgtEl>
                                          <p:spTgt spid="3">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58" presetClass="entr" presetSubtype="0" accel="100000" fill="hold" grpId="0" nodeType="clickEffect">
                                  <p:stCondLst>
                                    <p:cond delay="0"/>
                                  </p:stCondLst>
                                  <p:childTnLst>
                                    <p:set>
                                      <p:cBhvr>
                                        <p:cTn id="24" dur="1" fill="hold">
                                          <p:stCondLst>
                                            <p:cond delay="0"/>
                                          </p:stCondLst>
                                        </p:cTn>
                                        <p:tgtEl>
                                          <p:spTgt spid="3">
                                            <p:txEl>
                                              <p:pRg st="2" end="2"/>
                                            </p:txEl>
                                          </p:spTgt>
                                        </p:tgtEl>
                                        <p:attrNameLst>
                                          <p:attrName>style.visibility</p:attrName>
                                        </p:attrNameLst>
                                      </p:cBhvr>
                                      <p:to>
                                        <p:strVal val="visible"/>
                                      </p:to>
                                    </p:set>
                                    <p:anim calcmode="lin" valueType="num">
                                      <p:cBhvr>
                                        <p:cTn id="25" dur="500" fill="hold"/>
                                        <p:tgtEl>
                                          <p:spTgt spid="3">
                                            <p:txEl>
                                              <p:pRg st="2" end="2"/>
                                            </p:txEl>
                                          </p:spTgt>
                                        </p:tgtEl>
                                        <p:attrNameLst>
                                          <p:attrName>ppt_w</p:attrName>
                                        </p:attrNameLst>
                                      </p:cBhvr>
                                      <p:tavLst>
                                        <p:tav tm="0">
                                          <p:val>
                                            <p:strVal val="#ppt_w*2.5"/>
                                          </p:val>
                                        </p:tav>
                                        <p:tav tm="100000">
                                          <p:val>
                                            <p:strVal val="#ppt_w"/>
                                          </p:val>
                                        </p:tav>
                                      </p:tavLst>
                                    </p:anim>
                                    <p:anim calcmode="lin" valueType="num">
                                      <p:cBhvr>
                                        <p:cTn id="26" dur="500" fill="hold"/>
                                        <p:tgtEl>
                                          <p:spTgt spid="3">
                                            <p:txEl>
                                              <p:pRg st="2" end="2"/>
                                            </p:txEl>
                                          </p:spTgt>
                                        </p:tgtEl>
                                        <p:attrNameLst>
                                          <p:attrName>ppt_h</p:attrName>
                                        </p:attrNameLst>
                                      </p:cBhvr>
                                      <p:tavLst>
                                        <p:tav tm="0">
                                          <p:val>
                                            <p:strVal val="#ppt_h*0.01"/>
                                          </p:val>
                                        </p:tav>
                                        <p:tav tm="100000">
                                          <p:val>
                                            <p:strVal val="#ppt_h"/>
                                          </p:val>
                                        </p:tav>
                                      </p:tavLst>
                                    </p:anim>
                                    <p:anim calcmode="lin" valueType="num">
                                      <p:cBhvr>
                                        <p:cTn id="2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8" dur="500" fill="hold"/>
                                        <p:tgtEl>
                                          <p:spTgt spid="3">
                                            <p:txEl>
                                              <p:pRg st="2" end="2"/>
                                            </p:txEl>
                                          </p:spTgt>
                                        </p:tgtEl>
                                        <p:attrNameLst>
                                          <p:attrName>ppt_y</p:attrName>
                                        </p:attrNameLst>
                                      </p:cBhvr>
                                      <p:tavLst>
                                        <p:tav tm="0">
                                          <p:val>
                                            <p:strVal val="#ppt_h+1"/>
                                          </p:val>
                                        </p:tav>
                                        <p:tav tm="100000">
                                          <p:val>
                                            <p:strVal val="#ppt_y"/>
                                          </p:val>
                                        </p:tav>
                                      </p:tavLst>
                                    </p:anim>
                                    <p:animEffect transition="in" filter="fade">
                                      <p:cBhvr>
                                        <p:cTn id="29" dur="500"/>
                                        <p:tgtEl>
                                          <p:spTgt spid="3">
                                            <p:txEl>
                                              <p:pRg st="2" end="2"/>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58" presetClass="entr" presetSubtype="0" accel="100000" fill="hold" grpId="0" nodeType="clickEffect">
                                  <p:stCondLst>
                                    <p:cond delay="0"/>
                                  </p:stCondLst>
                                  <p:childTnLst>
                                    <p:set>
                                      <p:cBhvr>
                                        <p:cTn id="33" dur="1" fill="hold">
                                          <p:stCondLst>
                                            <p:cond delay="0"/>
                                          </p:stCondLst>
                                        </p:cTn>
                                        <p:tgtEl>
                                          <p:spTgt spid="3">
                                            <p:txEl>
                                              <p:pRg st="3" end="3"/>
                                            </p:txEl>
                                          </p:spTgt>
                                        </p:tgtEl>
                                        <p:attrNameLst>
                                          <p:attrName>style.visibility</p:attrName>
                                        </p:attrNameLst>
                                      </p:cBhvr>
                                      <p:to>
                                        <p:strVal val="visible"/>
                                      </p:to>
                                    </p:set>
                                    <p:anim calcmode="lin" valueType="num">
                                      <p:cBhvr>
                                        <p:cTn id="34" dur="500" fill="hold"/>
                                        <p:tgtEl>
                                          <p:spTgt spid="3">
                                            <p:txEl>
                                              <p:pRg st="3" end="3"/>
                                            </p:txEl>
                                          </p:spTgt>
                                        </p:tgtEl>
                                        <p:attrNameLst>
                                          <p:attrName>ppt_w</p:attrName>
                                        </p:attrNameLst>
                                      </p:cBhvr>
                                      <p:tavLst>
                                        <p:tav tm="0">
                                          <p:val>
                                            <p:strVal val="#ppt_w*2.5"/>
                                          </p:val>
                                        </p:tav>
                                        <p:tav tm="100000">
                                          <p:val>
                                            <p:strVal val="#ppt_w"/>
                                          </p:val>
                                        </p:tav>
                                      </p:tavLst>
                                    </p:anim>
                                    <p:anim calcmode="lin" valueType="num">
                                      <p:cBhvr>
                                        <p:cTn id="35" dur="500" fill="hold"/>
                                        <p:tgtEl>
                                          <p:spTgt spid="3">
                                            <p:txEl>
                                              <p:pRg st="3" end="3"/>
                                            </p:txEl>
                                          </p:spTgt>
                                        </p:tgtEl>
                                        <p:attrNameLst>
                                          <p:attrName>ppt_h</p:attrName>
                                        </p:attrNameLst>
                                      </p:cBhvr>
                                      <p:tavLst>
                                        <p:tav tm="0">
                                          <p:val>
                                            <p:strVal val="#ppt_h*0.01"/>
                                          </p:val>
                                        </p:tav>
                                        <p:tav tm="100000">
                                          <p:val>
                                            <p:strVal val="#ppt_h"/>
                                          </p:val>
                                        </p:tav>
                                      </p:tavLst>
                                    </p:anim>
                                    <p:anim calcmode="lin" valueType="num">
                                      <p:cBhvr>
                                        <p:cTn id="36"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37" dur="500" fill="hold"/>
                                        <p:tgtEl>
                                          <p:spTgt spid="3">
                                            <p:txEl>
                                              <p:pRg st="3" end="3"/>
                                            </p:txEl>
                                          </p:spTgt>
                                        </p:tgtEl>
                                        <p:attrNameLst>
                                          <p:attrName>ppt_y</p:attrName>
                                        </p:attrNameLst>
                                      </p:cBhvr>
                                      <p:tavLst>
                                        <p:tav tm="0">
                                          <p:val>
                                            <p:strVal val="#ppt_h+1"/>
                                          </p:val>
                                        </p:tav>
                                        <p:tav tm="100000">
                                          <p:val>
                                            <p:strVal val="#ppt_y"/>
                                          </p:val>
                                        </p:tav>
                                      </p:tavLst>
                                    </p:anim>
                                    <p:animEffect transition="in" filter="fade">
                                      <p:cBhvr>
                                        <p:cTn id="38" dur="500"/>
                                        <p:tgtEl>
                                          <p:spTgt spid="3">
                                            <p:txEl>
                                              <p:pRg st="3" end="3"/>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58" presetClass="entr" presetSubtype="0" accel="100000" fill="hold" grpId="0" nodeType="clickEffect">
                                  <p:stCondLst>
                                    <p:cond delay="0"/>
                                  </p:stCondLst>
                                  <p:childTnLst>
                                    <p:set>
                                      <p:cBhvr>
                                        <p:cTn id="42" dur="1" fill="hold">
                                          <p:stCondLst>
                                            <p:cond delay="0"/>
                                          </p:stCondLst>
                                        </p:cTn>
                                        <p:tgtEl>
                                          <p:spTgt spid="3">
                                            <p:txEl>
                                              <p:pRg st="4" end="4"/>
                                            </p:txEl>
                                          </p:spTgt>
                                        </p:tgtEl>
                                        <p:attrNameLst>
                                          <p:attrName>style.visibility</p:attrName>
                                        </p:attrNameLst>
                                      </p:cBhvr>
                                      <p:to>
                                        <p:strVal val="visible"/>
                                      </p:to>
                                    </p:set>
                                    <p:anim calcmode="lin" valueType="num">
                                      <p:cBhvr>
                                        <p:cTn id="43" dur="500" fill="hold"/>
                                        <p:tgtEl>
                                          <p:spTgt spid="3">
                                            <p:txEl>
                                              <p:pRg st="4" end="4"/>
                                            </p:txEl>
                                          </p:spTgt>
                                        </p:tgtEl>
                                        <p:attrNameLst>
                                          <p:attrName>ppt_w</p:attrName>
                                        </p:attrNameLst>
                                      </p:cBhvr>
                                      <p:tavLst>
                                        <p:tav tm="0">
                                          <p:val>
                                            <p:strVal val="#ppt_w*2.5"/>
                                          </p:val>
                                        </p:tav>
                                        <p:tav tm="100000">
                                          <p:val>
                                            <p:strVal val="#ppt_w"/>
                                          </p:val>
                                        </p:tav>
                                      </p:tavLst>
                                    </p:anim>
                                    <p:anim calcmode="lin" valueType="num">
                                      <p:cBhvr>
                                        <p:cTn id="44" dur="500" fill="hold"/>
                                        <p:tgtEl>
                                          <p:spTgt spid="3">
                                            <p:txEl>
                                              <p:pRg st="4" end="4"/>
                                            </p:txEl>
                                          </p:spTgt>
                                        </p:tgtEl>
                                        <p:attrNameLst>
                                          <p:attrName>ppt_h</p:attrName>
                                        </p:attrNameLst>
                                      </p:cBhvr>
                                      <p:tavLst>
                                        <p:tav tm="0">
                                          <p:val>
                                            <p:strVal val="#ppt_h*0.01"/>
                                          </p:val>
                                        </p:tav>
                                        <p:tav tm="100000">
                                          <p:val>
                                            <p:strVal val="#ppt_h"/>
                                          </p:val>
                                        </p:tav>
                                      </p:tavLst>
                                    </p:anim>
                                    <p:anim calcmode="lin" valueType="num">
                                      <p:cBhvr>
                                        <p:cTn id="4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6" dur="500" fill="hold"/>
                                        <p:tgtEl>
                                          <p:spTgt spid="3">
                                            <p:txEl>
                                              <p:pRg st="4" end="4"/>
                                            </p:txEl>
                                          </p:spTgt>
                                        </p:tgtEl>
                                        <p:attrNameLst>
                                          <p:attrName>ppt_y</p:attrName>
                                        </p:attrNameLst>
                                      </p:cBhvr>
                                      <p:tavLst>
                                        <p:tav tm="0">
                                          <p:val>
                                            <p:strVal val="#ppt_h+1"/>
                                          </p:val>
                                        </p:tav>
                                        <p:tav tm="100000">
                                          <p:val>
                                            <p:strVal val="#ppt_y"/>
                                          </p:val>
                                        </p:tav>
                                      </p:tavLst>
                                    </p:anim>
                                    <p:animEffect transition="in" filter="fade">
                                      <p:cBhvr>
                                        <p:cTn id="47" dur="500"/>
                                        <p:tgtEl>
                                          <p:spTgt spid="3">
                                            <p:txEl>
                                              <p:pRg st="4" end="4"/>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58" presetClass="entr" presetSubtype="0" accel="100000" fill="hold" nodeType="clickEffect">
                                  <p:stCondLst>
                                    <p:cond delay="0"/>
                                  </p:stCondLst>
                                  <p:childTnLst>
                                    <p:set>
                                      <p:cBhvr>
                                        <p:cTn id="51" dur="1" fill="hold">
                                          <p:stCondLst>
                                            <p:cond delay="0"/>
                                          </p:stCondLst>
                                        </p:cTn>
                                        <p:tgtEl>
                                          <p:spTgt spid="3073"/>
                                        </p:tgtEl>
                                        <p:attrNameLst>
                                          <p:attrName>style.visibility</p:attrName>
                                        </p:attrNameLst>
                                      </p:cBhvr>
                                      <p:to>
                                        <p:strVal val="visible"/>
                                      </p:to>
                                    </p:set>
                                    <p:anim calcmode="lin" valueType="num">
                                      <p:cBhvr>
                                        <p:cTn id="52" dur="500" fill="hold"/>
                                        <p:tgtEl>
                                          <p:spTgt spid="3073"/>
                                        </p:tgtEl>
                                        <p:attrNameLst>
                                          <p:attrName>ppt_w</p:attrName>
                                        </p:attrNameLst>
                                      </p:cBhvr>
                                      <p:tavLst>
                                        <p:tav tm="0">
                                          <p:val>
                                            <p:strVal val="#ppt_w*2.5"/>
                                          </p:val>
                                        </p:tav>
                                        <p:tav tm="100000">
                                          <p:val>
                                            <p:strVal val="#ppt_w"/>
                                          </p:val>
                                        </p:tav>
                                      </p:tavLst>
                                    </p:anim>
                                    <p:anim calcmode="lin" valueType="num">
                                      <p:cBhvr>
                                        <p:cTn id="53" dur="500" fill="hold"/>
                                        <p:tgtEl>
                                          <p:spTgt spid="3073"/>
                                        </p:tgtEl>
                                        <p:attrNameLst>
                                          <p:attrName>ppt_h</p:attrName>
                                        </p:attrNameLst>
                                      </p:cBhvr>
                                      <p:tavLst>
                                        <p:tav tm="0">
                                          <p:val>
                                            <p:strVal val="#ppt_h*0.01"/>
                                          </p:val>
                                        </p:tav>
                                        <p:tav tm="100000">
                                          <p:val>
                                            <p:strVal val="#ppt_h"/>
                                          </p:val>
                                        </p:tav>
                                      </p:tavLst>
                                    </p:anim>
                                    <p:anim calcmode="lin" valueType="num">
                                      <p:cBhvr>
                                        <p:cTn id="54" dur="500" fill="hold"/>
                                        <p:tgtEl>
                                          <p:spTgt spid="3073"/>
                                        </p:tgtEl>
                                        <p:attrNameLst>
                                          <p:attrName>ppt_x</p:attrName>
                                        </p:attrNameLst>
                                      </p:cBhvr>
                                      <p:tavLst>
                                        <p:tav tm="0">
                                          <p:val>
                                            <p:strVal val="#ppt_x"/>
                                          </p:val>
                                        </p:tav>
                                        <p:tav tm="100000">
                                          <p:val>
                                            <p:strVal val="#ppt_x"/>
                                          </p:val>
                                        </p:tav>
                                      </p:tavLst>
                                    </p:anim>
                                    <p:anim calcmode="lin" valueType="num">
                                      <p:cBhvr>
                                        <p:cTn id="55" dur="500" fill="hold"/>
                                        <p:tgtEl>
                                          <p:spTgt spid="3073"/>
                                        </p:tgtEl>
                                        <p:attrNameLst>
                                          <p:attrName>ppt_y</p:attrName>
                                        </p:attrNameLst>
                                      </p:cBhvr>
                                      <p:tavLst>
                                        <p:tav tm="0">
                                          <p:val>
                                            <p:strVal val="#ppt_h+1"/>
                                          </p:val>
                                        </p:tav>
                                        <p:tav tm="100000">
                                          <p:val>
                                            <p:strVal val="#ppt_y"/>
                                          </p:val>
                                        </p:tav>
                                      </p:tavLst>
                                    </p:anim>
                                    <p:animEffect transition="in" filter="fade">
                                      <p:cBhvr>
                                        <p:cTn id="56" dur="500"/>
                                        <p:tgtEl>
                                          <p:spTgt spid="30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1472" y="214290"/>
            <a:ext cx="8229600" cy="1143000"/>
          </a:xfrm>
        </p:spPr>
        <p:txBody>
          <a:bodyPr>
            <a:normAutofit fontScale="90000"/>
          </a:bodyPr>
          <a:lstStyle/>
          <a:p>
            <a:pPr algn="r" rtl="1">
              <a:buFont typeface="Wingdings" pitchFamily="2" charset="2"/>
              <a:buChar char="v"/>
            </a:pPr>
            <a:r>
              <a:rPr lang="fa-IR" sz="4000" b="1" dirty="0" smtClean="0">
                <a:solidFill>
                  <a:srgbClr val="333300"/>
                </a:solidFill>
                <a:cs typeface="B Titr" pitchFamily="2" charset="-78"/>
              </a:rPr>
              <a:t>منحنی کشش تضعیف شده فشار ـ کشش مواد </a:t>
            </a:r>
            <a:endParaRPr lang="en-US" sz="4000" b="1" dirty="0" smtClean="0">
              <a:solidFill>
                <a:srgbClr val="333300"/>
              </a:solidFill>
              <a:cs typeface="B Titr" pitchFamily="2" charset="-78"/>
            </a:endParaRPr>
          </a:p>
        </p:txBody>
      </p:sp>
      <p:sp>
        <p:nvSpPr>
          <p:cNvPr id="3" name="Content Placeholder 2"/>
          <p:cNvSpPr>
            <a:spLocks noGrp="1"/>
          </p:cNvSpPr>
          <p:nvPr>
            <p:ph idx="1"/>
          </p:nvPr>
        </p:nvSpPr>
        <p:spPr>
          <a:xfrm>
            <a:off x="0" y="1357298"/>
            <a:ext cx="8729634" cy="4389120"/>
          </a:xfrm>
        </p:spPr>
        <p:txBody>
          <a:bodyPr>
            <a:normAutofit/>
          </a:bodyPr>
          <a:lstStyle/>
          <a:p>
            <a:pPr algn="r" rtl="1"/>
            <a:r>
              <a:rPr lang="en-US" sz="2000" b="1" dirty="0" smtClean="0">
                <a:cs typeface="B Yagut" pitchFamily="2" charset="-78"/>
              </a:rPr>
              <a:t>A1</a:t>
            </a:r>
            <a:r>
              <a:rPr lang="fa-IR" sz="1600" b="1" dirty="0" smtClean="0">
                <a:cs typeface="B Yagut" pitchFamily="2" charset="-78"/>
              </a:rPr>
              <a:t>: نوع ماده به صورت اختیاری </a:t>
            </a:r>
            <a:endParaRPr lang="en-US" sz="1600" b="1" dirty="0" smtClean="0">
              <a:cs typeface="B Yagut" pitchFamily="2" charset="-78"/>
            </a:endParaRPr>
          </a:p>
          <a:p>
            <a:pPr algn="r" rtl="1"/>
            <a:r>
              <a:rPr lang="en-US" sz="1600" b="1" dirty="0" smtClean="0">
                <a:cs typeface="B Yagut" pitchFamily="2" charset="-78"/>
              </a:rPr>
              <a:t>A3</a:t>
            </a:r>
            <a:r>
              <a:rPr lang="fa-IR" sz="1600" b="1" dirty="0" smtClean="0">
                <a:cs typeface="B Yagut" pitchFamily="2" charset="-78"/>
              </a:rPr>
              <a:t>: مقدار کشش برش مطابق نسبت </a:t>
            </a:r>
            <a:r>
              <a:rPr lang="en-US" sz="1600" b="1" dirty="0" smtClean="0">
                <a:cs typeface="B Yagut" pitchFamily="2" charset="-78"/>
              </a:rPr>
              <a:t>G/</a:t>
            </a:r>
            <a:r>
              <a:rPr lang="en-US" sz="1600" b="1" dirty="0" err="1" smtClean="0">
                <a:cs typeface="B Yagut" pitchFamily="2" charset="-78"/>
              </a:rPr>
              <a:t>Gmax</a:t>
            </a:r>
            <a:r>
              <a:rPr lang="en-US" sz="1600" b="1" dirty="0" smtClean="0">
                <a:cs typeface="B Yagut" pitchFamily="2" charset="-78"/>
              </a:rPr>
              <a:t> </a:t>
            </a:r>
          </a:p>
          <a:p>
            <a:pPr algn="r" rtl="1"/>
            <a:r>
              <a:rPr lang="en-US" sz="1600" b="1" dirty="0" smtClean="0">
                <a:cs typeface="B Yagut" pitchFamily="2" charset="-78"/>
              </a:rPr>
              <a:t>B3</a:t>
            </a:r>
            <a:r>
              <a:rPr lang="fa-IR" sz="1600" b="1" dirty="0" smtClean="0">
                <a:cs typeface="B Yagut" pitchFamily="2" charset="-78"/>
              </a:rPr>
              <a:t>: نسبت </a:t>
            </a:r>
            <a:r>
              <a:rPr lang="en-US" sz="1600" b="1" dirty="0" smtClean="0">
                <a:cs typeface="B Yagut" pitchFamily="2" charset="-78"/>
              </a:rPr>
              <a:t>G/</a:t>
            </a:r>
            <a:r>
              <a:rPr lang="en-US" sz="1600" b="1" dirty="0" err="1" smtClean="0">
                <a:cs typeface="B Yagut" pitchFamily="2" charset="-78"/>
              </a:rPr>
              <a:t>Gmax</a:t>
            </a:r>
            <a:r>
              <a:rPr lang="fa-IR" sz="1600" b="1" dirty="0" smtClean="0">
                <a:cs typeface="B Yagut" pitchFamily="2" charset="-78"/>
              </a:rPr>
              <a:t> را مطابق با داده‌های کشش </a:t>
            </a:r>
            <a:r>
              <a:rPr lang="en-US" sz="1600" b="1" dirty="0" smtClean="0">
                <a:cs typeface="B Yagut" pitchFamily="2" charset="-78"/>
              </a:rPr>
              <a:t>A3</a:t>
            </a:r>
          </a:p>
          <a:p>
            <a:pPr algn="r" rtl="1"/>
            <a:r>
              <a:rPr lang="en-US" sz="1600" b="1" dirty="0" smtClean="0">
                <a:cs typeface="B Yagut" pitchFamily="2" charset="-78"/>
              </a:rPr>
              <a:t>C3</a:t>
            </a:r>
            <a:r>
              <a:rPr lang="fa-IR" sz="1600" b="1" dirty="0" smtClean="0">
                <a:cs typeface="B Yagut" pitchFamily="2" charset="-78"/>
              </a:rPr>
              <a:t>: مقادیر کشش برشی مطابق با داده‌های شیت میرایی بحرانی </a:t>
            </a:r>
            <a:endParaRPr lang="en-US" sz="1600" b="1" dirty="0" smtClean="0">
              <a:cs typeface="B Yagut" pitchFamily="2" charset="-78"/>
            </a:endParaRPr>
          </a:p>
          <a:p>
            <a:pPr algn="r" rtl="1"/>
            <a:r>
              <a:rPr lang="en-US" sz="1600" b="1" dirty="0" smtClean="0">
                <a:cs typeface="B Yagut" pitchFamily="2" charset="-78"/>
              </a:rPr>
              <a:t>C4 </a:t>
            </a:r>
            <a:r>
              <a:rPr lang="fa-IR" sz="1600" b="1" dirty="0" smtClean="0">
                <a:cs typeface="B Yagut" pitchFamily="2" charset="-78"/>
              </a:rPr>
              <a:t>: مقادیر نسبت میرایی بحرانی مطابق با ستون </a:t>
            </a:r>
            <a:r>
              <a:rPr lang="en-US" sz="1600" b="1" dirty="0" smtClean="0">
                <a:cs typeface="B Yagut" pitchFamily="2" charset="-78"/>
              </a:rPr>
              <a:t>C3 </a:t>
            </a:r>
          </a:p>
          <a:p>
            <a:pPr algn="r" rtl="1"/>
            <a:endParaRPr lang="en-US" sz="2000" dirty="0">
              <a:cs typeface="B Yagut" pitchFamily="2" charset="-78"/>
            </a:endParaRPr>
          </a:p>
        </p:txBody>
      </p:sp>
      <p:pic>
        <p:nvPicPr>
          <p:cNvPr id="24578" name="Picture 2" descr="E:\3.4\Page0001 - Copy.jpg"/>
          <p:cNvPicPr>
            <a:picLocks noChangeAspect="1" noChangeArrowheads="1"/>
          </p:cNvPicPr>
          <p:nvPr/>
        </p:nvPicPr>
        <p:blipFill>
          <a:blip r:embed="rId2"/>
          <a:srcRect/>
          <a:stretch>
            <a:fillRect/>
          </a:stretch>
        </p:blipFill>
        <p:spPr bwMode="auto">
          <a:xfrm>
            <a:off x="0" y="2928934"/>
            <a:ext cx="6643702" cy="392906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5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500" fill="hold"/>
                                        <p:tgtEl>
                                          <p:spTgt spid="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8" dur="500" fill="hold"/>
                                        <p:tgtEl>
                                          <p:spTgt spid="3">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15" presetClass="entr" presetSubtype="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 calcmode="lin" valueType="num">
                                      <p:cBhvr>
                                        <p:cTn id="2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4" dur="5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5" dur="500" fill="hold"/>
                                        <p:tgtEl>
                                          <p:spTgt spid="3">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26" dur="500" fill="hold"/>
                                        <p:tgtEl>
                                          <p:spTgt spid="3">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7" fill="hold">
                      <p:stCondLst>
                        <p:cond delay="indefinite"/>
                      </p:stCondLst>
                      <p:childTnLst>
                        <p:par>
                          <p:cTn id="28" fill="hold">
                            <p:stCondLst>
                              <p:cond delay="0"/>
                            </p:stCondLst>
                            <p:childTnLst>
                              <p:par>
                                <p:cTn id="29" presetID="15" presetClass="entr" presetSubtype="0"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p:cTn id="31"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32" dur="500" fill="hold"/>
                                        <p:tgtEl>
                                          <p:spTgt spid="3">
                                            <p:txEl>
                                              <p:pRg st="2" end="2"/>
                                            </p:txEl>
                                          </p:spTgt>
                                        </p:tgtEl>
                                        <p:attrNameLst>
                                          <p:attrName>ppt_h</p:attrName>
                                        </p:attrNameLst>
                                      </p:cBhvr>
                                      <p:tavLst>
                                        <p:tav tm="0">
                                          <p:val>
                                            <p:fltVal val="0"/>
                                          </p:val>
                                        </p:tav>
                                        <p:tav tm="100000">
                                          <p:val>
                                            <p:strVal val="#ppt_h"/>
                                          </p:val>
                                        </p:tav>
                                      </p:tavLst>
                                    </p:anim>
                                    <p:anim calcmode="lin" valueType="num">
                                      <p:cBhvr>
                                        <p:cTn id="33" dur="500" fill="hold"/>
                                        <p:tgtEl>
                                          <p:spTgt spid="3">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34" dur="500" fill="hold"/>
                                        <p:tgtEl>
                                          <p:spTgt spid="3">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5" fill="hold">
                      <p:stCondLst>
                        <p:cond delay="indefinite"/>
                      </p:stCondLst>
                      <p:childTnLst>
                        <p:par>
                          <p:cTn id="36" fill="hold">
                            <p:stCondLst>
                              <p:cond delay="0"/>
                            </p:stCondLst>
                            <p:childTnLst>
                              <p:par>
                                <p:cTn id="37" presetID="15" presetClass="entr" presetSubtype="0" fill="hold" grpId="0" nodeType="clickEffect">
                                  <p:stCondLst>
                                    <p:cond delay="0"/>
                                  </p:stCondLst>
                                  <p:childTnLst>
                                    <p:set>
                                      <p:cBhvr>
                                        <p:cTn id="38" dur="1" fill="hold">
                                          <p:stCondLst>
                                            <p:cond delay="0"/>
                                          </p:stCondLst>
                                        </p:cTn>
                                        <p:tgtEl>
                                          <p:spTgt spid="3">
                                            <p:txEl>
                                              <p:pRg st="3" end="3"/>
                                            </p:txEl>
                                          </p:spTgt>
                                        </p:tgtEl>
                                        <p:attrNameLst>
                                          <p:attrName>style.visibility</p:attrName>
                                        </p:attrNameLst>
                                      </p:cBhvr>
                                      <p:to>
                                        <p:strVal val="visible"/>
                                      </p:to>
                                    </p:set>
                                    <p:anim calcmode="lin" valueType="num">
                                      <p:cBhvr>
                                        <p:cTn id="39"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40" dur="500" fill="hold"/>
                                        <p:tgtEl>
                                          <p:spTgt spid="3">
                                            <p:txEl>
                                              <p:pRg st="3" end="3"/>
                                            </p:txEl>
                                          </p:spTgt>
                                        </p:tgtEl>
                                        <p:attrNameLst>
                                          <p:attrName>ppt_h</p:attrName>
                                        </p:attrNameLst>
                                      </p:cBhvr>
                                      <p:tavLst>
                                        <p:tav tm="0">
                                          <p:val>
                                            <p:fltVal val="0"/>
                                          </p:val>
                                        </p:tav>
                                        <p:tav tm="100000">
                                          <p:val>
                                            <p:strVal val="#ppt_h"/>
                                          </p:val>
                                        </p:tav>
                                      </p:tavLst>
                                    </p:anim>
                                    <p:anim calcmode="lin" valueType="num">
                                      <p:cBhvr>
                                        <p:cTn id="41" dur="500" fill="hold"/>
                                        <p:tgtEl>
                                          <p:spTgt spid="3">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42" dur="500" fill="hold"/>
                                        <p:tgtEl>
                                          <p:spTgt spid="3">
                                            <p:txEl>
                                              <p:pRg st="3" end="3"/>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43" fill="hold">
                      <p:stCondLst>
                        <p:cond delay="indefinite"/>
                      </p:stCondLst>
                      <p:childTnLst>
                        <p:par>
                          <p:cTn id="44" fill="hold">
                            <p:stCondLst>
                              <p:cond delay="0"/>
                            </p:stCondLst>
                            <p:childTnLst>
                              <p:par>
                                <p:cTn id="45" presetID="15" presetClass="entr" presetSubtype="0" fill="hold" grpId="0" nodeType="clickEffect">
                                  <p:stCondLst>
                                    <p:cond delay="0"/>
                                  </p:stCondLst>
                                  <p:childTnLst>
                                    <p:set>
                                      <p:cBhvr>
                                        <p:cTn id="46" dur="1" fill="hold">
                                          <p:stCondLst>
                                            <p:cond delay="0"/>
                                          </p:stCondLst>
                                        </p:cTn>
                                        <p:tgtEl>
                                          <p:spTgt spid="3">
                                            <p:txEl>
                                              <p:pRg st="4" end="4"/>
                                            </p:txEl>
                                          </p:spTgt>
                                        </p:tgtEl>
                                        <p:attrNameLst>
                                          <p:attrName>style.visibility</p:attrName>
                                        </p:attrNameLst>
                                      </p:cBhvr>
                                      <p:to>
                                        <p:strVal val="visible"/>
                                      </p:to>
                                    </p:set>
                                    <p:anim calcmode="lin" valueType="num">
                                      <p:cBhvr>
                                        <p:cTn id="47"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48" dur="500" fill="hold"/>
                                        <p:tgtEl>
                                          <p:spTgt spid="3">
                                            <p:txEl>
                                              <p:pRg st="4" end="4"/>
                                            </p:txEl>
                                          </p:spTgt>
                                        </p:tgtEl>
                                        <p:attrNameLst>
                                          <p:attrName>ppt_h</p:attrName>
                                        </p:attrNameLst>
                                      </p:cBhvr>
                                      <p:tavLst>
                                        <p:tav tm="0">
                                          <p:val>
                                            <p:fltVal val="0"/>
                                          </p:val>
                                        </p:tav>
                                        <p:tav tm="100000">
                                          <p:val>
                                            <p:strVal val="#ppt_h"/>
                                          </p:val>
                                        </p:tav>
                                      </p:tavLst>
                                    </p:anim>
                                    <p:anim calcmode="lin" valueType="num">
                                      <p:cBhvr>
                                        <p:cTn id="49" dur="500" fill="hold"/>
                                        <p:tgtEl>
                                          <p:spTgt spid="3">
                                            <p:txEl>
                                              <p:pRg st="4" end="4"/>
                                            </p:txEl>
                                          </p:spTgt>
                                        </p:tgtEl>
                                        <p:attrNameLst>
                                          <p:attrName>ppt_x</p:attrName>
                                        </p:attrNameLst>
                                      </p:cBhvr>
                                      <p:tavLst>
                                        <p:tav tm="0" fmla="#ppt_x+(cos(-2*pi*(1-$))*-#ppt_x-sin(-2*pi*(1-$))*(1-#ppt_y))*(1-$)">
                                          <p:val>
                                            <p:fltVal val="0"/>
                                          </p:val>
                                        </p:tav>
                                        <p:tav tm="100000">
                                          <p:val>
                                            <p:fltVal val="1"/>
                                          </p:val>
                                        </p:tav>
                                      </p:tavLst>
                                    </p:anim>
                                    <p:anim calcmode="lin" valueType="num">
                                      <p:cBhvr>
                                        <p:cTn id="50" dur="500" fill="hold"/>
                                        <p:tgtEl>
                                          <p:spTgt spid="3">
                                            <p:txEl>
                                              <p:pRg st="4" end="4"/>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2852"/>
            <a:ext cx="8229600" cy="1143000"/>
          </a:xfrm>
        </p:spPr>
        <p:txBody>
          <a:bodyPr>
            <a:normAutofit/>
          </a:bodyPr>
          <a:lstStyle/>
          <a:p>
            <a:pPr algn="r" rtl="1">
              <a:buFont typeface="Wingdings" pitchFamily="2" charset="2"/>
              <a:buChar char="v"/>
            </a:pPr>
            <a:r>
              <a:rPr lang="fa-IR" sz="3600" b="1" dirty="0" smtClean="0">
                <a:solidFill>
                  <a:srgbClr val="333300"/>
                </a:solidFill>
                <a:cs typeface="B Titr" pitchFamily="2" charset="-78"/>
              </a:rPr>
              <a:t>تکرار ورک شیت </a:t>
            </a:r>
            <a:endParaRPr lang="en-US" sz="3600" b="1" dirty="0" smtClean="0">
              <a:solidFill>
                <a:srgbClr val="333300"/>
              </a:solidFill>
              <a:cs typeface="B Titr" pitchFamily="2" charset="-78"/>
            </a:endParaRPr>
          </a:p>
        </p:txBody>
      </p:sp>
      <p:sp>
        <p:nvSpPr>
          <p:cNvPr id="3" name="Content Placeholder 2"/>
          <p:cNvSpPr>
            <a:spLocks noGrp="1"/>
          </p:cNvSpPr>
          <p:nvPr>
            <p:ph idx="1"/>
          </p:nvPr>
        </p:nvSpPr>
        <p:spPr>
          <a:xfrm>
            <a:off x="642910" y="1285860"/>
            <a:ext cx="8229600" cy="1102972"/>
          </a:xfrm>
        </p:spPr>
        <p:txBody>
          <a:bodyPr>
            <a:normAutofit fontScale="85000" lnSpcReduction="10000"/>
          </a:bodyPr>
          <a:lstStyle/>
          <a:p>
            <a:pPr algn="r" rtl="1"/>
            <a:r>
              <a:rPr lang="en-US" sz="2200" b="1" dirty="0" smtClean="0">
                <a:cs typeface="B Yagut" pitchFamily="2" charset="-78"/>
              </a:rPr>
              <a:t>E1</a:t>
            </a:r>
            <a:r>
              <a:rPr lang="fa-IR" sz="2200" b="1" dirty="0" smtClean="0">
                <a:cs typeface="B Yagut" pitchFamily="2" charset="-78"/>
              </a:rPr>
              <a:t> تعداد تکرار تعیین شده برای تلاقی رضایت بخش8 عدد کافی است. </a:t>
            </a:r>
            <a:endParaRPr lang="en-US" sz="2200" b="1" dirty="0" smtClean="0">
              <a:cs typeface="B Yagut" pitchFamily="2" charset="-78"/>
            </a:endParaRPr>
          </a:p>
          <a:p>
            <a:pPr algn="r" rtl="1"/>
            <a:r>
              <a:rPr lang="en-US" sz="2200" b="1" dirty="0" smtClean="0">
                <a:cs typeface="B Yagut" pitchFamily="2" charset="-78"/>
              </a:rPr>
              <a:t>E2</a:t>
            </a:r>
            <a:r>
              <a:rPr lang="fa-IR" sz="2200" b="1" dirty="0" smtClean="0">
                <a:cs typeface="B Yagut" pitchFamily="2" charset="-78"/>
              </a:rPr>
              <a:t> نسبت کشش یکنواخت معادل برای تأثیرات دوره‌ای زلزله بین 4/0 الی 75/0 می‌باشد. </a:t>
            </a:r>
            <a:endParaRPr lang="en-US" sz="2200" b="1" dirty="0" smtClean="0">
              <a:cs typeface="B Yagut" pitchFamily="2" charset="-78"/>
            </a:endParaRPr>
          </a:p>
          <a:p>
            <a:pPr algn="r" rtl="1"/>
            <a:r>
              <a:rPr lang="en-US" sz="2200" b="1" dirty="0" smtClean="0">
                <a:cs typeface="B Yagut" pitchFamily="2" charset="-78"/>
              </a:rPr>
              <a:t>E3</a:t>
            </a:r>
            <a:r>
              <a:rPr lang="fa-IR" sz="2200" b="1" dirty="0" smtClean="0">
                <a:cs typeface="B Yagut" pitchFamily="2" charset="-78"/>
              </a:rPr>
              <a:t> مدل معادله خطی انتخاب شود: </a:t>
            </a:r>
            <a:endParaRPr lang="en-US" sz="2200" b="1" dirty="0" smtClean="0">
              <a:cs typeface="B Yagut" pitchFamily="2" charset="-78"/>
            </a:endParaRPr>
          </a:p>
          <a:p>
            <a:pPr algn="r"/>
            <a:endParaRPr lang="en-US" sz="2200" dirty="0">
              <a:cs typeface="B Yagut" pitchFamily="2" charset="-78"/>
            </a:endParaRPr>
          </a:p>
        </p:txBody>
      </p:sp>
      <p:sp>
        <p:nvSpPr>
          <p:cNvPr id="5" name="Rectangle 4"/>
          <p:cNvSpPr/>
          <p:nvPr/>
        </p:nvSpPr>
        <p:spPr>
          <a:xfrm>
            <a:off x="857224" y="1857364"/>
            <a:ext cx="4572000" cy="615553"/>
          </a:xfrm>
          <a:prstGeom prst="rect">
            <a:avLst/>
          </a:prstGeom>
        </p:spPr>
        <p:txBody>
          <a:bodyPr wrap="square">
            <a:spAutoFit/>
          </a:bodyPr>
          <a:lstStyle/>
          <a:p>
            <a:pPr algn="r" rtl="1"/>
            <a:r>
              <a:rPr lang="fa-IR" b="1" dirty="0" smtClean="0">
                <a:cs typeface="B Yagut" pitchFamily="2" charset="-78"/>
              </a:rPr>
              <a:t>ـ </a:t>
            </a:r>
            <a:r>
              <a:rPr lang="en-US" sz="1600" b="1" dirty="0" smtClean="0">
                <a:cs typeface="B Yagut" pitchFamily="2" charset="-78"/>
              </a:rPr>
              <a:t>Shake</a:t>
            </a:r>
            <a:r>
              <a:rPr lang="fa-IR" sz="1600" b="1" dirty="0" smtClean="0">
                <a:cs typeface="B Yagut" pitchFamily="2" charset="-78"/>
              </a:rPr>
              <a:t> اولیه </a:t>
            </a:r>
            <a:endParaRPr lang="en-US" sz="1600" b="1" dirty="0" smtClean="0">
              <a:cs typeface="B Yagut" pitchFamily="2" charset="-78"/>
            </a:endParaRPr>
          </a:p>
          <a:p>
            <a:pPr algn="r" rtl="1"/>
            <a:r>
              <a:rPr lang="fa-IR" sz="1600" b="1" dirty="0" smtClean="0">
                <a:cs typeface="B Yagut" pitchFamily="2" charset="-78"/>
              </a:rPr>
              <a:t>ـ </a:t>
            </a:r>
            <a:r>
              <a:rPr lang="en-US" sz="1600" b="1" dirty="0" smtClean="0">
                <a:cs typeface="B Yagut" pitchFamily="2" charset="-78"/>
              </a:rPr>
              <a:t>Shake</a:t>
            </a:r>
            <a:r>
              <a:rPr lang="fa-IR" sz="1600" b="1" dirty="0" smtClean="0">
                <a:cs typeface="B Yagut" pitchFamily="2" charset="-78"/>
              </a:rPr>
              <a:t> 91 </a:t>
            </a:r>
            <a:endParaRPr lang="en-US" sz="1600" b="1" dirty="0" smtClean="0">
              <a:cs typeface="B Yagut" pitchFamily="2" charset="-78"/>
            </a:endParaRPr>
          </a:p>
        </p:txBody>
      </p:sp>
      <p:sp>
        <p:nvSpPr>
          <p:cNvPr id="6" name="Right Brace 5"/>
          <p:cNvSpPr/>
          <p:nvPr/>
        </p:nvSpPr>
        <p:spPr>
          <a:xfrm>
            <a:off x="5500694" y="1928802"/>
            <a:ext cx="142876" cy="500066"/>
          </a:xfrm>
          <a:prstGeom prst="rightBrace">
            <a:avLst/>
          </a:prstGeom>
          <a:ln w="57150">
            <a:solidFill>
              <a:schemeClr val="tx2">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62465" name="Picture 1" descr="E:\3.4\Page0001 - Copy.jpg"/>
          <p:cNvPicPr>
            <a:picLocks noChangeAspect="1" noChangeArrowheads="1"/>
          </p:cNvPicPr>
          <p:nvPr/>
        </p:nvPicPr>
        <p:blipFill>
          <a:blip r:embed="rId2"/>
          <a:srcRect/>
          <a:stretch>
            <a:fillRect/>
          </a:stretch>
        </p:blipFill>
        <p:spPr bwMode="auto">
          <a:xfrm>
            <a:off x="0" y="2428868"/>
            <a:ext cx="7500958" cy="442913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Scale>
                                      <p:cBhvr>
                                        <p:cTn id="14" dur="1000" decel="50000" fill="hold">
                                          <p:stCondLst>
                                            <p:cond delay="0"/>
                                          </p:stCondLst>
                                        </p:cTn>
                                        <p:tgtEl>
                                          <p:spTgt spid="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3">
                                            <p:txEl>
                                              <p:pRg st="0" end="0"/>
                                            </p:txEl>
                                          </p:spTgt>
                                        </p:tgtEl>
                                        <p:attrNameLst>
                                          <p:attrName>ppt_x</p:attrName>
                                          <p:attrName>ppt_y</p:attrName>
                                        </p:attrNameLst>
                                      </p:cBhvr>
                                    </p:animMotion>
                                    <p:animEffect transition="in" filter="fade">
                                      <p:cBhvr>
                                        <p:cTn id="16" dur="10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2"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Scale>
                                      <p:cBhvr>
                                        <p:cTn id="21" dur="1000" decel="50000" fill="hold">
                                          <p:stCondLst>
                                            <p:cond delay="0"/>
                                          </p:stCondLst>
                                        </p:cTn>
                                        <p:tgtEl>
                                          <p:spTgt spid="3">
                                            <p:txEl>
                                              <p:pRg st="1" end="1"/>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2" dur="1000" decel="50000" fill="hold">
                                          <p:stCondLst>
                                            <p:cond delay="0"/>
                                          </p:stCondLst>
                                        </p:cTn>
                                        <p:tgtEl>
                                          <p:spTgt spid="3">
                                            <p:txEl>
                                              <p:pRg st="1" end="1"/>
                                            </p:txEl>
                                          </p:spTgt>
                                        </p:tgtEl>
                                        <p:attrNameLst>
                                          <p:attrName>ppt_x</p:attrName>
                                          <p:attrName>ppt_y</p:attrName>
                                        </p:attrNameLst>
                                      </p:cBhvr>
                                    </p:animMotion>
                                    <p:animEffect transition="in" filter="fade">
                                      <p:cBhvr>
                                        <p:cTn id="23" dur="1000"/>
                                        <p:tgtEl>
                                          <p:spTgt spid="3">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2"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Scale>
                                      <p:cBhvr>
                                        <p:cTn id="28" dur="1000" decel="50000" fill="hold">
                                          <p:stCondLst>
                                            <p:cond delay="0"/>
                                          </p:stCondLst>
                                        </p:cTn>
                                        <p:tgtEl>
                                          <p:spTgt spid="3">
                                            <p:txEl>
                                              <p:pRg st="2" end="2"/>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9" dur="1000" decel="50000" fill="hold">
                                          <p:stCondLst>
                                            <p:cond delay="0"/>
                                          </p:stCondLst>
                                        </p:cTn>
                                        <p:tgtEl>
                                          <p:spTgt spid="3">
                                            <p:txEl>
                                              <p:pRg st="2" end="2"/>
                                            </p:txEl>
                                          </p:spTgt>
                                        </p:tgtEl>
                                        <p:attrNameLst>
                                          <p:attrName>ppt_x</p:attrName>
                                          <p:attrName>ppt_y</p:attrName>
                                        </p:attrNameLst>
                                      </p:cBhvr>
                                    </p:animMotion>
                                    <p:animEffect transition="in" filter="fade">
                                      <p:cBhvr>
                                        <p:cTn id="30" dur="1000"/>
                                        <p:tgtEl>
                                          <p:spTgt spid="3">
                                            <p:txEl>
                                              <p:pRg st="2" end="2"/>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2" presetClass="entr" presetSubtype="0" fill="hold" grpId="0" nodeType="clickEffect">
                                  <p:stCondLst>
                                    <p:cond delay="0"/>
                                  </p:stCondLst>
                                  <p:childTnLst>
                                    <p:set>
                                      <p:cBhvr>
                                        <p:cTn id="34" dur="1" fill="hold">
                                          <p:stCondLst>
                                            <p:cond delay="0"/>
                                          </p:stCondLst>
                                        </p:cTn>
                                        <p:tgtEl>
                                          <p:spTgt spid="5"/>
                                        </p:tgtEl>
                                        <p:attrNameLst>
                                          <p:attrName>style.visibility</p:attrName>
                                        </p:attrNameLst>
                                      </p:cBhvr>
                                      <p:to>
                                        <p:strVal val="visible"/>
                                      </p:to>
                                    </p:set>
                                    <p:animScale>
                                      <p:cBhvr>
                                        <p:cTn id="35"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5"/>
                                        </p:tgtEl>
                                        <p:attrNameLst>
                                          <p:attrName>ppt_x</p:attrName>
                                          <p:attrName>ppt_y</p:attrName>
                                        </p:attrNameLst>
                                      </p:cBhvr>
                                    </p:animMotion>
                                    <p:animEffect transition="in" filter="fade">
                                      <p:cBhvr>
                                        <p:cTn id="37" dur="1000"/>
                                        <p:tgtEl>
                                          <p:spTgt spid="5"/>
                                        </p:tgtEl>
                                      </p:cBhvr>
                                    </p:animEffect>
                                  </p:childTnLst>
                                </p:cTn>
                              </p:par>
                            </p:childTnLst>
                          </p:cTn>
                        </p:par>
                      </p:childTnLst>
                    </p:cTn>
                  </p:par>
                  <p:par>
                    <p:cTn id="38" fill="hold">
                      <p:stCondLst>
                        <p:cond delay="indefinite"/>
                      </p:stCondLst>
                      <p:childTnLst>
                        <p:par>
                          <p:cTn id="39" fill="hold">
                            <p:stCondLst>
                              <p:cond delay="0"/>
                            </p:stCondLst>
                            <p:childTnLst>
                              <p:par>
                                <p:cTn id="40" presetID="52" presetClass="entr" presetSubtype="0" fill="hold" grpId="0" nodeType="clickEffect">
                                  <p:stCondLst>
                                    <p:cond delay="0"/>
                                  </p:stCondLst>
                                  <p:childTnLst>
                                    <p:set>
                                      <p:cBhvr>
                                        <p:cTn id="41" dur="1" fill="hold">
                                          <p:stCondLst>
                                            <p:cond delay="0"/>
                                          </p:stCondLst>
                                        </p:cTn>
                                        <p:tgtEl>
                                          <p:spTgt spid="6"/>
                                        </p:tgtEl>
                                        <p:attrNameLst>
                                          <p:attrName>style.visibility</p:attrName>
                                        </p:attrNameLst>
                                      </p:cBhvr>
                                      <p:to>
                                        <p:strVal val="visible"/>
                                      </p:to>
                                    </p:set>
                                    <p:animScale>
                                      <p:cBhvr>
                                        <p:cTn id="42"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3" dur="1000" decel="50000" fill="hold">
                                          <p:stCondLst>
                                            <p:cond delay="0"/>
                                          </p:stCondLst>
                                        </p:cTn>
                                        <p:tgtEl>
                                          <p:spTgt spid="6"/>
                                        </p:tgtEl>
                                        <p:attrNameLst>
                                          <p:attrName>ppt_x</p:attrName>
                                          <p:attrName>ppt_y</p:attrName>
                                        </p:attrNameLst>
                                      </p:cBhvr>
                                    </p:animMotion>
                                    <p:animEffect transition="in" filter="fade">
                                      <p:cBhvr>
                                        <p:cTn id="44"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5" grpId="0"/>
      <p:bldP spid="6"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5728"/>
            <a:ext cx="8229600" cy="1143000"/>
          </a:xfrm>
        </p:spPr>
        <p:txBody>
          <a:bodyPr>
            <a:normAutofit/>
          </a:bodyPr>
          <a:lstStyle/>
          <a:p>
            <a:pPr algn="r" rtl="1">
              <a:buFont typeface="Wingdings" pitchFamily="2" charset="2"/>
              <a:buChar char="v"/>
            </a:pPr>
            <a:r>
              <a:rPr lang="fa-IR" sz="3600" b="1" dirty="0" smtClean="0">
                <a:solidFill>
                  <a:srgbClr val="333300"/>
                </a:solidFill>
                <a:cs typeface="B Titr" pitchFamily="2" charset="-78"/>
              </a:rPr>
              <a:t>خروجی شتاب</a:t>
            </a:r>
            <a:endParaRPr lang="en-US" sz="3600" b="1" dirty="0" smtClean="0">
              <a:solidFill>
                <a:srgbClr val="333300"/>
              </a:solidFill>
              <a:cs typeface="B Titr" pitchFamily="2" charset="-78"/>
            </a:endParaRPr>
          </a:p>
        </p:txBody>
      </p:sp>
      <p:sp>
        <p:nvSpPr>
          <p:cNvPr id="3" name="Content Placeholder 2"/>
          <p:cNvSpPr>
            <a:spLocks noGrp="1"/>
          </p:cNvSpPr>
          <p:nvPr>
            <p:ph idx="1"/>
          </p:nvPr>
        </p:nvSpPr>
        <p:spPr>
          <a:xfrm>
            <a:off x="6000760" y="1428736"/>
            <a:ext cx="2686040" cy="5286412"/>
          </a:xfrm>
        </p:spPr>
        <p:txBody>
          <a:bodyPr/>
          <a:lstStyle/>
          <a:p>
            <a:pPr algn="r" rtl="1"/>
            <a:r>
              <a:rPr lang="fa-IR" sz="1600" b="1" dirty="0" smtClean="0">
                <a:cs typeface="B Yagut" pitchFamily="2" charset="-78"/>
              </a:rPr>
              <a:t>شتاب ورک شیت به عنوان سرعت نسبی و جابه‌جایی نسبی در یک لایه به حساب می‌آید. </a:t>
            </a:r>
            <a:endParaRPr lang="en-US" sz="1600" b="1" dirty="0" smtClean="0">
              <a:cs typeface="B Yagut" pitchFamily="2" charset="-78"/>
            </a:endParaRPr>
          </a:p>
          <a:p>
            <a:pPr algn="r" rtl="1"/>
            <a:r>
              <a:rPr lang="en-US" sz="1600" b="1" dirty="0" smtClean="0">
                <a:cs typeface="B Yagut" pitchFamily="2" charset="-78"/>
              </a:rPr>
              <a:t>D1</a:t>
            </a:r>
            <a:r>
              <a:rPr lang="fa-IR" sz="1600" b="1" dirty="0" smtClean="0">
                <a:cs typeface="B Yagut" pitchFamily="2" charset="-78"/>
              </a:rPr>
              <a:t>: تعداد لایه‌های فرعی انتخاب می‌شود</a:t>
            </a:r>
            <a:r>
              <a:rPr lang="fa-IR" sz="1800" b="1" dirty="0" smtClean="0">
                <a:cs typeface="B Yagut" pitchFamily="2" charset="-78"/>
              </a:rPr>
              <a:t>. </a:t>
            </a:r>
            <a:endParaRPr lang="en-US" sz="1800" b="1" dirty="0" smtClean="0">
              <a:cs typeface="B Yagut" pitchFamily="2" charset="-78"/>
            </a:endParaRPr>
          </a:p>
          <a:p>
            <a:pPr algn="r" rtl="1"/>
            <a:r>
              <a:rPr lang="fa-IR" sz="1800" b="1" dirty="0" smtClean="0">
                <a:cs typeface="B Yagut" pitchFamily="2" charset="-78"/>
              </a:rPr>
              <a:t>                           </a:t>
            </a:r>
            <a:r>
              <a:rPr lang="fa-IR" sz="1600" b="1" dirty="0" smtClean="0">
                <a:cs typeface="B Yagut" pitchFamily="2" charset="-78"/>
              </a:rPr>
              <a:t>برون زد</a:t>
            </a:r>
            <a:endParaRPr lang="en-US" sz="1600" b="1" dirty="0" smtClean="0">
              <a:cs typeface="B Yagut" pitchFamily="2" charset="-78"/>
            </a:endParaRPr>
          </a:p>
          <a:p>
            <a:pPr algn="r" rtl="1"/>
            <a:r>
              <a:rPr lang="en-US" sz="1600" b="1" dirty="0" smtClean="0">
                <a:cs typeface="B Yagut" pitchFamily="2" charset="-78"/>
              </a:rPr>
              <a:t>D2</a:t>
            </a:r>
            <a:r>
              <a:rPr lang="fa-IR" sz="1800" b="1" dirty="0" smtClean="0">
                <a:cs typeface="B Yagut" pitchFamily="2" charset="-78"/>
              </a:rPr>
              <a:t>: </a:t>
            </a:r>
            <a:r>
              <a:rPr lang="fa-IR" sz="1600" b="1" dirty="0" smtClean="0">
                <a:cs typeface="B Yagut" pitchFamily="2" charset="-78"/>
              </a:rPr>
              <a:t>نوع لایه            </a:t>
            </a:r>
          </a:p>
          <a:p>
            <a:pPr algn="r">
              <a:buNone/>
            </a:pPr>
            <a:r>
              <a:rPr lang="fa-IR" sz="1600" b="1" dirty="0" smtClean="0">
                <a:cs typeface="B Yagut" pitchFamily="2" charset="-78"/>
              </a:rPr>
              <a:t>برون زد</a:t>
            </a:r>
            <a:r>
              <a:rPr lang="en-US" sz="1600" dirty="0" smtClean="0">
                <a:cs typeface="B Yagut" pitchFamily="2" charset="-78"/>
              </a:rPr>
              <a:t> </a:t>
            </a:r>
            <a:r>
              <a:rPr lang="fa-IR" sz="1600" dirty="0" smtClean="0">
                <a:cs typeface="B Yagut" pitchFamily="2" charset="-78"/>
              </a:rPr>
              <a:t>                                   غیر</a:t>
            </a:r>
            <a:endParaRPr lang="en-US" sz="1600" dirty="0">
              <a:cs typeface="B Yagut" pitchFamily="2" charset="-78"/>
            </a:endParaRPr>
          </a:p>
        </p:txBody>
      </p:sp>
      <p:sp>
        <p:nvSpPr>
          <p:cNvPr id="5" name="Right Brace 4"/>
          <p:cNvSpPr/>
          <p:nvPr/>
        </p:nvSpPr>
        <p:spPr>
          <a:xfrm>
            <a:off x="7143768" y="3214686"/>
            <a:ext cx="285752" cy="702688"/>
          </a:xfrm>
          <a:prstGeom prst="rightBrace">
            <a:avLst/>
          </a:prstGeom>
          <a:ln w="57150">
            <a:solidFill>
              <a:schemeClr val="tx2">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61441" name="Picture 1" descr="E:\3.4\Page0001 - Copy.jpg"/>
          <p:cNvPicPr>
            <a:picLocks noChangeAspect="1" noChangeArrowheads="1"/>
          </p:cNvPicPr>
          <p:nvPr/>
        </p:nvPicPr>
        <p:blipFill>
          <a:blip r:embed="rId2" cstate="print"/>
          <a:srcRect/>
          <a:stretch>
            <a:fillRect/>
          </a:stretch>
        </p:blipFill>
        <p:spPr bwMode="auto">
          <a:xfrm>
            <a:off x="0" y="1071546"/>
            <a:ext cx="6072198" cy="578645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500" fill="hold"/>
                                        <p:tgtEl>
                                          <p:spTgt spid="3">
                                            <p:txEl>
                                              <p:pRg st="0" end="0"/>
                                            </p:txEl>
                                          </p:spTgt>
                                        </p:tgtEl>
                                        <p:attrNameLst>
                                          <p:attrName>style.rotation</p:attrName>
                                        </p:attrNameLst>
                                      </p:cBhvr>
                                      <p:tavLst>
                                        <p:tav tm="0">
                                          <p:val>
                                            <p:fltVal val="360"/>
                                          </p:val>
                                        </p:tav>
                                        <p:tav tm="100000">
                                          <p:val>
                                            <p:fltVal val="0"/>
                                          </p:val>
                                        </p:tav>
                                      </p:tavLst>
                                    </p:anim>
                                    <p:animEffect transition="in" filter="fade">
                                      <p:cBhvr>
                                        <p:cTn id="18" dur="5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49" presetClass="entr" presetSubtype="0" decel="10000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 calcmode="lin" valueType="num">
                                      <p:cBhvr>
                                        <p:cTn id="2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4" dur="5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5" dur="500" fill="hold"/>
                                        <p:tgtEl>
                                          <p:spTgt spid="3">
                                            <p:txEl>
                                              <p:pRg st="1" end="1"/>
                                            </p:txEl>
                                          </p:spTgt>
                                        </p:tgtEl>
                                        <p:attrNameLst>
                                          <p:attrName>style.rotation</p:attrName>
                                        </p:attrNameLst>
                                      </p:cBhvr>
                                      <p:tavLst>
                                        <p:tav tm="0">
                                          <p:val>
                                            <p:fltVal val="360"/>
                                          </p:val>
                                        </p:tav>
                                        <p:tav tm="100000">
                                          <p:val>
                                            <p:fltVal val="0"/>
                                          </p:val>
                                        </p:tav>
                                      </p:tavLst>
                                    </p:anim>
                                    <p:animEffect transition="in" filter="fade">
                                      <p:cBhvr>
                                        <p:cTn id="26" dur="500"/>
                                        <p:tgtEl>
                                          <p:spTgt spid="3">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49" presetClass="entr" presetSubtype="0" decel="100000" fill="hold" grpId="0" nodeType="click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p:cTn id="31" dur="500" fill="hold"/>
                                        <p:tgtEl>
                                          <p:spTgt spid="5"/>
                                        </p:tgtEl>
                                        <p:attrNameLst>
                                          <p:attrName>ppt_w</p:attrName>
                                        </p:attrNameLst>
                                      </p:cBhvr>
                                      <p:tavLst>
                                        <p:tav tm="0">
                                          <p:val>
                                            <p:fltVal val="0"/>
                                          </p:val>
                                        </p:tav>
                                        <p:tav tm="100000">
                                          <p:val>
                                            <p:strVal val="#ppt_w"/>
                                          </p:val>
                                        </p:tav>
                                      </p:tavLst>
                                    </p:anim>
                                    <p:anim calcmode="lin" valueType="num">
                                      <p:cBhvr>
                                        <p:cTn id="32" dur="500" fill="hold"/>
                                        <p:tgtEl>
                                          <p:spTgt spid="5"/>
                                        </p:tgtEl>
                                        <p:attrNameLst>
                                          <p:attrName>ppt_h</p:attrName>
                                        </p:attrNameLst>
                                      </p:cBhvr>
                                      <p:tavLst>
                                        <p:tav tm="0">
                                          <p:val>
                                            <p:fltVal val="0"/>
                                          </p:val>
                                        </p:tav>
                                        <p:tav tm="100000">
                                          <p:val>
                                            <p:strVal val="#ppt_h"/>
                                          </p:val>
                                        </p:tav>
                                      </p:tavLst>
                                    </p:anim>
                                    <p:anim calcmode="lin" valueType="num">
                                      <p:cBhvr>
                                        <p:cTn id="33" dur="500" fill="hold"/>
                                        <p:tgtEl>
                                          <p:spTgt spid="5"/>
                                        </p:tgtEl>
                                        <p:attrNameLst>
                                          <p:attrName>style.rotation</p:attrName>
                                        </p:attrNameLst>
                                      </p:cBhvr>
                                      <p:tavLst>
                                        <p:tav tm="0">
                                          <p:val>
                                            <p:fltVal val="360"/>
                                          </p:val>
                                        </p:tav>
                                        <p:tav tm="100000">
                                          <p:val>
                                            <p:fltVal val="0"/>
                                          </p:val>
                                        </p:tav>
                                      </p:tavLst>
                                    </p:anim>
                                    <p:animEffect transition="in" filter="fade">
                                      <p:cBhvr>
                                        <p:cTn id="34" dur="500"/>
                                        <p:tgtEl>
                                          <p:spTgt spid="5"/>
                                        </p:tgtEl>
                                      </p:cBhvr>
                                    </p:animEffect>
                                  </p:childTnLst>
                                </p:cTn>
                              </p:par>
                            </p:childTnLst>
                          </p:cTn>
                        </p:par>
                      </p:childTnLst>
                    </p:cTn>
                  </p:par>
                  <p:par>
                    <p:cTn id="35" fill="hold">
                      <p:stCondLst>
                        <p:cond delay="indefinite"/>
                      </p:stCondLst>
                      <p:childTnLst>
                        <p:par>
                          <p:cTn id="36" fill="hold">
                            <p:stCondLst>
                              <p:cond delay="0"/>
                            </p:stCondLst>
                            <p:childTnLst>
                              <p:par>
                                <p:cTn id="37" presetID="49" presetClass="entr" presetSubtype="0" decel="100000" fill="hold" grpId="0" nodeType="clickEffect">
                                  <p:stCondLst>
                                    <p:cond delay="0"/>
                                  </p:stCondLst>
                                  <p:childTnLst>
                                    <p:set>
                                      <p:cBhvr>
                                        <p:cTn id="38" dur="1" fill="hold">
                                          <p:stCondLst>
                                            <p:cond delay="0"/>
                                          </p:stCondLst>
                                        </p:cTn>
                                        <p:tgtEl>
                                          <p:spTgt spid="3">
                                            <p:txEl>
                                              <p:pRg st="2" end="2"/>
                                            </p:txEl>
                                          </p:spTgt>
                                        </p:tgtEl>
                                        <p:attrNameLst>
                                          <p:attrName>style.visibility</p:attrName>
                                        </p:attrNameLst>
                                      </p:cBhvr>
                                      <p:to>
                                        <p:strVal val="visible"/>
                                      </p:to>
                                    </p:set>
                                    <p:anim calcmode="lin" valueType="num">
                                      <p:cBhvr>
                                        <p:cTn id="39"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40" dur="500" fill="hold"/>
                                        <p:tgtEl>
                                          <p:spTgt spid="3">
                                            <p:txEl>
                                              <p:pRg st="2" end="2"/>
                                            </p:txEl>
                                          </p:spTgt>
                                        </p:tgtEl>
                                        <p:attrNameLst>
                                          <p:attrName>ppt_h</p:attrName>
                                        </p:attrNameLst>
                                      </p:cBhvr>
                                      <p:tavLst>
                                        <p:tav tm="0">
                                          <p:val>
                                            <p:fltVal val="0"/>
                                          </p:val>
                                        </p:tav>
                                        <p:tav tm="100000">
                                          <p:val>
                                            <p:strVal val="#ppt_h"/>
                                          </p:val>
                                        </p:tav>
                                      </p:tavLst>
                                    </p:anim>
                                    <p:anim calcmode="lin" valueType="num">
                                      <p:cBhvr>
                                        <p:cTn id="41" dur="500" fill="hold"/>
                                        <p:tgtEl>
                                          <p:spTgt spid="3">
                                            <p:txEl>
                                              <p:pRg st="2" end="2"/>
                                            </p:txEl>
                                          </p:spTgt>
                                        </p:tgtEl>
                                        <p:attrNameLst>
                                          <p:attrName>style.rotation</p:attrName>
                                        </p:attrNameLst>
                                      </p:cBhvr>
                                      <p:tavLst>
                                        <p:tav tm="0">
                                          <p:val>
                                            <p:fltVal val="360"/>
                                          </p:val>
                                        </p:tav>
                                        <p:tav tm="100000">
                                          <p:val>
                                            <p:fltVal val="0"/>
                                          </p:val>
                                        </p:tav>
                                      </p:tavLst>
                                    </p:anim>
                                    <p:animEffect transition="in" filter="fade">
                                      <p:cBhvr>
                                        <p:cTn id="42" dur="500"/>
                                        <p:tgtEl>
                                          <p:spTgt spid="3">
                                            <p:txEl>
                                              <p:pRg st="2" end="2"/>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49" presetClass="entr" presetSubtype="0" decel="100000" fill="hold" grpId="0" nodeType="clickEffect">
                                  <p:stCondLst>
                                    <p:cond delay="0"/>
                                  </p:stCondLst>
                                  <p:childTnLst>
                                    <p:set>
                                      <p:cBhvr>
                                        <p:cTn id="46" dur="1" fill="hold">
                                          <p:stCondLst>
                                            <p:cond delay="0"/>
                                          </p:stCondLst>
                                        </p:cTn>
                                        <p:tgtEl>
                                          <p:spTgt spid="3">
                                            <p:txEl>
                                              <p:pRg st="3" end="3"/>
                                            </p:txEl>
                                          </p:spTgt>
                                        </p:tgtEl>
                                        <p:attrNameLst>
                                          <p:attrName>style.visibility</p:attrName>
                                        </p:attrNameLst>
                                      </p:cBhvr>
                                      <p:to>
                                        <p:strVal val="visible"/>
                                      </p:to>
                                    </p:set>
                                    <p:anim calcmode="lin" valueType="num">
                                      <p:cBhvr>
                                        <p:cTn id="47"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48" dur="500" fill="hold"/>
                                        <p:tgtEl>
                                          <p:spTgt spid="3">
                                            <p:txEl>
                                              <p:pRg st="3" end="3"/>
                                            </p:txEl>
                                          </p:spTgt>
                                        </p:tgtEl>
                                        <p:attrNameLst>
                                          <p:attrName>ppt_h</p:attrName>
                                        </p:attrNameLst>
                                      </p:cBhvr>
                                      <p:tavLst>
                                        <p:tav tm="0">
                                          <p:val>
                                            <p:fltVal val="0"/>
                                          </p:val>
                                        </p:tav>
                                        <p:tav tm="100000">
                                          <p:val>
                                            <p:strVal val="#ppt_h"/>
                                          </p:val>
                                        </p:tav>
                                      </p:tavLst>
                                    </p:anim>
                                    <p:anim calcmode="lin" valueType="num">
                                      <p:cBhvr>
                                        <p:cTn id="49" dur="500" fill="hold"/>
                                        <p:tgtEl>
                                          <p:spTgt spid="3">
                                            <p:txEl>
                                              <p:pRg st="3" end="3"/>
                                            </p:txEl>
                                          </p:spTgt>
                                        </p:tgtEl>
                                        <p:attrNameLst>
                                          <p:attrName>style.rotation</p:attrName>
                                        </p:attrNameLst>
                                      </p:cBhvr>
                                      <p:tavLst>
                                        <p:tav tm="0">
                                          <p:val>
                                            <p:fltVal val="360"/>
                                          </p:val>
                                        </p:tav>
                                        <p:tav tm="100000">
                                          <p:val>
                                            <p:fltVal val="0"/>
                                          </p:val>
                                        </p:tav>
                                      </p:tavLst>
                                    </p:anim>
                                    <p:animEffect transition="in" filter="fade">
                                      <p:cBhvr>
                                        <p:cTn id="50" dur="500"/>
                                        <p:tgtEl>
                                          <p:spTgt spid="3">
                                            <p:txEl>
                                              <p:pRg st="3" end="3"/>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49" presetClass="entr" presetSubtype="0" decel="100000" fill="hold" grpId="0" nodeType="clickEffect">
                                  <p:stCondLst>
                                    <p:cond delay="0"/>
                                  </p:stCondLst>
                                  <p:childTnLst>
                                    <p:set>
                                      <p:cBhvr>
                                        <p:cTn id="54" dur="1" fill="hold">
                                          <p:stCondLst>
                                            <p:cond delay="0"/>
                                          </p:stCondLst>
                                        </p:cTn>
                                        <p:tgtEl>
                                          <p:spTgt spid="3">
                                            <p:txEl>
                                              <p:pRg st="4" end="4"/>
                                            </p:txEl>
                                          </p:spTgt>
                                        </p:tgtEl>
                                        <p:attrNameLst>
                                          <p:attrName>style.visibility</p:attrName>
                                        </p:attrNameLst>
                                      </p:cBhvr>
                                      <p:to>
                                        <p:strVal val="visible"/>
                                      </p:to>
                                    </p:set>
                                    <p:anim calcmode="lin" valueType="num">
                                      <p:cBhvr>
                                        <p:cTn id="55"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56" dur="500" fill="hold"/>
                                        <p:tgtEl>
                                          <p:spTgt spid="3">
                                            <p:txEl>
                                              <p:pRg st="4" end="4"/>
                                            </p:txEl>
                                          </p:spTgt>
                                        </p:tgtEl>
                                        <p:attrNameLst>
                                          <p:attrName>ppt_h</p:attrName>
                                        </p:attrNameLst>
                                      </p:cBhvr>
                                      <p:tavLst>
                                        <p:tav tm="0">
                                          <p:val>
                                            <p:fltVal val="0"/>
                                          </p:val>
                                        </p:tav>
                                        <p:tav tm="100000">
                                          <p:val>
                                            <p:strVal val="#ppt_h"/>
                                          </p:val>
                                        </p:tav>
                                      </p:tavLst>
                                    </p:anim>
                                    <p:anim calcmode="lin" valueType="num">
                                      <p:cBhvr>
                                        <p:cTn id="57" dur="500" fill="hold"/>
                                        <p:tgtEl>
                                          <p:spTgt spid="3">
                                            <p:txEl>
                                              <p:pRg st="4" end="4"/>
                                            </p:txEl>
                                          </p:spTgt>
                                        </p:tgtEl>
                                        <p:attrNameLst>
                                          <p:attrName>style.rotation</p:attrName>
                                        </p:attrNameLst>
                                      </p:cBhvr>
                                      <p:tavLst>
                                        <p:tav tm="0">
                                          <p:val>
                                            <p:fltVal val="360"/>
                                          </p:val>
                                        </p:tav>
                                        <p:tav tm="100000">
                                          <p:val>
                                            <p:fltVal val="0"/>
                                          </p:val>
                                        </p:tav>
                                      </p:tavLst>
                                    </p:anim>
                                    <p:animEffect transition="in" filter="fade">
                                      <p:cBhvr>
                                        <p:cTn id="58"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p:bldP spid="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57166"/>
            <a:ext cx="8229600" cy="1143000"/>
          </a:xfrm>
        </p:spPr>
        <p:txBody>
          <a:bodyPr>
            <a:normAutofit/>
          </a:bodyPr>
          <a:lstStyle/>
          <a:p>
            <a:pPr algn="r" rtl="1">
              <a:buFont typeface="Wingdings" pitchFamily="2" charset="2"/>
              <a:buChar char="v"/>
            </a:pPr>
            <a:r>
              <a:rPr lang="fa-IR" sz="3600" b="1" dirty="0" smtClean="0">
                <a:solidFill>
                  <a:srgbClr val="333300"/>
                </a:solidFill>
                <a:cs typeface="B Titr" pitchFamily="2" charset="-78"/>
              </a:rPr>
              <a:t>خروجی (کشش)</a:t>
            </a:r>
            <a:endParaRPr lang="en-US" sz="3600" b="1" dirty="0" smtClean="0">
              <a:solidFill>
                <a:srgbClr val="333300"/>
              </a:solidFill>
              <a:cs typeface="B Titr" pitchFamily="2" charset="-78"/>
            </a:endParaRPr>
          </a:p>
        </p:txBody>
      </p:sp>
      <p:sp>
        <p:nvSpPr>
          <p:cNvPr id="3" name="Content Placeholder 2"/>
          <p:cNvSpPr>
            <a:spLocks noGrp="1"/>
          </p:cNvSpPr>
          <p:nvPr>
            <p:ph idx="1"/>
          </p:nvPr>
        </p:nvSpPr>
        <p:spPr>
          <a:xfrm>
            <a:off x="457200" y="1643050"/>
            <a:ext cx="8229600" cy="928694"/>
          </a:xfrm>
        </p:spPr>
        <p:txBody>
          <a:bodyPr>
            <a:normAutofit fontScale="92500" lnSpcReduction="20000"/>
          </a:bodyPr>
          <a:lstStyle/>
          <a:p>
            <a:pPr algn="r" rtl="1"/>
            <a:r>
              <a:rPr lang="fa-IR" sz="2000" b="1" dirty="0" smtClean="0">
                <a:cs typeface="B Yagut" pitchFamily="2" charset="-78"/>
              </a:rPr>
              <a:t>کشش ورک شیت: زمان قبل از فشار،‌ کرنش و انرژی تلف شده و حلقه‌های پایا را تعریف می‌کند. </a:t>
            </a:r>
            <a:endParaRPr lang="en-US" sz="2000" b="1" dirty="0" smtClean="0">
              <a:cs typeface="B Yagut" pitchFamily="2" charset="-78"/>
            </a:endParaRPr>
          </a:p>
          <a:p>
            <a:pPr algn="r" rtl="1"/>
            <a:r>
              <a:rPr lang="en-US" sz="2000" b="1" dirty="0" smtClean="0">
                <a:cs typeface="B Yagut" pitchFamily="2" charset="-78"/>
              </a:rPr>
              <a:t>D1</a:t>
            </a:r>
            <a:r>
              <a:rPr lang="fa-IR" sz="2000" b="1" dirty="0" smtClean="0">
                <a:cs typeface="B Yagut" pitchFamily="2" charset="-78"/>
              </a:rPr>
              <a:t>: تعداد زیر لایه‌های انتخابی تعیین می‌گردد</a:t>
            </a:r>
            <a:r>
              <a:rPr lang="fa-IR" b="1" dirty="0" smtClean="0">
                <a:cs typeface="B Yagut" pitchFamily="2" charset="-78"/>
              </a:rPr>
              <a:t>. </a:t>
            </a:r>
            <a:endParaRPr lang="en-US" b="1" dirty="0" smtClean="0">
              <a:cs typeface="B Yagut" pitchFamily="2" charset="-78"/>
            </a:endParaRPr>
          </a:p>
          <a:p>
            <a:pPr algn="r"/>
            <a:endParaRPr lang="en-US" dirty="0">
              <a:cs typeface="B Yagut" pitchFamily="2" charset="-78"/>
            </a:endParaRPr>
          </a:p>
        </p:txBody>
      </p:sp>
      <p:pic>
        <p:nvPicPr>
          <p:cNvPr id="60417" name="Picture 1" descr="E:\3.4\Page0001 - Copy.jpg"/>
          <p:cNvPicPr>
            <a:picLocks noChangeAspect="1" noChangeArrowheads="1"/>
          </p:cNvPicPr>
          <p:nvPr/>
        </p:nvPicPr>
        <p:blipFill>
          <a:blip r:embed="rId2"/>
          <a:srcRect/>
          <a:stretch>
            <a:fillRect/>
          </a:stretch>
        </p:blipFill>
        <p:spPr bwMode="auto">
          <a:xfrm>
            <a:off x="0" y="2500306"/>
            <a:ext cx="7429520" cy="4357694"/>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49" presetClass="entr" presetSubtype="0" decel="10000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500" fill="hold"/>
                                        <p:tgtEl>
                                          <p:spTgt spid="3">
                                            <p:txEl>
                                              <p:pRg st="0" end="0"/>
                                            </p:txEl>
                                          </p:spTgt>
                                        </p:tgtEl>
                                        <p:attrNameLst>
                                          <p:attrName>style.rotation</p:attrName>
                                        </p:attrNameLst>
                                      </p:cBhvr>
                                      <p:tavLst>
                                        <p:tav tm="0">
                                          <p:val>
                                            <p:fltVal val="360"/>
                                          </p:val>
                                        </p:tav>
                                        <p:tav tm="100000">
                                          <p:val>
                                            <p:fltVal val="0"/>
                                          </p:val>
                                        </p:tav>
                                      </p:tavLst>
                                    </p:anim>
                                    <p:animEffect transition="in" filter="fade">
                                      <p:cBhvr>
                                        <p:cTn id="18" dur="500"/>
                                        <p:tgtEl>
                                          <p:spTgt spid="3">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49" presetClass="entr" presetSubtype="0" decel="10000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 calcmode="lin" valueType="num">
                                      <p:cBhvr>
                                        <p:cTn id="2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4" dur="5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5" dur="500" fill="hold"/>
                                        <p:tgtEl>
                                          <p:spTgt spid="3">
                                            <p:txEl>
                                              <p:pRg st="1" end="1"/>
                                            </p:txEl>
                                          </p:spTgt>
                                        </p:tgtEl>
                                        <p:attrNameLst>
                                          <p:attrName>style.rotation</p:attrName>
                                        </p:attrNameLst>
                                      </p:cBhvr>
                                      <p:tavLst>
                                        <p:tav tm="0">
                                          <p:val>
                                            <p:fltVal val="360"/>
                                          </p:val>
                                        </p:tav>
                                        <p:tav tm="100000">
                                          <p:val>
                                            <p:fltVal val="0"/>
                                          </p:val>
                                        </p:tav>
                                      </p:tavLst>
                                    </p:anim>
                                    <p:animEffect transition="in" filter="fade">
                                      <p:cBhvr>
                                        <p:cTn id="26"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1422"/>
            <a:ext cx="8229600" cy="1143000"/>
          </a:xfrm>
        </p:spPr>
        <p:txBody>
          <a:bodyPr>
            <a:normAutofit/>
          </a:bodyPr>
          <a:lstStyle/>
          <a:p>
            <a:pPr marL="742950" indent="-742950" algn="r" rtl="1">
              <a:buFont typeface="Wingdings" pitchFamily="2" charset="2"/>
              <a:buChar char="v"/>
            </a:pPr>
            <a:r>
              <a:rPr lang="fa-IR" sz="3600" b="1" dirty="0" smtClean="0">
                <a:solidFill>
                  <a:srgbClr val="333300"/>
                </a:solidFill>
                <a:cs typeface="B Titr" pitchFamily="2" charset="-78"/>
              </a:rPr>
              <a:t>خروجی تقویت</a:t>
            </a:r>
            <a:endParaRPr lang="en-US" sz="3600" b="1" dirty="0" smtClean="0">
              <a:solidFill>
                <a:srgbClr val="333300"/>
              </a:solidFill>
              <a:cs typeface="B Titr" pitchFamily="2" charset="-78"/>
            </a:endParaRPr>
          </a:p>
        </p:txBody>
      </p:sp>
      <p:sp>
        <p:nvSpPr>
          <p:cNvPr id="3" name="Content Placeholder 2"/>
          <p:cNvSpPr>
            <a:spLocks noGrp="1"/>
          </p:cNvSpPr>
          <p:nvPr>
            <p:ph idx="1"/>
          </p:nvPr>
        </p:nvSpPr>
        <p:spPr>
          <a:xfrm>
            <a:off x="500034" y="1142984"/>
            <a:ext cx="8186766" cy="4786346"/>
          </a:xfrm>
        </p:spPr>
        <p:txBody>
          <a:bodyPr>
            <a:normAutofit/>
          </a:bodyPr>
          <a:lstStyle/>
          <a:p>
            <a:pPr algn="r" rtl="1">
              <a:lnSpc>
                <a:spcPct val="150000"/>
              </a:lnSpc>
            </a:pPr>
            <a:r>
              <a:rPr lang="en-US" sz="1800" b="1" dirty="0" err="1" smtClean="0">
                <a:cs typeface="B Yagut" pitchFamily="2" charset="-78"/>
              </a:rPr>
              <a:t>Ampli</a:t>
            </a:r>
            <a:r>
              <a:rPr lang="fa-IR" sz="1400" b="1" dirty="0" smtClean="0">
                <a:cs typeface="B Yagut" pitchFamily="2" charset="-78"/>
              </a:rPr>
              <a:t> عامل تقویت کننده دارای 4 ورودی که در زیر لایه تعریف می‌کند. </a:t>
            </a:r>
            <a:endParaRPr lang="en-US" sz="1400" b="1" dirty="0" smtClean="0">
              <a:cs typeface="B Yagut" pitchFamily="2" charset="-78"/>
            </a:endParaRPr>
          </a:p>
          <a:p>
            <a:pPr algn="r" rtl="1">
              <a:lnSpc>
                <a:spcPct val="150000"/>
              </a:lnSpc>
            </a:pPr>
            <a:r>
              <a:rPr lang="en-US" sz="1400" b="1" dirty="0" smtClean="0">
                <a:cs typeface="B Yagut" pitchFamily="2" charset="-78"/>
              </a:rPr>
              <a:t>D1</a:t>
            </a:r>
            <a:r>
              <a:rPr lang="fa-IR" sz="1400" b="1" dirty="0" smtClean="0">
                <a:cs typeface="B Yagut" pitchFamily="2" charset="-78"/>
              </a:rPr>
              <a:t>: تعداد اولین لایه فرعی </a:t>
            </a:r>
            <a:endParaRPr lang="en-US" sz="1400" b="1" dirty="0" smtClean="0">
              <a:cs typeface="B Yagut" pitchFamily="2" charset="-78"/>
            </a:endParaRPr>
          </a:p>
          <a:p>
            <a:pPr algn="r" rtl="1">
              <a:lnSpc>
                <a:spcPct val="150000"/>
              </a:lnSpc>
            </a:pPr>
            <a:r>
              <a:rPr lang="en-US" sz="1400" b="1" dirty="0" smtClean="0">
                <a:cs typeface="B Yagut" pitchFamily="2" charset="-78"/>
              </a:rPr>
              <a:t>D2</a:t>
            </a:r>
            <a:r>
              <a:rPr lang="fa-IR" sz="1400" b="1" dirty="0" smtClean="0">
                <a:cs typeface="B Yagut" pitchFamily="2" charset="-78"/>
              </a:rPr>
              <a:t>: نوع اولین لایه</a:t>
            </a:r>
            <a:endParaRPr lang="en-US" sz="1400" b="1" dirty="0" smtClean="0">
              <a:cs typeface="B Yagut" pitchFamily="2" charset="-78"/>
            </a:endParaRPr>
          </a:p>
          <a:p>
            <a:pPr algn="r" rtl="1">
              <a:lnSpc>
                <a:spcPct val="150000"/>
              </a:lnSpc>
            </a:pPr>
            <a:r>
              <a:rPr lang="en-US" sz="1400" b="1" dirty="0" smtClean="0">
                <a:cs typeface="B Yagut" pitchFamily="2" charset="-78"/>
              </a:rPr>
              <a:t>D3</a:t>
            </a:r>
            <a:r>
              <a:rPr lang="fa-IR" sz="1400" b="1" dirty="0" smtClean="0">
                <a:cs typeface="B Yagut" pitchFamily="2" charset="-78"/>
              </a:rPr>
              <a:t>: تعداد دومین لایه فرعی </a:t>
            </a:r>
            <a:endParaRPr lang="en-US" sz="1400" b="1" dirty="0" smtClean="0">
              <a:cs typeface="B Yagut" pitchFamily="2" charset="-78"/>
            </a:endParaRPr>
          </a:p>
          <a:p>
            <a:pPr algn="r" rtl="1">
              <a:lnSpc>
                <a:spcPct val="150000"/>
              </a:lnSpc>
            </a:pPr>
            <a:r>
              <a:rPr lang="en-US" sz="1400" b="1" dirty="0" smtClean="0">
                <a:cs typeface="B Yagut" pitchFamily="2" charset="-78"/>
              </a:rPr>
              <a:t>D4</a:t>
            </a:r>
            <a:r>
              <a:rPr lang="fa-IR" sz="1400" b="1" dirty="0" smtClean="0">
                <a:cs typeface="B Yagut" pitchFamily="2" charset="-78"/>
              </a:rPr>
              <a:t>: نوع دومین لایه</a:t>
            </a:r>
            <a:endParaRPr lang="en-US" sz="1400" b="1" dirty="0" smtClean="0">
              <a:cs typeface="B Yagut" pitchFamily="2" charset="-78"/>
            </a:endParaRPr>
          </a:p>
          <a:p>
            <a:pPr algn="r">
              <a:lnSpc>
                <a:spcPct val="150000"/>
              </a:lnSpc>
              <a:buNone/>
            </a:pPr>
            <a:endParaRPr lang="en-US" sz="2000" dirty="0">
              <a:cs typeface="B Yagut" pitchFamily="2" charset="-78"/>
            </a:endParaRPr>
          </a:p>
        </p:txBody>
      </p:sp>
      <p:sp>
        <p:nvSpPr>
          <p:cNvPr id="6" name="Rectangle 5"/>
          <p:cNvSpPr/>
          <p:nvPr/>
        </p:nvSpPr>
        <p:spPr>
          <a:xfrm>
            <a:off x="4857752" y="1928802"/>
            <a:ext cx="1870960" cy="523220"/>
          </a:xfrm>
          <a:prstGeom prst="rect">
            <a:avLst/>
          </a:prstGeom>
        </p:spPr>
        <p:txBody>
          <a:bodyPr wrap="square">
            <a:spAutoFit/>
          </a:bodyPr>
          <a:lstStyle/>
          <a:p>
            <a:pPr algn="r" rtl="1"/>
            <a:r>
              <a:rPr lang="fa-IR" sz="1400" b="1" dirty="0" smtClean="0">
                <a:cs typeface="B Yagut" pitchFamily="2" charset="-78"/>
              </a:rPr>
              <a:t>برون زد</a:t>
            </a:r>
          </a:p>
          <a:p>
            <a:pPr algn="r" rtl="1"/>
            <a:r>
              <a:rPr lang="fa-IR" sz="1400" b="1" dirty="0" smtClean="0">
                <a:cs typeface="B Yagut" pitchFamily="2" charset="-78"/>
              </a:rPr>
              <a:t>غیر برون زد</a:t>
            </a:r>
            <a:endParaRPr lang="en-US" sz="1400" dirty="0"/>
          </a:p>
        </p:txBody>
      </p:sp>
      <p:sp>
        <p:nvSpPr>
          <p:cNvPr id="7" name="Rectangle 6"/>
          <p:cNvSpPr/>
          <p:nvPr/>
        </p:nvSpPr>
        <p:spPr>
          <a:xfrm>
            <a:off x="5649989" y="2714620"/>
            <a:ext cx="989373" cy="523220"/>
          </a:xfrm>
          <a:prstGeom prst="rect">
            <a:avLst/>
          </a:prstGeom>
        </p:spPr>
        <p:txBody>
          <a:bodyPr wrap="none">
            <a:spAutoFit/>
          </a:bodyPr>
          <a:lstStyle/>
          <a:p>
            <a:pPr algn="r" rtl="1"/>
            <a:r>
              <a:rPr lang="fa-IR" sz="1400" b="1" dirty="0" smtClean="0">
                <a:cs typeface="B Yagut" pitchFamily="2" charset="-78"/>
              </a:rPr>
              <a:t>برون زد</a:t>
            </a:r>
          </a:p>
          <a:p>
            <a:pPr algn="r" rtl="1"/>
            <a:r>
              <a:rPr lang="fa-IR" sz="1400" b="1" dirty="0" smtClean="0">
                <a:cs typeface="B Yagut" pitchFamily="2" charset="-78"/>
              </a:rPr>
              <a:t>غیر برون زد</a:t>
            </a:r>
            <a:endParaRPr lang="en-US" sz="1400" dirty="0"/>
          </a:p>
        </p:txBody>
      </p:sp>
      <p:sp>
        <p:nvSpPr>
          <p:cNvPr id="8" name="Right Brace 7"/>
          <p:cNvSpPr/>
          <p:nvPr/>
        </p:nvSpPr>
        <p:spPr>
          <a:xfrm>
            <a:off x="6786578" y="1928802"/>
            <a:ext cx="214314" cy="571504"/>
          </a:xfrm>
          <a:prstGeom prst="rightBrace">
            <a:avLst/>
          </a:prstGeom>
          <a:ln w="57150">
            <a:solidFill>
              <a:schemeClr val="tx2">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9" name="Right Brace 8"/>
          <p:cNvSpPr/>
          <p:nvPr/>
        </p:nvSpPr>
        <p:spPr>
          <a:xfrm>
            <a:off x="6715140" y="2714620"/>
            <a:ext cx="214314" cy="571504"/>
          </a:xfrm>
          <a:prstGeom prst="rightBrace">
            <a:avLst/>
          </a:prstGeom>
          <a:ln w="57150">
            <a:solidFill>
              <a:schemeClr val="tx2">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59393" name="Picture 1" descr="E:\3.4\Page0001 - Copy.jpg"/>
          <p:cNvPicPr>
            <a:picLocks noChangeAspect="1" noChangeArrowheads="1"/>
          </p:cNvPicPr>
          <p:nvPr/>
        </p:nvPicPr>
        <p:blipFill>
          <a:blip r:embed="rId2" cstate="print"/>
          <a:srcRect/>
          <a:stretch>
            <a:fillRect/>
          </a:stretch>
        </p:blipFill>
        <p:spPr bwMode="auto">
          <a:xfrm>
            <a:off x="0" y="1714464"/>
            <a:ext cx="5715008" cy="514353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145">
                                          <p:stCondLst>
                                            <p:cond delay="0"/>
                                          </p:stCondLst>
                                        </p:cTn>
                                        <p:tgtEl>
                                          <p:spTgt spid="2"/>
                                        </p:tgtEl>
                                      </p:cBhvr>
                                    </p:animEffect>
                                    <p:anim calcmode="lin" valueType="num">
                                      <p:cBhvr>
                                        <p:cTn id="8" dur="456"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166"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166" tmFilter="0, 0; 0.125,0.2665; 0.25,0.4; 0.375,0.465; 0.5,0.5;  0.625,0.535; 0.75,0.6; 0.875,0.7335; 1,1">
                                          <p:stCondLst>
                                            <p:cond delay="166"/>
                                          </p:stCondLst>
                                        </p:cTn>
                                        <p:tgtEl>
                                          <p:spTgt spid="2"/>
                                        </p:tgtEl>
                                        <p:attrNameLst>
                                          <p:attrName>ppt_y</p:attrName>
                                        </p:attrNameLst>
                                      </p:cBhvr>
                                      <p:tavLst>
                                        <p:tav tm="0" fmla="#ppt_y-sin(pi*$)/9">
                                          <p:val>
                                            <p:fltVal val="0"/>
                                          </p:val>
                                        </p:tav>
                                        <p:tav tm="100000">
                                          <p:val>
                                            <p:fltVal val="1"/>
                                          </p:val>
                                        </p:tav>
                                      </p:tavLst>
                                    </p:anim>
                                    <p:anim calcmode="lin" valueType="num">
                                      <p:cBhvr>
                                        <p:cTn id="11" dur="83" tmFilter="0, 0; 0.125,0.2665; 0.25,0.4; 0.375,0.465; 0.5,0.5;  0.625,0.535; 0.75,0.6; 0.875,0.7335; 1,1">
                                          <p:stCondLst>
                                            <p:cond delay="331"/>
                                          </p:stCondLst>
                                        </p:cTn>
                                        <p:tgtEl>
                                          <p:spTgt spid="2"/>
                                        </p:tgtEl>
                                        <p:attrNameLst>
                                          <p:attrName>ppt_y</p:attrName>
                                        </p:attrNameLst>
                                      </p:cBhvr>
                                      <p:tavLst>
                                        <p:tav tm="0" fmla="#ppt_y-sin(pi*$)/27">
                                          <p:val>
                                            <p:fltVal val="0"/>
                                          </p:val>
                                        </p:tav>
                                        <p:tav tm="100000">
                                          <p:val>
                                            <p:fltVal val="1"/>
                                          </p:val>
                                        </p:tav>
                                      </p:tavLst>
                                    </p:anim>
                                    <p:anim calcmode="lin" valueType="num">
                                      <p:cBhvr>
                                        <p:cTn id="12" dur="41" tmFilter="0, 0; 0.125,0.2665; 0.25,0.4; 0.375,0.465; 0.5,0.5;  0.625,0.535; 0.75,0.6; 0.875,0.7335; 1,1">
                                          <p:stCondLst>
                                            <p:cond delay="414"/>
                                          </p:stCondLst>
                                        </p:cTn>
                                        <p:tgtEl>
                                          <p:spTgt spid="2"/>
                                        </p:tgtEl>
                                        <p:attrNameLst>
                                          <p:attrName>ppt_y</p:attrName>
                                        </p:attrNameLst>
                                      </p:cBhvr>
                                      <p:tavLst>
                                        <p:tav tm="0" fmla="#ppt_y-sin(pi*$)/81">
                                          <p:val>
                                            <p:fltVal val="0"/>
                                          </p:val>
                                        </p:tav>
                                        <p:tav tm="100000">
                                          <p:val>
                                            <p:fltVal val="1"/>
                                          </p:val>
                                        </p:tav>
                                      </p:tavLst>
                                    </p:anim>
                                    <p:animScale>
                                      <p:cBhvr>
                                        <p:cTn id="13" dur="7">
                                          <p:stCondLst>
                                            <p:cond delay="163"/>
                                          </p:stCondLst>
                                        </p:cTn>
                                        <p:tgtEl>
                                          <p:spTgt spid="2"/>
                                        </p:tgtEl>
                                      </p:cBhvr>
                                      <p:to x="100000" y="60000"/>
                                    </p:animScale>
                                    <p:animScale>
                                      <p:cBhvr>
                                        <p:cTn id="14" dur="42" decel="50000">
                                          <p:stCondLst>
                                            <p:cond delay="169"/>
                                          </p:stCondLst>
                                        </p:cTn>
                                        <p:tgtEl>
                                          <p:spTgt spid="2"/>
                                        </p:tgtEl>
                                      </p:cBhvr>
                                      <p:to x="100000" y="100000"/>
                                    </p:animScale>
                                    <p:animScale>
                                      <p:cBhvr>
                                        <p:cTn id="15" dur="7">
                                          <p:stCondLst>
                                            <p:cond delay="328"/>
                                          </p:stCondLst>
                                        </p:cTn>
                                        <p:tgtEl>
                                          <p:spTgt spid="2"/>
                                        </p:tgtEl>
                                      </p:cBhvr>
                                      <p:to x="100000" y="80000"/>
                                    </p:animScale>
                                    <p:animScale>
                                      <p:cBhvr>
                                        <p:cTn id="16" dur="42" decel="50000">
                                          <p:stCondLst>
                                            <p:cond delay="335"/>
                                          </p:stCondLst>
                                        </p:cTn>
                                        <p:tgtEl>
                                          <p:spTgt spid="2"/>
                                        </p:tgtEl>
                                      </p:cBhvr>
                                      <p:to x="100000" y="100000"/>
                                    </p:animScale>
                                    <p:animScale>
                                      <p:cBhvr>
                                        <p:cTn id="17" dur="7">
                                          <p:stCondLst>
                                            <p:cond delay="411"/>
                                          </p:stCondLst>
                                        </p:cTn>
                                        <p:tgtEl>
                                          <p:spTgt spid="2"/>
                                        </p:tgtEl>
                                      </p:cBhvr>
                                      <p:to x="100000" y="90000"/>
                                    </p:animScale>
                                    <p:animScale>
                                      <p:cBhvr>
                                        <p:cTn id="18" dur="42" decel="50000">
                                          <p:stCondLst>
                                            <p:cond delay="417"/>
                                          </p:stCondLst>
                                        </p:cTn>
                                        <p:tgtEl>
                                          <p:spTgt spid="2"/>
                                        </p:tgtEl>
                                      </p:cBhvr>
                                      <p:to x="100000" y="100000"/>
                                    </p:animScale>
                                    <p:animScale>
                                      <p:cBhvr>
                                        <p:cTn id="19" dur="7">
                                          <p:stCondLst>
                                            <p:cond delay="452"/>
                                          </p:stCondLst>
                                        </p:cTn>
                                        <p:tgtEl>
                                          <p:spTgt spid="2"/>
                                        </p:tgtEl>
                                      </p:cBhvr>
                                      <p:to x="100000" y="95000"/>
                                    </p:animScale>
                                    <p:animScale>
                                      <p:cBhvr>
                                        <p:cTn id="20" dur="42" decel="50000">
                                          <p:stCondLst>
                                            <p:cond delay="459"/>
                                          </p:stCondLst>
                                        </p:cTn>
                                        <p:tgtEl>
                                          <p:spTgt spid="2"/>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26" presetClass="entr" presetSubtype="0" fill="hold" grpId="0"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Effect transition="in" filter="wipe(down)">
                                      <p:cBhvr>
                                        <p:cTn id="25" dur="145">
                                          <p:stCondLst>
                                            <p:cond delay="0"/>
                                          </p:stCondLst>
                                        </p:cTn>
                                        <p:tgtEl>
                                          <p:spTgt spid="3">
                                            <p:txEl>
                                              <p:pRg st="0" end="0"/>
                                            </p:txEl>
                                          </p:spTgt>
                                        </p:tgtEl>
                                      </p:cBhvr>
                                    </p:animEffect>
                                    <p:anim calcmode="lin" valueType="num">
                                      <p:cBhvr>
                                        <p:cTn id="26" dur="456"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27" dur="166"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28" dur="166" tmFilter="0, 0; 0.125,0.2665; 0.25,0.4; 0.375,0.465; 0.5,0.5;  0.625,0.535; 0.75,0.6; 0.875,0.7335; 1,1">
                                          <p:stCondLst>
                                            <p:cond delay="166"/>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29" dur="83" tmFilter="0, 0; 0.125,0.2665; 0.25,0.4; 0.375,0.465; 0.5,0.5;  0.625,0.535; 0.75,0.6; 0.875,0.7335; 1,1">
                                          <p:stCondLst>
                                            <p:cond delay="331"/>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30" dur="41" tmFilter="0, 0; 0.125,0.2665; 0.25,0.4; 0.375,0.465; 0.5,0.5;  0.625,0.535; 0.75,0.6; 0.875,0.7335; 1,1">
                                          <p:stCondLst>
                                            <p:cond delay="414"/>
                                          </p:stCondLst>
                                        </p:cTn>
                                        <p:tgtEl>
                                          <p:spTgt spid="3">
                                            <p:txEl>
                                              <p:pRg st="0" end="0"/>
                                            </p:txEl>
                                          </p:spTgt>
                                        </p:tgtEl>
                                        <p:attrNameLst>
                                          <p:attrName>ppt_y</p:attrName>
                                        </p:attrNameLst>
                                      </p:cBhvr>
                                      <p:tavLst>
                                        <p:tav tm="0" fmla="#ppt_y-sin(pi*$)/81">
                                          <p:val>
                                            <p:fltVal val="0"/>
                                          </p:val>
                                        </p:tav>
                                        <p:tav tm="100000">
                                          <p:val>
                                            <p:fltVal val="1"/>
                                          </p:val>
                                        </p:tav>
                                      </p:tavLst>
                                    </p:anim>
                                    <p:animScale>
                                      <p:cBhvr>
                                        <p:cTn id="31" dur="7">
                                          <p:stCondLst>
                                            <p:cond delay="163"/>
                                          </p:stCondLst>
                                        </p:cTn>
                                        <p:tgtEl>
                                          <p:spTgt spid="3">
                                            <p:txEl>
                                              <p:pRg st="0" end="0"/>
                                            </p:txEl>
                                          </p:spTgt>
                                        </p:tgtEl>
                                      </p:cBhvr>
                                      <p:to x="100000" y="60000"/>
                                    </p:animScale>
                                    <p:animScale>
                                      <p:cBhvr>
                                        <p:cTn id="32" dur="42" decel="50000">
                                          <p:stCondLst>
                                            <p:cond delay="169"/>
                                          </p:stCondLst>
                                        </p:cTn>
                                        <p:tgtEl>
                                          <p:spTgt spid="3">
                                            <p:txEl>
                                              <p:pRg st="0" end="0"/>
                                            </p:txEl>
                                          </p:spTgt>
                                        </p:tgtEl>
                                      </p:cBhvr>
                                      <p:to x="100000" y="100000"/>
                                    </p:animScale>
                                    <p:animScale>
                                      <p:cBhvr>
                                        <p:cTn id="33" dur="7">
                                          <p:stCondLst>
                                            <p:cond delay="328"/>
                                          </p:stCondLst>
                                        </p:cTn>
                                        <p:tgtEl>
                                          <p:spTgt spid="3">
                                            <p:txEl>
                                              <p:pRg st="0" end="0"/>
                                            </p:txEl>
                                          </p:spTgt>
                                        </p:tgtEl>
                                      </p:cBhvr>
                                      <p:to x="100000" y="80000"/>
                                    </p:animScale>
                                    <p:animScale>
                                      <p:cBhvr>
                                        <p:cTn id="34" dur="42" decel="50000">
                                          <p:stCondLst>
                                            <p:cond delay="335"/>
                                          </p:stCondLst>
                                        </p:cTn>
                                        <p:tgtEl>
                                          <p:spTgt spid="3">
                                            <p:txEl>
                                              <p:pRg st="0" end="0"/>
                                            </p:txEl>
                                          </p:spTgt>
                                        </p:tgtEl>
                                      </p:cBhvr>
                                      <p:to x="100000" y="100000"/>
                                    </p:animScale>
                                    <p:animScale>
                                      <p:cBhvr>
                                        <p:cTn id="35" dur="7">
                                          <p:stCondLst>
                                            <p:cond delay="411"/>
                                          </p:stCondLst>
                                        </p:cTn>
                                        <p:tgtEl>
                                          <p:spTgt spid="3">
                                            <p:txEl>
                                              <p:pRg st="0" end="0"/>
                                            </p:txEl>
                                          </p:spTgt>
                                        </p:tgtEl>
                                      </p:cBhvr>
                                      <p:to x="100000" y="90000"/>
                                    </p:animScale>
                                    <p:animScale>
                                      <p:cBhvr>
                                        <p:cTn id="36" dur="42" decel="50000">
                                          <p:stCondLst>
                                            <p:cond delay="417"/>
                                          </p:stCondLst>
                                        </p:cTn>
                                        <p:tgtEl>
                                          <p:spTgt spid="3">
                                            <p:txEl>
                                              <p:pRg st="0" end="0"/>
                                            </p:txEl>
                                          </p:spTgt>
                                        </p:tgtEl>
                                      </p:cBhvr>
                                      <p:to x="100000" y="100000"/>
                                    </p:animScale>
                                    <p:animScale>
                                      <p:cBhvr>
                                        <p:cTn id="37" dur="7">
                                          <p:stCondLst>
                                            <p:cond delay="452"/>
                                          </p:stCondLst>
                                        </p:cTn>
                                        <p:tgtEl>
                                          <p:spTgt spid="3">
                                            <p:txEl>
                                              <p:pRg st="0" end="0"/>
                                            </p:txEl>
                                          </p:spTgt>
                                        </p:tgtEl>
                                      </p:cBhvr>
                                      <p:to x="100000" y="95000"/>
                                    </p:animScale>
                                    <p:animScale>
                                      <p:cBhvr>
                                        <p:cTn id="38" dur="42" decel="50000">
                                          <p:stCondLst>
                                            <p:cond delay="459"/>
                                          </p:stCondLst>
                                        </p:cTn>
                                        <p:tgtEl>
                                          <p:spTgt spid="3">
                                            <p:txEl>
                                              <p:pRg st="0" end="0"/>
                                            </p:txEl>
                                          </p:spTgt>
                                        </p:tgtEl>
                                      </p:cBhvr>
                                      <p:to x="100000" y="100000"/>
                                    </p:animScale>
                                  </p:childTnLst>
                                </p:cTn>
                              </p:par>
                            </p:childTnLst>
                          </p:cTn>
                        </p:par>
                      </p:childTnLst>
                    </p:cTn>
                  </p:par>
                  <p:par>
                    <p:cTn id="39" fill="hold">
                      <p:stCondLst>
                        <p:cond delay="indefinite"/>
                      </p:stCondLst>
                      <p:childTnLst>
                        <p:par>
                          <p:cTn id="40" fill="hold">
                            <p:stCondLst>
                              <p:cond delay="0"/>
                            </p:stCondLst>
                            <p:childTnLst>
                              <p:par>
                                <p:cTn id="41" presetID="26" presetClass="entr" presetSubtype="0" fill="hold" grpId="0" nodeType="clickEffect">
                                  <p:stCondLst>
                                    <p:cond delay="0"/>
                                  </p:stCondLst>
                                  <p:childTnLst>
                                    <p:set>
                                      <p:cBhvr>
                                        <p:cTn id="42" dur="1" fill="hold">
                                          <p:stCondLst>
                                            <p:cond delay="0"/>
                                          </p:stCondLst>
                                        </p:cTn>
                                        <p:tgtEl>
                                          <p:spTgt spid="3">
                                            <p:txEl>
                                              <p:pRg st="1" end="1"/>
                                            </p:txEl>
                                          </p:spTgt>
                                        </p:tgtEl>
                                        <p:attrNameLst>
                                          <p:attrName>style.visibility</p:attrName>
                                        </p:attrNameLst>
                                      </p:cBhvr>
                                      <p:to>
                                        <p:strVal val="visible"/>
                                      </p:to>
                                    </p:set>
                                    <p:animEffect transition="in" filter="wipe(down)">
                                      <p:cBhvr>
                                        <p:cTn id="43" dur="145">
                                          <p:stCondLst>
                                            <p:cond delay="0"/>
                                          </p:stCondLst>
                                        </p:cTn>
                                        <p:tgtEl>
                                          <p:spTgt spid="3">
                                            <p:txEl>
                                              <p:pRg st="1" end="1"/>
                                            </p:txEl>
                                          </p:spTgt>
                                        </p:tgtEl>
                                      </p:cBhvr>
                                    </p:animEffect>
                                    <p:anim calcmode="lin" valueType="num">
                                      <p:cBhvr>
                                        <p:cTn id="44" dur="456" tmFilter="0,0; 0.14,0.36; 0.43,0.73; 0.71,0.91; 1.0,1.0">
                                          <p:stCondLst>
                                            <p:cond delay="0"/>
                                          </p:stCondLst>
                                        </p:cTn>
                                        <p:tgtEl>
                                          <p:spTgt spid="3">
                                            <p:txEl>
                                              <p:pRg st="1" end="1"/>
                                            </p:txEl>
                                          </p:spTgt>
                                        </p:tgtEl>
                                        <p:attrNameLst>
                                          <p:attrName>ppt_x</p:attrName>
                                        </p:attrNameLst>
                                      </p:cBhvr>
                                      <p:tavLst>
                                        <p:tav tm="0">
                                          <p:val>
                                            <p:strVal val="#ppt_x-0.25"/>
                                          </p:val>
                                        </p:tav>
                                        <p:tav tm="100000">
                                          <p:val>
                                            <p:strVal val="#ppt_x"/>
                                          </p:val>
                                        </p:tav>
                                      </p:tavLst>
                                    </p:anim>
                                    <p:anim calcmode="lin" valueType="num">
                                      <p:cBhvr>
                                        <p:cTn id="45" dur="166" tmFilter="0.0,0.0; 0.25,0.07; 0.50,0.2; 0.75,0.467; 1.0,1.0">
                                          <p:stCondLst>
                                            <p:cond delay="0"/>
                                          </p:stCondLst>
                                        </p:cTn>
                                        <p:tgtEl>
                                          <p:spTgt spid="3">
                                            <p:txEl>
                                              <p:pRg st="1" end="1"/>
                                            </p:txEl>
                                          </p:spTgt>
                                        </p:tgtEl>
                                        <p:attrNameLst>
                                          <p:attrName>ppt_y</p:attrName>
                                        </p:attrNameLst>
                                      </p:cBhvr>
                                      <p:tavLst>
                                        <p:tav tm="0" fmla="#ppt_y-sin(pi*$)/3">
                                          <p:val>
                                            <p:fltVal val="0.5"/>
                                          </p:val>
                                        </p:tav>
                                        <p:tav tm="100000">
                                          <p:val>
                                            <p:fltVal val="1"/>
                                          </p:val>
                                        </p:tav>
                                      </p:tavLst>
                                    </p:anim>
                                    <p:anim calcmode="lin" valueType="num">
                                      <p:cBhvr>
                                        <p:cTn id="46" dur="166" tmFilter="0, 0; 0.125,0.2665; 0.25,0.4; 0.375,0.465; 0.5,0.5;  0.625,0.535; 0.75,0.6; 0.875,0.7335; 1,1">
                                          <p:stCondLst>
                                            <p:cond delay="166"/>
                                          </p:stCondLst>
                                        </p:cTn>
                                        <p:tgtEl>
                                          <p:spTgt spid="3">
                                            <p:txEl>
                                              <p:pRg st="1" end="1"/>
                                            </p:txEl>
                                          </p:spTgt>
                                        </p:tgtEl>
                                        <p:attrNameLst>
                                          <p:attrName>ppt_y</p:attrName>
                                        </p:attrNameLst>
                                      </p:cBhvr>
                                      <p:tavLst>
                                        <p:tav tm="0" fmla="#ppt_y-sin(pi*$)/9">
                                          <p:val>
                                            <p:fltVal val="0"/>
                                          </p:val>
                                        </p:tav>
                                        <p:tav tm="100000">
                                          <p:val>
                                            <p:fltVal val="1"/>
                                          </p:val>
                                        </p:tav>
                                      </p:tavLst>
                                    </p:anim>
                                    <p:anim calcmode="lin" valueType="num">
                                      <p:cBhvr>
                                        <p:cTn id="47" dur="83" tmFilter="0, 0; 0.125,0.2665; 0.25,0.4; 0.375,0.465; 0.5,0.5;  0.625,0.535; 0.75,0.6; 0.875,0.7335; 1,1">
                                          <p:stCondLst>
                                            <p:cond delay="331"/>
                                          </p:stCondLst>
                                        </p:cTn>
                                        <p:tgtEl>
                                          <p:spTgt spid="3">
                                            <p:txEl>
                                              <p:pRg st="1" end="1"/>
                                            </p:txEl>
                                          </p:spTgt>
                                        </p:tgtEl>
                                        <p:attrNameLst>
                                          <p:attrName>ppt_y</p:attrName>
                                        </p:attrNameLst>
                                      </p:cBhvr>
                                      <p:tavLst>
                                        <p:tav tm="0" fmla="#ppt_y-sin(pi*$)/27">
                                          <p:val>
                                            <p:fltVal val="0"/>
                                          </p:val>
                                        </p:tav>
                                        <p:tav tm="100000">
                                          <p:val>
                                            <p:fltVal val="1"/>
                                          </p:val>
                                        </p:tav>
                                      </p:tavLst>
                                    </p:anim>
                                    <p:anim calcmode="lin" valueType="num">
                                      <p:cBhvr>
                                        <p:cTn id="48" dur="41" tmFilter="0, 0; 0.125,0.2665; 0.25,0.4; 0.375,0.465; 0.5,0.5;  0.625,0.535; 0.75,0.6; 0.875,0.7335; 1,1">
                                          <p:stCondLst>
                                            <p:cond delay="414"/>
                                          </p:stCondLst>
                                        </p:cTn>
                                        <p:tgtEl>
                                          <p:spTgt spid="3">
                                            <p:txEl>
                                              <p:pRg st="1" end="1"/>
                                            </p:txEl>
                                          </p:spTgt>
                                        </p:tgtEl>
                                        <p:attrNameLst>
                                          <p:attrName>ppt_y</p:attrName>
                                        </p:attrNameLst>
                                      </p:cBhvr>
                                      <p:tavLst>
                                        <p:tav tm="0" fmla="#ppt_y-sin(pi*$)/81">
                                          <p:val>
                                            <p:fltVal val="0"/>
                                          </p:val>
                                        </p:tav>
                                        <p:tav tm="100000">
                                          <p:val>
                                            <p:fltVal val="1"/>
                                          </p:val>
                                        </p:tav>
                                      </p:tavLst>
                                    </p:anim>
                                    <p:animScale>
                                      <p:cBhvr>
                                        <p:cTn id="49" dur="7">
                                          <p:stCondLst>
                                            <p:cond delay="163"/>
                                          </p:stCondLst>
                                        </p:cTn>
                                        <p:tgtEl>
                                          <p:spTgt spid="3">
                                            <p:txEl>
                                              <p:pRg st="1" end="1"/>
                                            </p:txEl>
                                          </p:spTgt>
                                        </p:tgtEl>
                                      </p:cBhvr>
                                      <p:to x="100000" y="60000"/>
                                    </p:animScale>
                                    <p:animScale>
                                      <p:cBhvr>
                                        <p:cTn id="50" dur="42" decel="50000">
                                          <p:stCondLst>
                                            <p:cond delay="169"/>
                                          </p:stCondLst>
                                        </p:cTn>
                                        <p:tgtEl>
                                          <p:spTgt spid="3">
                                            <p:txEl>
                                              <p:pRg st="1" end="1"/>
                                            </p:txEl>
                                          </p:spTgt>
                                        </p:tgtEl>
                                      </p:cBhvr>
                                      <p:to x="100000" y="100000"/>
                                    </p:animScale>
                                    <p:animScale>
                                      <p:cBhvr>
                                        <p:cTn id="51" dur="7">
                                          <p:stCondLst>
                                            <p:cond delay="328"/>
                                          </p:stCondLst>
                                        </p:cTn>
                                        <p:tgtEl>
                                          <p:spTgt spid="3">
                                            <p:txEl>
                                              <p:pRg st="1" end="1"/>
                                            </p:txEl>
                                          </p:spTgt>
                                        </p:tgtEl>
                                      </p:cBhvr>
                                      <p:to x="100000" y="80000"/>
                                    </p:animScale>
                                    <p:animScale>
                                      <p:cBhvr>
                                        <p:cTn id="52" dur="42" decel="50000">
                                          <p:stCondLst>
                                            <p:cond delay="335"/>
                                          </p:stCondLst>
                                        </p:cTn>
                                        <p:tgtEl>
                                          <p:spTgt spid="3">
                                            <p:txEl>
                                              <p:pRg st="1" end="1"/>
                                            </p:txEl>
                                          </p:spTgt>
                                        </p:tgtEl>
                                      </p:cBhvr>
                                      <p:to x="100000" y="100000"/>
                                    </p:animScale>
                                    <p:animScale>
                                      <p:cBhvr>
                                        <p:cTn id="53" dur="7">
                                          <p:stCondLst>
                                            <p:cond delay="411"/>
                                          </p:stCondLst>
                                        </p:cTn>
                                        <p:tgtEl>
                                          <p:spTgt spid="3">
                                            <p:txEl>
                                              <p:pRg st="1" end="1"/>
                                            </p:txEl>
                                          </p:spTgt>
                                        </p:tgtEl>
                                      </p:cBhvr>
                                      <p:to x="100000" y="90000"/>
                                    </p:animScale>
                                    <p:animScale>
                                      <p:cBhvr>
                                        <p:cTn id="54" dur="42" decel="50000">
                                          <p:stCondLst>
                                            <p:cond delay="417"/>
                                          </p:stCondLst>
                                        </p:cTn>
                                        <p:tgtEl>
                                          <p:spTgt spid="3">
                                            <p:txEl>
                                              <p:pRg st="1" end="1"/>
                                            </p:txEl>
                                          </p:spTgt>
                                        </p:tgtEl>
                                      </p:cBhvr>
                                      <p:to x="100000" y="100000"/>
                                    </p:animScale>
                                    <p:animScale>
                                      <p:cBhvr>
                                        <p:cTn id="55" dur="7">
                                          <p:stCondLst>
                                            <p:cond delay="452"/>
                                          </p:stCondLst>
                                        </p:cTn>
                                        <p:tgtEl>
                                          <p:spTgt spid="3">
                                            <p:txEl>
                                              <p:pRg st="1" end="1"/>
                                            </p:txEl>
                                          </p:spTgt>
                                        </p:tgtEl>
                                      </p:cBhvr>
                                      <p:to x="100000" y="95000"/>
                                    </p:animScale>
                                    <p:animScale>
                                      <p:cBhvr>
                                        <p:cTn id="56" dur="42" decel="50000">
                                          <p:stCondLst>
                                            <p:cond delay="459"/>
                                          </p:stCondLst>
                                        </p:cTn>
                                        <p:tgtEl>
                                          <p:spTgt spid="3">
                                            <p:txEl>
                                              <p:pRg st="1" end="1"/>
                                            </p:txEl>
                                          </p:spTgt>
                                        </p:tgtEl>
                                      </p:cBhvr>
                                      <p:to x="100000" y="100000"/>
                                    </p:animScale>
                                  </p:childTnLst>
                                </p:cTn>
                              </p:par>
                            </p:childTnLst>
                          </p:cTn>
                        </p:par>
                      </p:childTnLst>
                    </p:cTn>
                  </p:par>
                  <p:par>
                    <p:cTn id="57" fill="hold">
                      <p:stCondLst>
                        <p:cond delay="indefinite"/>
                      </p:stCondLst>
                      <p:childTnLst>
                        <p:par>
                          <p:cTn id="58" fill="hold">
                            <p:stCondLst>
                              <p:cond delay="0"/>
                            </p:stCondLst>
                            <p:childTnLst>
                              <p:par>
                                <p:cTn id="59" presetID="26" presetClass="entr" presetSubtype="0" fill="hold" grpId="0" nodeType="clickEffect">
                                  <p:stCondLst>
                                    <p:cond delay="0"/>
                                  </p:stCondLst>
                                  <p:childTnLst>
                                    <p:set>
                                      <p:cBhvr>
                                        <p:cTn id="60" dur="1" fill="hold">
                                          <p:stCondLst>
                                            <p:cond delay="0"/>
                                          </p:stCondLst>
                                        </p:cTn>
                                        <p:tgtEl>
                                          <p:spTgt spid="3">
                                            <p:txEl>
                                              <p:pRg st="2" end="2"/>
                                            </p:txEl>
                                          </p:spTgt>
                                        </p:tgtEl>
                                        <p:attrNameLst>
                                          <p:attrName>style.visibility</p:attrName>
                                        </p:attrNameLst>
                                      </p:cBhvr>
                                      <p:to>
                                        <p:strVal val="visible"/>
                                      </p:to>
                                    </p:set>
                                    <p:animEffect transition="in" filter="wipe(down)">
                                      <p:cBhvr>
                                        <p:cTn id="61" dur="145">
                                          <p:stCondLst>
                                            <p:cond delay="0"/>
                                          </p:stCondLst>
                                        </p:cTn>
                                        <p:tgtEl>
                                          <p:spTgt spid="3">
                                            <p:txEl>
                                              <p:pRg st="2" end="2"/>
                                            </p:txEl>
                                          </p:spTgt>
                                        </p:tgtEl>
                                      </p:cBhvr>
                                    </p:animEffect>
                                    <p:anim calcmode="lin" valueType="num">
                                      <p:cBhvr>
                                        <p:cTn id="62" dur="456" tmFilter="0,0; 0.14,0.36; 0.43,0.73; 0.71,0.91; 1.0,1.0">
                                          <p:stCondLst>
                                            <p:cond delay="0"/>
                                          </p:stCondLst>
                                        </p:cTn>
                                        <p:tgtEl>
                                          <p:spTgt spid="3">
                                            <p:txEl>
                                              <p:pRg st="2" end="2"/>
                                            </p:txEl>
                                          </p:spTgt>
                                        </p:tgtEl>
                                        <p:attrNameLst>
                                          <p:attrName>ppt_x</p:attrName>
                                        </p:attrNameLst>
                                      </p:cBhvr>
                                      <p:tavLst>
                                        <p:tav tm="0">
                                          <p:val>
                                            <p:strVal val="#ppt_x-0.25"/>
                                          </p:val>
                                        </p:tav>
                                        <p:tav tm="100000">
                                          <p:val>
                                            <p:strVal val="#ppt_x"/>
                                          </p:val>
                                        </p:tav>
                                      </p:tavLst>
                                    </p:anim>
                                    <p:anim calcmode="lin" valueType="num">
                                      <p:cBhvr>
                                        <p:cTn id="63" dur="166" tmFilter="0.0,0.0; 0.25,0.07; 0.50,0.2; 0.75,0.467; 1.0,1.0">
                                          <p:stCondLst>
                                            <p:cond delay="0"/>
                                          </p:stCondLst>
                                        </p:cTn>
                                        <p:tgtEl>
                                          <p:spTgt spid="3">
                                            <p:txEl>
                                              <p:pRg st="2" end="2"/>
                                            </p:txEl>
                                          </p:spTgt>
                                        </p:tgtEl>
                                        <p:attrNameLst>
                                          <p:attrName>ppt_y</p:attrName>
                                        </p:attrNameLst>
                                      </p:cBhvr>
                                      <p:tavLst>
                                        <p:tav tm="0" fmla="#ppt_y-sin(pi*$)/3">
                                          <p:val>
                                            <p:fltVal val="0.5"/>
                                          </p:val>
                                        </p:tav>
                                        <p:tav tm="100000">
                                          <p:val>
                                            <p:fltVal val="1"/>
                                          </p:val>
                                        </p:tav>
                                      </p:tavLst>
                                    </p:anim>
                                    <p:anim calcmode="lin" valueType="num">
                                      <p:cBhvr>
                                        <p:cTn id="64" dur="166" tmFilter="0, 0; 0.125,0.2665; 0.25,0.4; 0.375,0.465; 0.5,0.5;  0.625,0.535; 0.75,0.6; 0.875,0.7335; 1,1">
                                          <p:stCondLst>
                                            <p:cond delay="166"/>
                                          </p:stCondLst>
                                        </p:cTn>
                                        <p:tgtEl>
                                          <p:spTgt spid="3">
                                            <p:txEl>
                                              <p:pRg st="2" end="2"/>
                                            </p:txEl>
                                          </p:spTgt>
                                        </p:tgtEl>
                                        <p:attrNameLst>
                                          <p:attrName>ppt_y</p:attrName>
                                        </p:attrNameLst>
                                      </p:cBhvr>
                                      <p:tavLst>
                                        <p:tav tm="0" fmla="#ppt_y-sin(pi*$)/9">
                                          <p:val>
                                            <p:fltVal val="0"/>
                                          </p:val>
                                        </p:tav>
                                        <p:tav tm="100000">
                                          <p:val>
                                            <p:fltVal val="1"/>
                                          </p:val>
                                        </p:tav>
                                      </p:tavLst>
                                    </p:anim>
                                    <p:anim calcmode="lin" valueType="num">
                                      <p:cBhvr>
                                        <p:cTn id="65" dur="83" tmFilter="0, 0; 0.125,0.2665; 0.25,0.4; 0.375,0.465; 0.5,0.5;  0.625,0.535; 0.75,0.6; 0.875,0.7335; 1,1">
                                          <p:stCondLst>
                                            <p:cond delay="331"/>
                                          </p:stCondLst>
                                        </p:cTn>
                                        <p:tgtEl>
                                          <p:spTgt spid="3">
                                            <p:txEl>
                                              <p:pRg st="2" end="2"/>
                                            </p:txEl>
                                          </p:spTgt>
                                        </p:tgtEl>
                                        <p:attrNameLst>
                                          <p:attrName>ppt_y</p:attrName>
                                        </p:attrNameLst>
                                      </p:cBhvr>
                                      <p:tavLst>
                                        <p:tav tm="0" fmla="#ppt_y-sin(pi*$)/27">
                                          <p:val>
                                            <p:fltVal val="0"/>
                                          </p:val>
                                        </p:tav>
                                        <p:tav tm="100000">
                                          <p:val>
                                            <p:fltVal val="1"/>
                                          </p:val>
                                        </p:tav>
                                      </p:tavLst>
                                    </p:anim>
                                    <p:anim calcmode="lin" valueType="num">
                                      <p:cBhvr>
                                        <p:cTn id="66" dur="41" tmFilter="0, 0; 0.125,0.2665; 0.25,0.4; 0.375,0.465; 0.5,0.5;  0.625,0.535; 0.75,0.6; 0.875,0.7335; 1,1">
                                          <p:stCondLst>
                                            <p:cond delay="414"/>
                                          </p:stCondLst>
                                        </p:cTn>
                                        <p:tgtEl>
                                          <p:spTgt spid="3">
                                            <p:txEl>
                                              <p:pRg st="2" end="2"/>
                                            </p:txEl>
                                          </p:spTgt>
                                        </p:tgtEl>
                                        <p:attrNameLst>
                                          <p:attrName>ppt_y</p:attrName>
                                        </p:attrNameLst>
                                      </p:cBhvr>
                                      <p:tavLst>
                                        <p:tav tm="0" fmla="#ppt_y-sin(pi*$)/81">
                                          <p:val>
                                            <p:fltVal val="0"/>
                                          </p:val>
                                        </p:tav>
                                        <p:tav tm="100000">
                                          <p:val>
                                            <p:fltVal val="1"/>
                                          </p:val>
                                        </p:tav>
                                      </p:tavLst>
                                    </p:anim>
                                    <p:animScale>
                                      <p:cBhvr>
                                        <p:cTn id="67" dur="7">
                                          <p:stCondLst>
                                            <p:cond delay="163"/>
                                          </p:stCondLst>
                                        </p:cTn>
                                        <p:tgtEl>
                                          <p:spTgt spid="3">
                                            <p:txEl>
                                              <p:pRg st="2" end="2"/>
                                            </p:txEl>
                                          </p:spTgt>
                                        </p:tgtEl>
                                      </p:cBhvr>
                                      <p:to x="100000" y="60000"/>
                                    </p:animScale>
                                    <p:animScale>
                                      <p:cBhvr>
                                        <p:cTn id="68" dur="42" decel="50000">
                                          <p:stCondLst>
                                            <p:cond delay="169"/>
                                          </p:stCondLst>
                                        </p:cTn>
                                        <p:tgtEl>
                                          <p:spTgt spid="3">
                                            <p:txEl>
                                              <p:pRg st="2" end="2"/>
                                            </p:txEl>
                                          </p:spTgt>
                                        </p:tgtEl>
                                      </p:cBhvr>
                                      <p:to x="100000" y="100000"/>
                                    </p:animScale>
                                    <p:animScale>
                                      <p:cBhvr>
                                        <p:cTn id="69" dur="7">
                                          <p:stCondLst>
                                            <p:cond delay="328"/>
                                          </p:stCondLst>
                                        </p:cTn>
                                        <p:tgtEl>
                                          <p:spTgt spid="3">
                                            <p:txEl>
                                              <p:pRg st="2" end="2"/>
                                            </p:txEl>
                                          </p:spTgt>
                                        </p:tgtEl>
                                      </p:cBhvr>
                                      <p:to x="100000" y="80000"/>
                                    </p:animScale>
                                    <p:animScale>
                                      <p:cBhvr>
                                        <p:cTn id="70" dur="42" decel="50000">
                                          <p:stCondLst>
                                            <p:cond delay="335"/>
                                          </p:stCondLst>
                                        </p:cTn>
                                        <p:tgtEl>
                                          <p:spTgt spid="3">
                                            <p:txEl>
                                              <p:pRg st="2" end="2"/>
                                            </p:txEl>
                                          </p:spTgt>
                                        </p:tgtEl>
                                      </p:cBhvr>
                                      <p:to x="100000" y="100000"/>
                                    </p:animScale>
                                    <p:animScale>
                                      <p:cBhvr>
                                        <p:cTn id="71" dur="7">
                                          <p:stCondLst>
                                            <p:cond delay="411"/>
                                          </p:stCondLst>
                                        </p:cTn>
                                        <p:tgtEl>
                                          <p:spTgt spid="3">
                                            <p:txEl>
                                              <p:pRg st="2" end="2"/>
                                            </p:txEl>
                                          </p:spTgt>
                                        </p:tgtEl>
                                      </p:cBhvr>
                                      <p:to x="100000" y="90000"/>
                                    </p:animScale>
                                    <p:animScale>
                                      <p:cBhvr>
                                        <p:cTn id="72" dur="42" decel="50000">
                                          <p:stCondLst>
                                            <p:cond delay="417"/>
                                          </p:stCondLst>
                                        </p:cTn>
                                        <p:tgtEl>
                                          <p:spTgt spid="3">
                                            <p:txEl>
                                              <p:pRg st="2" end="2"/>
                                            </p:txEl>
                                          </p:spTgt>
                                        </p:tgtEl>
                                      </p:cBhvr>
                                      <p:to x="100000" y="100000"/>
                                    </p:animScale>
                                    <p:animScale>
                                      <p:cBhvr>
                                        <p:cTn id="73" dur="7">
                                          <p:stCondLst>
                                            <p:cond delay="452"/>
                                          </p:stCondLst>
                                        </p:cTn>
                                        <p:tgtEl>
                                          <p:spTgt spid="3">
                                            <p:txEl>
                                              <p:pRg st="2" end="2"/>
                                            </p:txEl>
                                          </p:spTgt>
                                        </p:tgtEl>
                                      </p:cBhvr>
                                      <p:to x="100000" y="95000"/>
                                    </p:animScale>
                                    <p:animScale>
                                      <p:cBhvr>
                                        <p:cTn id="74" dur="42" decel="50000">
                                          <p:stCondLst>
                                            <p:cond delay="459"/>
                                          </p:stCondLst>
                                        </p:cTn>
                                        <p:tgtEl>
                                          <p:spTgt spid="3">
                                            <p:txEl>
                                              <p:pRg st="2" end="2"/>
                                            </p:txEl>
                                          </p:spTgt>
                                        </p:tgtEl>
                                      </p:cBhvr>
                                      <p:to x="100000" y="100000"/>
                                    </p:animScale>
                                  </p:childTnLst>
                                </p:cTn>
                              </p:par>
                            </p:childTnLst>
                          </p:cTn>
                        </p:par>
                      </p:childTnLst>
                    </p:cTn>
                  </p:par>
                  <p:par>
                    <p:cTn id="75" fill="hold">
                      <p:stCondLst>
                        <p:cond delay="indefinite"/>
                      </p:stCondLst>
                      <p:childTnLst>
                        <p:par>
                          <p:cTn id="76" fill="hold">
                            <p:stCondLst>
                              <p:cond delay="0"/>
                            </p:stCondLst>
                            <p:childTnLst>
                              <p:par>
                                <p:cTn id="77" presetID="26" presetClass="entr" presetSubtype="0" fill="hold" grpId="0" nodeType="clickEffect">
                                  <p:stCondLst>
                                    <p:cond delay="0"/>
                                  </p:stCondLst>
                                  <p:childTnLst>
                                    <p:set>
                                      <p:cBhvr>
                                        <p:cTn id="78" dur="1" fill="hold">
                                          <p:stCondLst>
                                            <p:cond delay="0"/>
                                          </p:stCondLst>
                                        </p:cTn>
                                        <p:tgtEl>
                                          <p:spTgt spid="3">
                                            <p:txEl>
                                              <p:pRg st="3" end="3"/>
                                            </p:txEl>
                                          </p:spTgt>
                                        </p:tgtEl>
                                        <p:attrNameLst>
                                          <p:attrName>style.visibility</p:attrName>
                                        </p:attrNameLst>
                                      </p:cBhvr>
                                      <p:to>
                                        <p:strVal val="visible"/>
                                      </p:to>
                                    </p:set>
                                    <p:animEffect transition="in" filter="wipe(down)">
                                      <p:cBhvr>
                                        <p:cTn id="79" dur="145">
                                          <p:stCondLst>
                                            <p:cond delay="0"/>
                                          </p:stCondLst>
                                        </p:cTn>
                                        <p:tgtEl>
                                          <p:spTgt spid="3">
                                            <p:txEl>
                                              <p:pRg st="3" end="3"/>
                                            </p:txEl>
                                          </p:spTgt>
                                        </p:tgtEl>
                                      </p:cBhvr>
                                    </p:animEffect>
                                    <p:anim calcmode="lin" valueType="num">
                                      <p:cBhvr>
                                        <p:cTn id="80" dur="456" tmFilter="0,0; 0.14,0.36; 0.43,0.73; 0.71,0.91; 1.0,1.0">
                                          <p:stCondLst>
                                            <p:cond delay="0"/>
                                          </p:stCondLst>
                                        </p:cTn>
                                        <p:tgtEl>
                                          <p:spTgt spid="3">
                                            <p:txEl>
                                              <p:pRg st="3" end="3"/>
                                            </p:txEl>
                                          </p:spTgt>
                                        </p:tgtEl>
                                        <p:attrNameLst>
                                          <p:attrName>ppt_x</p:attrName>
                                        </p:attrNameLst>
                                      </p:cBhvr>
                                      <p:tavLst>
                                        <p:tav tm="0">
                                          <p:val>
                                            <p:strVal val="#ppt_x-0.25"/>
                                          </p:val>
                                        </p:tav>
                                        <p:tav tm="100000">
                                          <p:val>
                                            <p:strVal val="#ppt_x"/>
                                          </p:val>
                                        </p:tav>
                                      </p:tavLst>
                                    </p:anim>
                                    <p:anim calcmode="lin" valueType="num">
                                      <p:cBhvr>
                                        <p:cTn id="81" dur="166" tmFilter="0.0,0.0; 0.25,0.07; 0.50,0.2; 0.75,0.467; 1.0,1.0">
                                          <p:stCondLst>
                                            <p:cond delay="0"/>
                                          </p:stCondLst>
                                        </p:cTn>
                                        <p:tgtEl>
                                          <p:spTgt spid="3">
                                            <p:txEl>
                                              <p:pRg st="3" end="3"/>
                                            </p:txEl>
                                          </p:spTgt>
                                        </p:tgtEl>
                                        <p:attrNameLst>
                                          <p:attrName>ppt_y</p:attrName>
                                        </p:attrNameLst>
                                      </p:cBhvr>
                                      <p:tavLst>
                                        <p:tav tm="0" fmla="#ppt_y-sin(pi*$)/3">
                                          <p:val>
                                            <p:fltVal val="0.5"/>
                                          </p:val>
                                        </p:tav>
                                        <p:tav tm="100000">
                                          <p:val>
                                            <p:fltVal val="1"/>
                                          </p:val>
                                        </p:tav>
                                      </p:tavLst>
                                    </p:anim>
                                    <p:anim calcmode="lin" valueType="num">
                                      <p:cBhvr>
                                        <p:cTn id="82" dur="166" tmFilter="0, 0; 0.125,0.2665; 0.25,0.4; 0.375,0.465; 0.5,0.5;  0.625,0.535; 0.75,0.6; 0.875,0.7335; 1,1">
                                          <p:stCondLst>
                                            <p:cond delay="166"/>
                                          </p:stCondLst>
                                        </p:cTn>
                                        <p:tgtEl>
                                          <p:spTgt spid="3">
                                            <p:txEl>
                                              <p:pRg st="3" end="3"/>
                                            </p:txEl>
                                          </p:spTgt>
                                        </p:tgtEl>
                                        <p:attrNameLst>
                                          <p:attrName>ppt_y</p:attrName>
                                        </p:attrNameLst>
                                      </p:cBhvr>
                                      <p:tavLst>
                                        <p:tav tm="0" fmla="#ppt_y-sin(pi*$)/9">
                                          <p:val>
                                            <p:fltVal val="0"/>
                                          </p:val>
                                        </p:tav>
                                        <p:tav tm="100000">
                                          <p:val>
                                            <p:fltVal val="1"/>
                                          </p:val>
                                        </p:tav>
                                      </p:tavLst>
                                    </p:anim>
                                    <p:anim calcmode="lin" valueType="num">
                                      <p:cBhvr>
                                        <p:cTn id="83" dur="83" tmFilter="0, 0; 0.125,0.2665; 0.25,0.4; 0.375,0.465; 0.5,0.5;  0.625,0.535; 0.75,0.6; 0.875,0.7335; 1,1">
                                          <p:stCondLst>
                                            <p:cond delay="331"/>
                                          </p:stCondLst>
                                        </p:cTn>
                                        <p:tgtEl>
                                          <p:spTgt spid="3">
                                            <p:txEl>
                                              <p:pRg st="3" end="3"/>
                                            </p:txEl>
                                          </p:spTgt>
                                        </p:tgtEl>
                                        <p:attrNameLst>
                                          <p:attrName>ppt_y</p:attrName>
                                        </p:attrNameLst>
                                      </p:cBhvr>
                                      <p:tavLst>
                                        <p:tav tm="0" fmla="#ppt_y-sin(pi*$)/27">
                                          <p:val>
                                            <p:fltVal val="0"/>
                                          </p:val>
                                        </p:tav>
                                        <p:tav tm="100000">
                                          <p:val>
                                            <p:fltVal val="1"/>
                                          </p:val>
                                        </p:tav>
                                      </p:tavLst>
                                    </p:anim>
                                    <p:anim calcmode="lin" valueType="num">
                                      <p:cBhvr>
                                        <p:cTn id="84" dur="41" tmFilter="0, 0; 0.125,0.2665; 0.25,0.4; 0.375,0.465; 0.5,0.5;  0.625,0.535; 0.75,0.6; 0.875,0.7335; 1,1">
                                          <p:stCondLst>
                                            <p:cond delay="414"/>
                                          </p:stCondLst>
                                        </p:cTn>
                                        <p:tgtEl>
                                          <p:spTgt spid="3">
                                            <p:txEl>
                                              <p:pRg st="3" end="3"/>
                                            </p:txEl>
                                          </p:spTgt>
                                        </p:tgtEl>
                                        <p:attrNameLst>
                                          <p:attrName>ppt_y</p:attrName>
                                        </p:attrNameLst>
                                      </p:cBhvr>
                                      <p:tavLst>
                                        <p:tav tm="0" fmla="#ppt_y-sin(pi*$)/81">
                                          <p:val>
                                            <p:fltVal val="0"/>
                                          </p:val>
                                        </p:tav>
                                        <p:tav tm="100000">
                                          <p:val>
                                            <p:fltVal val="1"/>
                                          </p:val>
                                        </p:tav>
                                      </p:tavLst>
                                    </p:anim>
                                    <p:animScale>
                                      <p:cBhvr>
                                        <p:cTn id="85" dur="7">
                                          <p:stCondLst>
                                            <p:cond delay="163"/>
                                          </p:stCondLst>
                                        </p:cTn>
                                        <p:tgtEl>
                                          <p:spTgt spid="3">
                                            <p:txEl>
                                              <p:pRg st="3" end="3"/>
                                            </p:txEl>
                                          </p:spTgt>
                                        </p:tgtEl>
                                      </p:cBhvr>
                                      <p:to x="100000" y="60000"/>
                                    </p:animScale>
                                    <p:animScale>
                                      <p:cBhvr>
                                        <p:cTn id="86" dur="42" decel="50000">
                                          <p:stCondLst>
                                            <p:cond delay="169"/>
                                          </p:stCondLst>
                                        </p:cTn>
                                        <p:tgtEl>
                                          <p:spTgt spid="3">
                                            <p:txEl>
                                              <p:pRg st="3" end="3"/>
                                            </p:txEl>
                                          </p:spTgt>
                                        </p:tgtEl>
                                      </p:cBhvr>
                                      <p:to x="100000" y="100000"/>
                                    </p:animScale>
                                    <p:animScale>
                                      <p:cBhvr>
                                        <p:cTn id="87" dur="7">
                                          <p:stCondLst>
                                            <p:cond delay="328"/>
                                          </p:stCondLst>
                                        </p:cTn>
                                        <p:tgtEl>
                                          <p:spTgt spid="3">
                                            <p:txEl>
                                              <p:pRg st="3" end="3"/>
                                            </p:txEl>
                                          </p:spTgt>
                                        </p:tgtEl>
                                      </p:cBhvr>
                                      <p:to x="100000" y="80000"/>
                                    </p:animScale>
                                    <p:animScale>
                                      <p:cBhvr>
                                        <p:cTn id="88" dur="42" decel="50000">
                                          <p:stCondLst>
                                            <p:cond delay="335"/>
                                          </p:stCondLst>
                                        </p:cTn>
                                        <p:tgtEl>
                                          <p:spTgt spid="3">
                                            <p:txEl>
                                              <p:pRg st="3" end="3"/>
                                            </p:txEl>
                                          </p:spTgt>
                                        </p:tgtEl>
                                      </p:cBhvr>
                                      <p:to x="100000" y="100000"/>
                                    </p:animScale>
                                    <p:animScale>
                                      <p:cBhvr>
                                        <p:cTn id="89" dur="7">
                                          <p:stCondLst>
                                            <p:cond delay="411"/>
                                          </p:stCondLst>
                                        </p:cTn>
                                        <p:tgtEl>
                                          <p:spTgt spid="3">
                                            <p:txEl>
                                              <p:pRg st="3" end="3"/>
                                            </p:txEl>
                                          </p:spTgt>
                                        </p:tgtEl>
                                      </p:cBhvr>
                                      <p:to x="100000" y="90000"/>
                                    </p:animScale>
                                    <p:animScale>
                                      <p:cBhvr>
                                        <p:cTn id="90" dur="42" decel="50000">
                                          <p:stCondLst>
                                            <p:cond delay="417"/>
                                          </p:stCondLst>
                                        </p:cTn>
                                        <p:tgtEl>
                                          <p:spTgt spid="3">
                                            <p:txEl>
                                              <p:pRg st="3" end="3"/>
                                            </p:txEl>
                                          </p:spTgt>
                                        </p:tgtEl>
                                      </p:cBhvr>
                                      <p:to x="100000" y="100000"/>
                                    </p:animScale>
                                    <p:animScale>
                                      <p:cBhvr>
                                        <p:cTn id="91" dur="7">
                                          <p:stCondLst>
                                            <p:cond delay="452"/>
                                          </p:stCondLst>
                                        </p:cTn>
                                        <p:tgtEl>
                                          <p:spTgt spid="3">
                                            <p:txEl>
                                              <p:pRg st="3" end="3"/>
                                            </p:txEl>
                                          </p:spTgt>
                                        </p:tgtEl>
                                      </p:cBhvr>
                                      <p:to x="100000" y="95000"/>
                                    </p:animScale>
                                    <p:animScale>
                                      <p:cBhvr>
                                        <p:cTn id="92" dur="42" decel="50000">
                                          <p:stCondLst>
                                            <p:cond delay="459"/>
                                          </p:stCondLst>
                                        </p:cTn>
                                        <p:tgtEl>
                                          <p:spTgt spid="3">
                                            <p:txEl>
                                              <p:pRg st="3" end="3"/>
                                            </p:txEl>
                                          </p:spTgt>
                                        </p:tgtEl>
                                      </p:cBhvr>
                                      <p:to x="100000" y="100000"/>
                                    </p:animScale>
                                  </p:childTnLst>
                                </p:cTn>
                              </p:par>
                            </p:childTnLst>
                          </p:cTn>
                        </p:par>
                      </p:childTnLst>
                    </p:cTn>
                  </p:par>
                  <p:par>
                    <p:cTn id="93" fill="hold">
                      <p:stCondLst>
                        <p:cond delay="indefinite"/>
                      </p:stCondLst>
                      <p:childTnLst>
                        <p:par>
                          <p:cTn id="94" fill="hold">
                            <p:stCondLst>
                              <p:cond delay="0"/>
                            </p:stCondLst>
                            <p:childTnLst>
                              <p:par>
                                <p:cTn id="95" presetID="26" presetClass="entr" presetSubtype="0" fill="hold" grpId="0" nodeType="clickEffect">
                                  <p:stCondLst>
                                    <p:cond delay="0"/>
                                  </p:stCondLst>
                                  <p:childTnLst>
                                    <p:set>
                                      <p:cBhvr>
                                        <p:cTn id="96" dur="1" fill="hold">
                                          <p:stCondLst>
                                            <p:cond delay="0"/>
                                          </p:stCondLst>
                                        </p:cTn>
                                        <p:tgtEl>
                                          <p:spTgt spid="3">
                                            <p:txEl>
                                              <p:pRg st="4" end="4"/>
                                            </p:txEl>
                                          </p:spTgt>
                                        </p:tgtEl>
                                        <p:attrNameLst>
                                          <p:attrName>style.visibility</p:attrName>
                                        </p:attrNameLst>
                                      </p:cBhvr>
                                      <p:to>
                                        <p:strVal val="visible"/>
                                      </p:to>
                                    </p:set>
                                    <p:animEffect transition="in" filter="wipe(down)">
                                      <p:cBhvr>
                                        <p:cTn id="97" dur="145">
                                          <p:stCondLst>
                                            <p:cond delay="0"/>
                                          </p:stCondLst>
                                        </p:cTn>
                                        <p:tgtEl>
                                          <p:spTgt spid="3">
                                            <p:txEl>
                                              <p:pRg st="4" end="4"/>
                                            </p:txEl>
                                          </p:spTgt>
                                        </p:tgtEl>
                                      </p:cBhvr>
                                    </p:animEffect>
                                    <p:anim calcmode="lin" valueType="num">
                                      <p:cBhvr>
                                        <p:cTn id="98" dur="456" tmFilter="0,0; 0.14,0.36; 0.43,0.73; 0.71,0.91; 1.0,1.0">
                                          <p:stCondLst>
                                            <p:cond delay="0"/>
                                          </p:stCondLst>
                                        </p:cTn>
                                        <p:tgtEl>
                                          <p:spTgt spid="3">
                                            <p:txEl>
                                              <p:pRg st="4" end="4"/>
                                            </p:txEl>
                                          </p:spTgt>
                                        </p:tgtEl>
                                        <p:attrNameLst>
                                          <p:attrName>ppt_x</p:attrName>
                                        </p:attrNameLst>
                                      </p:cBhvr>
                                      <p:tavLst>
                                        <p:tav tm="0">
                                          <p:val>
                                            <p:strVal val="#ppt_x-0.25"/>
                                          </p:val>
                                        </p:tav>
                                        <p:tav tm="100000">
                                          <p:val>
                                            <p:strVal val="#ppt_x"/>
                                          </p:val>
                                        </p:tav>
                                      </p:tavLst>
                                    </p:anim>
                                    <p:anim calcmode="lin" valueType="num">
                                      <p:cBhvr>
                                        <p:cTn id="99" dur="166" tmFilter="0.0,0.0; 0.25,0.07; 0.50,0.2; 0.75,0.467; 1.0,1.0">
                                          <p:stCondLst>
                                            <p:cond delay="0"/>
                                          </p:stCondLst>
                                        </p:cTn>
                                        <p:tgtEl>
                                          <p:spTgt spid="3">
                                            <p:txEl>
                                              <p:pRg st="4" end="4"/>
                                            </p:txEl>
                                          </p:spTgt>
                                        </p:tgtEl>
                                        <p:attrNameLst>
                                          <p:attrName>ppt_y</p:attrName>
                                        </p:attrNameLst>
                                      </p:cBhvr>
                                      <p:tavLst>
                                        <p:tav tm="0" fmla="#ppt_y-sin(pi*$)/3">
                                          <p:val>
                                            <p:fltVal val="0.5"/>
                                          </p:val>
                                        </p:tav>
                                        <p:tav tm="100000">
                                          <p:val>
                                            <p:fltVal val="1"/>
                                          </p:val>
                                        </p:tav>
                                      </p:tavLst>
                                    </p:anim>
                                    <p:anim calcmode="lin" valueType="num">
                                      <p:cBhvr>
                                        <p:cTn id="100" dur="166" tmFilter="0, 0; 0.125,0.2665; 0.25,0.4; 0.375,0.465; 0.5,0.5;  0.625,0.535; 0.75,0.6; 0.875,0.7335; 1,1">
                                          <p:stCondLst>
                                            <p:cond delay="166"/>
                                          </p:stCondLst>
                                        </p:cTn>
                                        <p:tgtEl>
                                          <p:spTgt spid="3">
                                            <p:txEl>
                                              <p:pRg st="4" end="4"/>
                                            </p:txEl>
                                          </p:spTgt>
                                        </p:tgtEl>
                                        <p:attrNameLst>
                                          <p:attrName>ppt_y</p:attrName>
                                        </p:attrNameLst>
                                      </p:cBhvr>
                                      <p:tavLst>
                                        <p:tav tm="0" fmla="#ppt_y-sin(pi*$)/9">
                                          <p:val>
                                            <p:fltVal val="0"/>
                                          </p:val>
                                        </p:tav>
                                        <p:tav tm="100000">
                                          <p:val>
                                            <p:fltVal val="1"/>
                                          </p:val>
                                        </p:tav>
                                      </p:tavLst>
                                    </p:anim>
                                    <p:anim calcmode="lin" valueType="num">
                                      <p:cBhvr>
                                        <p:cTn id="101" dur="83" tmFilter="0, 0; 0.125,0.2665; 0.25,0.4; 0.375,0.465; 0.5,0.5;  0.625,0.535; 0.75,0.6; 0.875,0.7335; 1,1">
                                          <p:stCondLst>
                                            <p:cond delay="331"/>
                                          </p:stCondLst>
                                        </p:cTn>
                                        <p:tgtEl>
                                          <p:spTgt spid="3">
                                            <p:txEl>
                                              <p:pRg st="4" end="4"/>
                                            </p:txEl>
                                          </p:spTgt>
                                        </p:tgtEl>
                                        <p:attrNameLst>
                                          <p:attrName>ppt_y</p:attrName>
                                        </p:attrNameLst>
                                      </p:cBhvr>
                                      <p:tavLst>
                                        <p:tav tm="0" fmla="#ppt_y-sin(pi*$)/27">
                                          <p:val>
                                            <p:fltVal val="0"/>
                                          </p:val>
                                        </p:tav>
                                        <p:tav tm="100000">
                                          <p:val>
                                            <p:fltVal val="1"/>
                                          </p:val>
                                        </p:tav>
                                      </p:tavLst>
                                    </p:anim>
                                    <p:anim calcmode="lin" valueType="num">
                                      <p:cBhvr>
                                        <p:cTn id="102" dur="41" tmFilter="0, 0; 0.125,0.2665; 0.25,0.4; 0.375,0.465; 0.5,0.5;  0.625,0.535; 0.75,0.6; 0.875,0.7335; 1,1">
                                          <p:stCondLst>
                                            <p:cond delay="414"/>
                                          </p:stCondLst>
                                        </p:cTn>
                                        <p:tgtEl>
                                          <p:spTgt spid="3">
                                            <p:txEl>
                                              <p:pRg st="4" end="4"/>
                                            </p:txEl>
                                          </p:spTgt>
                                        </p:tgtEl>
                                        <p:attrNameLst>
                                          <p:attrName>ppt_y</p:attrName>
                                        </p:attrNameLst>
                                      </p:cBhvr>
                                      <p:tavLst>
                                        <p:tav tm="0" fmla="#ppt_y-sin(pi*$)/81">
                                          <p:val>
                                            <p:fltVal val="0"/>
                                          </p:val>
                                        </p:tav>
                                        <p:tav tm="100000">
                                          <p:val>
                                            <p:fltVal val="1"/>
                                          </p:val>
                                        </p:tav>
                                      </p:tavLst>
                                    </p:anim>
                                    <p:animScale>
                                      <p:cBhvr>
                                        <p:cTn id="103" dur="7">
                                          <p:stCondLst>
                                            <p:cond delay="163"/>
                                          </p:stCondLst>
                                        </p:cTn>
                                        <p:tgtEl>
                                          <p:spTgt spid="3">
                                            <p:txEl>
                                              <p:pRg st="4" end="4"/>
                                            </p:txEl>
                                          </p:spTgt>
                                        </p:tgtEl>
                                      </p:cBhvr>
                                      <p:to x="100000" y="60000"/>
                                    </p:animScale>
                                    <p:animScale>
                                      <p:cBhvr>
                                        <p:cTn id="104" dur="42" decel="50000">
                                          <p:stCondLst>
                                            <p:cond delay="169"/>
                                          </p:stCondLst>
                                        </p:cTn>
                                        <p:tgtEl>
                                          <p:spTgt spid="3">
                                            <p:txEl>
                                              <p:pRg st="4" end="4"/>
                                            </p:txEl>
                                          </p:spTgt>
                                        </p:tgtEl>
                                      </p:cBhvr>
                                      <p:to x="100000" y="100000"/>
                                    </p:animScale>
                                    <p:animScale>
                                      <p:cBhvr>
                                        <p:cTn id="105" dur="7">
                                          <p:stCondLst>
                                            <p:cond delay="328"/>
                                          </p:stCondLst>
                                        </p:cTn>
                                        <p:tgtEl>
                                          <p:spTgt spid="3">
                                            <p:txEl>
                                              <p:pRg st="4" end="4"/>
                                            </p:txEl>
                                          </p:spTgt>
                                        </p:tgtEl>
                                      </p:cBhvr>
                                      <p:to x="100000" y="80000"/>
                                    </p:animScale>
                                    <p:animScale>
                                      <p:cBhvr>
                                        <p:cTn id="106" dur="42" decel="50000">
                                          <p:stCondLst>
                                            <p:cond delay="335"/>
                                          </p:stCondLst>
                                        </p:cTn>
                                        <p:tgtEl>
                                          <p:spTgt spid="3">
                                            <p:txEl>
                                              <p:pRg st="4" end="4"/>
                                            </p:txEl>
                                          </p:spTgt>
                                        </p:tgtEl>
                                      </p:cBhvr>
                                      <p:to x="100000" y="100000"/>
                                    </p:animScale>
                                    <p:animScale>
                                      <p:cBhvr>
                                        <p:cTn id="107" dur="7">
                                          <p:stCondLst>
                                            <p:cond delay="411"/>
                                          </p:stCondLst>
                                        </p:cTn>
                                        <p:tgtEl>
                                          <p:spTgt spid="3">
                                            <p:txEl>
                                              <p:pRg st="4" end="4"/>
                                            </p:txEl>
                                          </p:spTgt>
                                        </p:tgtEl>
                                      </p:cBhvr>
                                      <p:to x="100000" y="90000"/>
                                    </p:animScale>
                                    <p:animScale>
                                      <p:cBhvr>
                                        <p:cTn id="108" dur="42" decel="50000">
                                          <p:stCondLst>
                                            <p:cond delay="417"/>
                                          </p:stCondLst>
                                        </p:cTn>
                                        <p:tgtEl>
                                          <p:spTgt spid="3">
                                            <p:txEl>
                                              <p:pRg st="4" end="4"/>
                                            </p:txEl>
                                          </p:spTgt>
                                        </p:tgtEl>
                                      </p:cBhvr>
                                      <p:to x="100000" y="100000"/>
                                    </p:animScale>
                                    <p:animScale>
                                      <p:cBhvr>
                                        <p:cTn id="109" dur="7">
                                          <p:stCondLst>
                                            <p:cond delay="452"/>
                                          </p:stCondLst>
                                        </p:cTn>
                                        <p:tgtEl>
                                          <p:spTgt spid="3">
                                            <p:txEl>
                                              <p:pRg st="4" end="4"/>
                                            </p:txEl>
                                          </p:spTgt>
                                        </p:tgtEl>
                                      </p:cBhvr>
                                      <p:to x="100000" y="95000"/>
                                    </p:animScale>
                                    <p:animScale>
                                      <p:cBhvr>
                                        <p:cTn id="110" dur="42" decel="50000">
                                          <p:stCondLst>
                                            <p:cond delay="459"/>
                                          </p:stCondLst>
                                        </p:cTn>
                                        <p:tgtEl>
                                          <p:spTgt spid="3">
                                            <p:txEl>
                                              <p:pRg st="4" end="4"/>
                                            </p:txEl>
                                          </p:spTgt>
                                        </p:tgtEl>
                                      </p:cBhvr>
                                      <p:to x="100000" y="100000"/>
                                    </p:animScale>
                                  </p:childTnLst>
                                </p:cTn>
                              </p:par>
                            </p:childTnLst>
                          </p:cTn>
                        </p:par>
                      </p:childTnLst>
                    </p:cTn>
                  </p:par>
                  <p:par>
                    <p:cTn id="111" fill="hold">
                      <p:stCondLst>
                        <p:cond delay="indefinite"/>
                      </p:stCondLst>
                      <p:childTnLst>
                        <p:par>
                          <p:cTn id="112" fill="hold">
                            <p:stCondLst>
                              <p:cond delay="0"/>
                            </p:stCondLst>
                            <p:childTnLst>
                              <p:par>
                                <p:cTn id="113" presetID="26" presetClass="entr" presetSubtype="0" fill="hold" grpId="0" nodeType="clickEffect">
                                  <p:stCondLst>
                                    <p:cond delay="0"/>
                                  </p:stCondLst>
                                  <p:childTnLst>
                                    <p:set>
                                      <p:cBhvr>
                                        <p:cTn id="114" dur="1" fill="hold">
                                          <p:stCondLst>
                                            <p:cond delay="0"/>
                                          </p:stCondLst>
                                        </p:cTn>
                                        <p:tgtEl>
                                          <p:spTgt spid="8"/>
                                        </p:tgtEl>
                                        <p:attrNameLst>
                                          <p:attrName>style.visibility</p:attrName>
                                        </p:attrNameLst>
                                      </p:cBhvr>
                                      <p:to>
                                        <p:strVal val="visible"/>
                                      </p:to>
                                    </p:set>
                                    <p:animEffect transition="in" filter="wipe(down)">
                                      <p:cBhvr>
                                        <p:cTn id="115" dur="145">
                                          <p:stCondLst>
                                            <p:cond delay="0"/>
                                          </p:stCondLst>
                                        </p:cTn>
                                        <p:tgtEl>
                                          <p:spTgt spid="8"/>
                                        </p:tgtEl>
                                      </p:cBhvr>
                                    </p:animEffect>
                                    <p:anim calcmode="lin" valueType="num">
                                      <p:cBhvr>
                                        <p:cTn id="116" dur="456"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117" dur="166"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118" dur="166" tmFilter="0, 0; 0.125,0.2665; 0.25,0.4; 0.375,0.465; 0.5,0.5;  0.625,0.535; 0.75,0.6; 0.875,0.7335; 1,1">
                                          <p:stCondLst>
                                            <p:cond delay="166"/>
                                          </p:stCondLst>
                                        </p:cTn>
                                        <p:tgtEl>
                                          <p:spTgt spid="8"/>
                                        </p:tgtEl>
                                        <p:attrNameLst>
                                          <p:attrName>ppt_y</p:attrName>
                                        </p:attrNameLst>
                                      </p:cBhvr>
                                      <p:tavLst>
                                        <p:tav tm="0" fmla="#ppt_y-sin(pi*$)/9">
                                          <p:val>
                                            <p:fltVal val="0"/>
                                          </p:val>
                                        </p:tav>
                                        <p:tav tm="100000">
                                          <p:val>
                                            <p:fltVal val="1"/>
                                          </p:val>
                                        </p:tav>
                                      </p:tavLst>
                                    </p:anim>
                                    <p:anim calcmode="lin" valueType="num">
                                      <p:cBhvr>
                                        <p:cTn id="119" dur="83" tmFilter="0, 0; 0.125,0.2665; 0.25,0.4; 0.375,0.465; 0.5,0.5;  0.625,0.535; 0.75,0.6; 0.875,0.7335; 1,1">
                                          <p:stCondLst>
                                            <p:cond delay="331"/>
                                          </p:stCondLst>
                                        </p:cTn>
                                        <p:tgtEl>
                                          <p:spTgt spid="8"/>
                                        </p:tgtEl>
                                        <p:attrNameLst>
                                          <p:attrName>ppt_y</p:attrName>
                                        </p:attrNameLst>
                                      </p:cBhvr>
                                      <p:tavLst>
                                        <p:tav tm="0" fmla="#ppt_y-sin(pi*$)/27">
                                          <p:val>
                                            <p:fltVal val="0"/>
                                          </p:val>
                                        </p:tav>
                                        <p:tav tm="100000">
                                          <p:val>
                                            <p:fltVal val="1"/>
                                          </p:val>
                                        </p:tav>
                                      </p:tavLst>
                                    </p:anim>
                                    <p:anim calcmode="lin" valueType="num">
                                      <p:cBhvr>
                                        <p:cTn id="120" dur="41" tmFilter="0, 0; 0.125,0.2665; 0.25,0.4; 0.375,0.465; 0.5,0.5;  0.625,0.535; 0.75,0.6; 0.875,0.7335; 1,1">
                                          <p:stCondLst>
                                            <p:cond delay="414"/>
                                          </p:stCondLst>
                                        </p:cTn>
                                        <p:tgtEl>
                                          <p:spTgt spid="8"/>
                                        </p:tgtEl>
                                        <p:attrNameLst>
                                          <p:attrName>ppt_y</p:attrName>
                                        </p:attrNameLst>
                                      </p:cBhvr>
                                      <p:tavLst>
                                        <p:tav tm="0" fmla="#ppt_y-sin(pi*$)/81">
                                          <p:val>
                                            <p:fltVal val="0"/>
                                          </p:val>
                                        </p:tav>
                                        <p:tav tm="100000">
                                          <p:val>
                                            <p:fltVal val="1"/>
                                          </p:val>
                                        </p:tav>
                                      </p:tavLst>
                                    </p:anim>
                                    <p:animScale>
                                      <p:cBhvr>
                                        <p:cTn id="121" dur="7">
                                          <p:stCondLst>
                                            <p:cond delay="163"/>
                                          </p:stCondLst>
                                        </p:cTn>
                                        <p:tgtEl>
                                          <p:spTgt spid="8"/>
                                        </p:tgtEl>
                                      </p:cBhvr>
                                      <p:to x="100000" y="60000"/>
                                    </p:animScale>
                                    <p:animScale>
                                      <p:cBhvr>
                                        <p:cTn id="122" dur="42" decel="50000">
                                          <p:stCondLst>
                                            <p:cond delay="169"/>
                                          </p:stCondLst>
                                        </p:cTn>
                                        <p:tgtEl>
                                          <p:spTgt spid="8"/>
                                        </p:tgtEl>
                                      </p:cBhvr>
                                      <p:to x="100000" y="100000"/>
                                    </p:animScale>
                                    <p:animScale>
                                      <p:cBhvr>
                                        <p:cTn id="123" dur="7">
                                          <p:stCondLst>
                                            <p:cond delay="328"/>
                                          </p:stCondLst>
                                        </p:cTn>
                                        <p:tgtEl>
                                          <p:spTgt spid="8"/>
                                        </p:tgtEl>
                                      </p:cBhvr>
                                      <p:to x="100000" y="80000"/>
                                    </p:animScale>
                                    <p:animScale>
                                      <p:cBhvr>
                                        <p:cTn id="124" dur="42" decel="50000">
                                          <p:stCondLst>
                                            <p:cond delay="335"/>
                                          </p:stCondLst>
                                        </p:cTn>
                                        <p:tgtEl>
                                          <p:spTgt spid="8"/>
                                        </p:tgtEl>
                                      </p:cBhvr>
                                      <p:to x="100000" y="100000"/>
                                    </p:animScale>
                                    <p:animScale>
                                      <p:cBhvr>
                                        <p:cTn id="125" dur="7">
                                          <p:stCondLst>
                                            <p:cond delay="411"/>
                                          </p:stCondLst>
                                        </p:cTn>
                                        <p:tgtEl>
                                          <p:spTgt spid="8"/>
                                        </p:tgtEl>
                                      </p:cBhvr>
                                      <p:to x="100000" y="90000"/>
                                    </p:animScale>
                                    <p:animScale>
                                      <p:cBhvr>
                                        <p:cTn id="126" dur="42" decel="50000">
                                          <p:stCondLst>
                                            <p:cond delay="417"/>
                                          </p:stCondLst>
                                        </p:cTn>
                                        <p:tgtEl>
                                          <p:spTgt spid="8"/>
                                        </p:tgtEl>
                                      </p:cBhvr>
                                      <p:to x="100000" y="100000"/>
                                    </p:animScale>
                                    <p:animScale>
                                      <p:cBhvr>
                                        <p:cTn id="127" dur="7">
                                          <p:stCondLst>
                                            <p:cond delay="452"/>
                                          </p:stCondLst>
                                        </p:cTn>
                                        <p:tgtEl>
                                          <p:spTgt spid="8"/>
                                        </p:tgtEl>
                                      </p:cBhvr>
                                      <p:to x="100000" y="95000"/>
                                    </p:animScale>
                                    <p:animScale>
                                      <p:cBhvr>
                                        <p:cTn id="128" dur="42" decel="50000">
                                          <p:stCondLst>
                                            <p:cond delay="459"/>
                                          </p:stCondLst>
                                        </p:cTn>
                                        <p:tgtEl>
                                          <p:spTgt spid="8"/>
                                        </p:tgtEl>
                                      </p:cBhvr>
                                      <p:to x="100000" y="100000"/>
                                    </p:animScale>
                                  </p:childTnLst>
                                </p:cTn>
                              </p:par>
                            </p:childTnLst>
                          </p:cTn>
                        </p:par>
                      </p:childTnLst>
                    </p:cTn>
                  </p:par>
                  <p:par>
                    <p:cTn id="129" fill="hold">
                      <p:stCondLst>
                        <p:cond delay="indefinite"/>
                      </p:stCondLst>
                      <p:childTnLst>
                        <p:par>
                          <p:cTn id="130" fill="hold">
                            <p:stCondLst>
                              <p:cond delay="0"/>
                            </p:stCondLst>
                            <p:childTnLst>
                              <p:par>
                                <p:cTn id="131" presetID="26" presetClass="entr" presetSubtype="0" fill="hold" grpId="0" nodeType="clickEffect">
                                  <p:stCondLst>
                                    <p:cond delay="0"/>
                                  </p:stCondLst>
                                  <p:childTnLst>
                                    <p:set>
                                      <p:cBhvr>
                                        <p:cTn id="132" dur="1" fill="hold">
                                          <p:stCondLst>
                                            <p:cond delay="0"/>
                                          </p:stCondLst>
                                        </p:cTn>
                                        <p:tgtEl>
                                          <p:spTgt spid="6"/>
                                        </p:tgtEl>
                                        <p:attrNameLst>
                                          <p:attrName>style.visibility</p:attrName>
                                        </p:attrNameLst>
                                      </p:cBhvr>
                                      <p:to>
                                        <p:strVal val="visible"/>
                                      </p:to>
                                    </p:set>
                                    <p:animEffect transition="in" filter="wipe(down)">
                                      <p:cBhvr>
                                        <p:cTn id="133" dur="145">
                                          <p:stCondLst>
                                            <p:cond delay="0"/>
                                          </p:stCondLst>
                                        </p:cTn>
                                        <p:tgtEl>
                                          <p:spTgt spid="6"/>
                                        </p:tgtEl>
                                      </p:cBhvr>
                                    </p:animEffect>
                                    <p:anim calcmode="lin" valueType="num">
                                      <p:cBhvr>
                                        <p:cTn id="134" dur="456"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135" dur="166"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136" dur="166" tmFilter="0, 0; 0.125,0.2665; 0.25,0.4; 0.375,0.465; 0.5,0.5;  0.625,0.535; 0.75,0.6; 0.875,0.7335; 1,1">
                                          <p:stCondLst>
                                            <p:cond delay="166"/>
                                          </p:stCondLst>
                                        </p:cTn>
                                        <p:tgtEl>
                                          <p:spTgt spid="6"/>
                                        </p:tgtEl>
                                        <p:attrNameLst>
                                          <p:attrName>ppt_y</p:attrName>
                                        </p:attrNameLst>
                                      </p:cBhvr>
                                      <p:tavLst>
                                        <p:tav tm="0" fmla="#ppt_y-sin(pi*$)/9">
                                          <p:val>
                                            <p:fltVal val="0"/>
                                          </p:val>
                                        </p:tav>
                                        <p:tav tm="100000">
                                          <p:val>
                                            <p:fltVal val="1"/>
                                          </p:val>
                                        </p:tav>
                                      </p:tavLst>
                                    </p:anim>
                                    <p:anim calcmode="lin" valueType="num">
                                      <p:cBhvr>
                                        <p:cTn id="137" dur="83" tmFilter="0, 0; 0.125,0.2665; 0.25,0.4; 0.375,0.465; 0.5,0.5;  0.625,0.535; 0.75,0.6; 0.875,0.7335; 1,1">
                                          <p:stCondLst>
                                            <p:cond delay="331"/>
                                          </p:stCondLst>
                                        </p:cTn>
                                        <p:tgtEl>
                                          <p:spTgt spid="6"/>
                                        </p:tgtEl>
                                        <p:attrNameLst>
                                          <p:attrName>ppt_y</p:attrName>
                                        </p:attrNameLst>
                                      </p:cBhvr>
                                      <p:tavLst>
                                        <p:tav tm="0" fmla="#ppt_y-sin(pi*$)/27">
                                          <p:val>
                                            <p:fltVal val="0"/>
                                          </p:val>
                                        </p:tav>
                                        <p:tav tm="100000">
                                          <p:val>
                                            <p:fltVal val="1"/>
                                          </p:val>
                                        </p:tav>
                                      </p:tavLst>
                                    </p:anim>
                                    <p:anim calcmode="lin" valueType="num">
                                      <p:cBhvr>
                                        <p:cTn id="138" dur="41" tmFilter="0, 0; 0.125,0.2665; 0.25,0.4; 0.375,0.465; 0.5,0.5;  0.625,0.535; 0.75,0.6; 0.875,0.7335; 1,1">
                                          <p:stCondLst>
                                            <p:cond delay="414"/>
                                          </p:stCondLst>
                                        </p:cTn>
                                        <p:tgtEl>
                                          <p:spTgt spid="6"/>
                                        </p:tgtEl>
                                        <p:attrNameLst>
                                          <p:attrName>ppt_y</p:attrName>
                                        </p:attrNameLst>
                                      </p:cBhvr>
                                      <p:tavLst>
                                        <p:tav tm="0" fmla="#ppt_y-sin(pi*$)/81">
                                          <p:val>
                                            <p:fltVal val="0"/>
                                          </p:val>
                                        </p:tav>
                                        <p:tav tm="100000">
                                          <p:val>
                                            <p:fltVal val="1"/>
                                          </p:val>
                                        </p:tav>
                                      </p:tavLst>
                                    </p:anim>
                                    <p:animScale>
                                      <p:cBhvr>
                                        <p:cTn id="139" dur="7">
                                          <p:stCondLst>
                                            <p:cond delay="163"/>
                                          </p:stCondLst>
                                        </p:cTn>
                                        <p:tgtEl>
                                          <p:spTgt spid="6"/>
                                        </p:tgtEl>
                                      </p:cBhvr>
                                      <p:to x="100000" y="60000"/>
                                    </p:animScale>
                                    <p:animScale>
                                      <p:cBhvr>
                                        <p:cTn id="140" dur="42" decel="50000">
                                          <p:stCondLst>
                                            <p:cond delay="169"/>
                                          </p:stCondLst>
                                        </p:cTn>
                                        <p:tgtEl>
                                          <p:spTgt spid="6"/>
                                        </p:tgtEl>
                                      </p:cBhvr>
                                      <p:to x="100000" y="100000"/>
                                    </p:animScale>
                                    <p:animScale>
                                      <p:cBhvr>
                                        <p:cTn id="141" dur="7">
                                          <p:stCondLst>
                                            <p:cond delay="328"/>
                                          </p:stCondLst>
                                        </p:cTn>
                                        <p:tgtEl>
                                          <p:spTgt spid="6"/>
                                        </p:tgtEl>
                                      </p:cBhvr>
                                      <p:to x="100000" y="80000"/>
                                    </p:animScale>
                                    <p:animScale>
                                      <p:cBhvr>
                                        <p:cTn id="142" dur="42" decel="50000">
                                          <p:stCondLst>
                                            <p:cond delay="335"/>
                                          </p:stCondLst>
                                        </p:cTn>
                                        <p:tgtEl>
                                          <p:spTgt spid="6"/>
                                        </p:tgtEl>
                                      </p:cBhvr>
                                      <p:to x="100000" y="100000"/>
                                    </p:animScale>
                                    <p:animScale>
                                      <p:cBhvr>
                                        <p:cTn id="143" dur="7">
                                          <p:stCondLst>
                                            <p:cond delay="411"/>
                                          </p:stCondLst>
                                        </p:cTn>
                                        <p:tgtEl>
                                          <p:spTgt spid="6"/>
                                        </p:tgtEl>
                                      </p:cBhvr>
                                      <p:to x="100000" y="90000"/>
                                    </p:animScale>
                                    <p:animScale>
                                      <p:cBhvr>
                                        <p:cTn id="144" dur="42" decel="50000">
                                          <p:stCondLst>
                                            <p:cond delay="417"/>
                                          </p:stCondLst>
                                        </p:cTn>
                                        <p:tgtEl>
                                          <p:spTgt spid="6"/>
                                        </p:tgtEl>
                                      </p:cBhvr>
                                      <p:to x="100000" y="100000"/>
                                    </p:animScale>
                                    <p:animScale>
                                      <p:cBhvr>
                                        <p:cTn id="145" dur="7">
                                          <p:stCondLst>
                                            <p:cond delay="452"/>
                                          </p:stCondLst>
                                        </p:cTn>
                                        <p:tgtEl>
                                          <p:spTgt spid="6"/>
                                        </p:tgtEl>
                                      </p:cBhvr>
                                      <p:to x="100000" y="95000"/>
                                    </p:animScale>
                                    <p:animScale>
                                      <p:cBhvr>
                                        <p:cTn id="146" dur="42" decel="50000">
                                          <p:stCondLst>
                                            <p:cond delay="459"/>
                                          </p:stCondLst>
                                        </p:cTn>
                                        <p:tgtEl>
                                          <p:spTgt spid="6"/>
                                        </p:tgtEl>
                                      </p:cBhvr>
                                      <p:to x="100000" y="100000"/>
                                    </p:animScale>
                                  </p:childTnLst>
                                </p:cTn>
                              </p:par>
                            </p:childTnLst>
                          </p:cTn>
                        </p:par>
                      </p:childTnLst>
                    </p:cTn>
                  </p:par>
                  <p:par>
                    <p:cTn id="147" fill="hold">
                      <p:stCondLst>
                        <p:cond delay="indefinite"/>
                      </p:stCondLst>
                      <p:childTnLst>
                        <p:par>
                          <p:cTn id="148" fill="hold">
                            <p:stCondLst>
                              <p:cond delay="0"/>
                            </p:stCondLst>
                            <p:childTnLst>
                              <p:par>
                                <p:cTn id="149" presetID="26" presetClass="entr" presetSubtype="0" fill="hold" grpId="0" nodeType="clickEffect">
                                  <p:stCondLst>
                                    <p:cond delay="0"/>
                                  </p:stCondLst>
                                  <p:childTnLst>
                                    <p:set>
                                      <p:cBhvr>
                                        <p:cTn id="150" dur="1" fill="hold">
                                          <p:stCondLst>
                                            <p:cond delay="0"/>
                                          </p:stCondLst>
                                        </p:cTn>
                                        <p:tgtEl>
                                          <p:spTgt spid="9"/>
                                        </p:tgtEl>
                                        <p:attrNameLst>
                                          <p:attrName>style.visibility</p:attrName>
                                        </p:attrNameLst>
                                      </p:cBhvr>
                                      <p:to>
                                        <p:strVal val="visible"/>
                                      </p:to>
                                    </p:set>
                                    <p:animEffect transition="in" filter="wipe(down)">
                                      <p:cBhvr>
                                        <p:cTn id="151" dur="145">
                                          <p:stCondLst>
                                            <p:cond delay="0"/>
                                          </p:stCondLst>
                                        </p:cTn>
                                        <p:tgtEl>
                                          <p:spTgt spid="9"/>
                                        </p:tgtEl>
                                      </p:cBhvr>
                                    </p:animEffect>
                                    <p:anim calcmode="lin" valueType="num">
                                      <p:cBhvr>
                                        <p:cTn id="152" dur="456" tmFilter="0,0; 0.14,0.36; 0.43,0.73; 0.71,0.91; 1.0,1.0">
                                          <p:stCondLst>
                                            <p:cond delay="0"/>
                                          </p:stCondLst>
                                        </p:cTn>
                                        <p:tgtEl>
                                          <p:spTgt spid="9"/>
                                        </p:tgtEl>
                                        <p:attrNameLst>
                                          <p:attrName>ppt_x</p:attrName>
                                        </p:attrNameLst>
                                      </p:cBhvr>
                                      <p:tavLst>
                                        <p:tav tm="0">
                                          <p:val>
                                            <p:strVal val="#ppt_x-0.25"/>
                                          </p:val>
                                        </p:tav>
                                        <p:tav tm="100000">
                                          <p:val>
                                            <p:strVal val="#ppt_x"/>
                                          </p:val>
                                        </p:tav>
                                      </p:tavLst>
                                    </p:anim>
                                    <p:anim calcmode="lin" valueType="num">
                                      <p:cBhvr>
                                        <p:cTn id="153" dur="166" tmFilter="0.0,0.0; 0.25,0.07; 0.50,0.2; 0.75,0.467; 1.0,1.0">
                                          <p:stCondLst>
                                            <p:cond delay="0"/>
                                          </p:stCondLst>
                                        </p:cTn>
                                        <p:tgtEl>
                                          <p:spTgt spid="9"/>
                                        </p:tgtEl>
                                        <p:attrNameLst>
                                          <p:attrName>ppt_y</p:attrName>
                                        </p:attrNameLst>
                                      </p:cBhvr>
                                      <p:tavLst>
                                        <p:tav tm="0" fmla="#ppt_y-sin(pi*$)/3">
                                          <p:val>
                                            <p:fltVal val="0.5"/>
                                          </p:val>
                                        </p:tav>
                                        <p:tav tm="100000">
                                          <p:val>
                                            <p:fltVal val="1"/>
                                          </p:val>
                                        </p:tav>
                                      </p:tavLst>
                                    </p:anim>
                                    <p:anim calcmode="lin" valueType="num">
                                      <p:cBhvr>
                                        <p:cTn id="154" dur="166" tmFilter="0, 0; 0.125,0.2665; 0.25,0.4; 0.375,0.465; 0.5,0.5;  0.625,0.535; 0.75,0.6; 0.875,0.7335; 1,1">
                                          <p:stCondLst>
                                            <p:cond delay="166"/>
                                          </p:stCondLst>
                                        </p:cTn>
                                        <p:tgtEl>
                                          <p:spTgt spid="9"/>
                                        </p:tgtEl>
                                        <p:attrNameLst>
                                          <p:attrName>ppt_y</p:attrName>
                                        </p:attrNameLst>
                                      </p:cBhvr>
                                      <p:tavLst>
                                        <p:tav tm="0" fmla="#ppt_y-sin(pi*$)/9">
                                          <p:val>
                                            <p:fltVal val="0"/>
                                          </p:val>
                                        </p:tav>
                                        <p:tav tm="100000">
                                          <p:val>
                                            <p:fltVal val="1"/>
                                          </p:val>
                                        </p:tav>
                                      </p:tavLst>
                                    </p:anim>
                                    <p:anim calcmode="lin" valueType="num">
                                      <p:cBhvr>
                                        <p:cTn id="155" dur="83" tmFilter="0, 0; 0.125,0.2665; 0.25,0.4; 0.375,0.465; 0.5,0.5;  0.625,0.535; 0.75,0.6; 0.875,0.7335; 1,1">
                                          <p:stCondLst>
                                            <p:cond delay="331"/>
                                          </p:stCondLst>
                                        </p:cTn>
                                        <p:tgtEl>
                                          <p:spTgt spid="9"/>
                                        </p:tgtEl>
                                        <p:attrNameLst>
                                          <p:attrName>ppt_y</p:attrName>
                                        </p:attrNameLst>
                                      </p:cBhvr>
                                      <p:tavLst>
                                        <p:tav tm="0" fmla="#ppt_y-sin(pi*$)/27">
                                          <p:val>
                                            <p:fltVal val="0"/>
                                          </p:val>
                                        </p:tav>
                                        <p:tav tm="100000">
                                          <p:val>
                                            <p:fltVal val="1"/>
                                          </p:val>
                                        </p:tav>
                                      </p:tavLst>
                                    </p:anim>
                                    <p:anim calcmode="lin" valueType="num">
                                      <p:cBhvr>
                                        <p:cTn id="156" dur="41" tmFilter="0, 0; 0.125,0.2665; 0.25,0.4; 0.375,0.465; 0.5,0.5;  0.625,0.535; 0.75,0.6; 0.875,0.7335; 1,1">
                                          <p:stCondLst>
                                            <p:cond delay="414"/>
                                          </p:stCondLst>
                                        </p:cTn>
                                        <p:tgtEl>
                                          <p:spTgt spid="9"/>
                                        </p:tgtEl>
                                        <p:attrNameLst>
                                          <p:attrName>ppt_y</p:attrName>
                                        </p:attrNameLst>
                                      </p:cBhvr>
                                      <p:tavLst>
                                        <p:tav tm="0" fmla="#ppt_y-sin(pi*$)/81">
                                          <p:val>
                                            <p:fltVal val="0"/>
                                          </p:val>
                                        </p:tav>
                                        <p:tav tm="100000">
                                          <p:val>
                                            <p:fltVal val="1"/>
                                          </p:val>
                                        </p:tav>
                                      </p:tavLst>
                                    </p:anim>
                                    <p:animScale>
                                      <p:cBhvr>
                                        <p:cTn id="157" dur="7">
                                          <p:stCondLst>
                                            <p:cond delay="163"/>
                                          </p:stCondLst>
                                        </p:cTn>
                                        <p:tgtEl>
                                          <p:spTgt spid="9"/>
                                        </p:tgtEl>
                                      </p:cBhvr>
                                      <p:to x="100000" y="60000"/>
                                    </p:animScale>
                                    <p:animScale>
                                      <p:cBhvr>
                                        <p:cTn id="158" dur="42" decel="50000">
                                          <p:stCondLst>
                                            <p:cond delay="169"/>
                                          </p:stCondLst>
                                        </p:cTn>
                                        <p:tgtEl>
                                          <p:spTgt spid="9"/>
                                        </p:tgtEl>
                                      </p:cBhvr>
                                      <p:to x="100000" y="100000"/>
                                    </p:animScale>
                                    <p:animScale>
                                      <p:cBhvr>
                                        <p:cTn id="159" dur="7">
                                          <p:stCondLst>
                                            <p:cond delay="328"/>
                                          </p:stCondLst>
                                        </p:cTn>
                                        <p:tgtEl>
                                          <p:spTgt spid="9"/>
                                        </p:tgtEl>
                                      </p:cBhvr>
                                      <p:to x="100000" y="80000"/>
                                    </p:animScale>
                                    <p:animScale>
                                      <p:cBhvr>
                                        <p:cTn id="160" dur="42" decel="50000">
                                          <p:stCondLst>
                                            <p:cond delay="335"/>
                                          </p:stCondLst>
                                        </p:cTn>
                                        <p:tgtEl>
                                          <p:spTgt spid="9"/>
                                        </p:tgtEl>
                                      </p:cBhvr>
                                      <p:to x="100000" y="100000"/>
                                    </p:animScale>
                                    <p:animScale>
                                      <p:cBhvr>
                                        <p:cTn id="161" dur="7">
                                          <p:stCondLst>
                                            <p:cond delay="411"/>
                                          </p:stCondLst>
                                        </p:cTn>
                                        <p:tgtEl>
                                          <p:spTgt spid="9"/>
                                        </p:tgtEl>
                                      </p:cBhvr>
                                      <p:to x="100000" y="90000"/>
                                    </p:animScale>
                                    <p:animScale>
                                      <p:cBhvr>
                                        <p:cTn id="162" dur="42" decel="50000">
                                          <p:stCondLst>
                                            <p:cond delay="417"/>
                                          </p:stCondLst>
                                        </p:cTn>
                                        <p:tgtEl>
                                          <p:spTgt spid="9"/>
                                        </p:tgtEl>
                                      </p:cBhvr>
                                      <p:to x="100000" y="100000"/>
                                    </p:animScale>
                                    <p:animScale>
                                      <p:cBhvr>
                                        <p:cTn id="163" dur="7">
                                          <p:stCondLst>
                                            <p:cond delay="452"/>
                                          </p:stCondLst>
                                        </p:cTn>
                                        <p:tgtEl>
                                          <p:spTgt spid="9"/>
                                        </p:tgtEl>
                                      </p:cBhvr>
                                      <p:to x="100000" y="95000"/>
                                    </p:animScale>
                                    <p:animScale>
                                      <p:cBhvr>
                                        <p:cTn id="164" dur="42" decel="50000">
                                          <p:stCondLst>
                                            <p:cond delay="459"/>
                                          </p:stCondLst>
                                        </p:cTn>
                                        <p:tgtEl>
                                          <p:spTgt spid="9"/>
                                        </p:tgtEl>
                                      </p:cBhvr>
                                      <p:to x="100000" y="100000"/>
                                    </p:animScale>
                                  </p:childTnLst>
                                </p:cTn>
                              </p:par>
                            </p:childTnLst>
                          </p:cTn>
                        </p:par>
                      </p:childTnLst>
                    </p:cTn>
                  </p:par>
                  <p:par>
                    <p:cTn id="165" fill="hold">
                      <p:stCondLst>
                        <p:cond delay="indefinite"/>
                      </p:stCondLst>
                      <p:childTnLst>
                        <p:par>
                          <p:cTn id="166" fill="hold">
                            <p:stCondLst>
                              <p:cond delay="0"/>
                            </p:stCondLst>
                            <p:childTnLst>
                              <p:par>
                                <p:cTn id="167" presetID="26" presetClass="entr" presetSubtype="0" fill="hold" grpId="0" nodeType="clickEffect">
                                  <p:stCondLst>
                                    <p:cond delay="0"/>
                                  </p:stCondLst>
                                  <p:childTnLst>
                                    <p:set>
                                      <p:cBhvr>
                                        <p:cTn id="168" dur="1" fill="hold">
                                          <p:stCondLst>
                                            <p:cond delay="0"/>
                                          </p:stCondLst>
                                        </p:cTn>
                                        <p:tgtEl>
                                          <p:spTgt spid="7"/>
                                        </p:tgtEl>
                                        <p:attrNameLst>
                                          <p:attrName>style.visibility</p:attrName>
                                        </p:attrNameLst>
                                      </p:cBhvr>
                                      <p:to>
                                        <p:strVal val="visible"/>
                                      </p:to>
                                    </p:set>
                                    <p:animEffect transition="in" filter="wipe(down)">
                                      <p:cBhvr>
                                        <p:cTn id="169" dur="145">
                                          <p:stCondLst>
                                            <p:cond delay="0"/>
                                          </p:stCondLst>
                                        </p:cTn>
                                        <p:tgtEl>
                                          <p:spTgt spid="7"/>
                                        </p:tgtEl>
                                      </p:cBhvr>
                                    </p:animEffect>
                                    <p:anim calcmode="lin" valueType="num">
                                      <p:cBhvr>
                                        <p:cTn id="170" dur="456" tmFilter="0,0; 0.14,0.36; 0.43,0.73; 0.71,0.91; 1.0,1.0">
                                          <p:stCondLst>
                                            <p:cond delay="0"/>
                                          </p:stCondLst>
                                        </p:cTn>
                                        <p:tgtEl>
                                          <p:spTgt spid="7"/>
                                        </p:tgtEl>
                                        <p:attrNameLst>
                                          <p:attrName>ppt_x</p:attrName>
                                        </p:attrNameLst>
                                      </p:cBhvr>
                                      <p:tavLst>
                                        <p:tav tm="0">
                                          <p:val>
                                            <p:strVal val="#ppt_x-0.25"/>
                                          </p:val>
                                        </p:tav>
                                        <p:tav tm="100000">
                                          <p:val>
                                            <p:strVal val="#ppt_x"/>
                                          </p:val>
                                        </p:tav>
                                      </p:tavLst>
                                    </p:anim>
                                    <p:anim calcmode="lin" valueType="num">
                                      <p:cBhvr>
                                        <p:cTn id="171" dur="166" tmFilter="0.0,0.0; 0.25,0.07; 0.50,0.2; 0.75,0.467; 1.0,1.0">
                                          <p:stCondLst>
                                            <p:cond delay="0"/>
                                          </p:stCondLst>
                                        </p:cTn>
                                        <p:tgtEl>
                                          <p:spTgt spid="7"/>
                                        </p:tgtEl>
                                        <p:attrNameLst>
                                          <p:attrName>ppt_y</p:attrName>
                                        </p:attrNameLst>
                                      </p:cBhvr>
                                      <p:tavLst>
                                        <p:tav tm="0" fmla="#ppt_y-sin(pi*$)/3">
                                          <p:val>
                                            <p:fltVal val="0.5"/>
                                          </p:val>
                                        </p:tav>
                                        <p:tav tm="100000">
                                          <p:val>
                                            <p:fltVal val="1"/>
                                          </p:val>
                                        </p:tav>
                                      </p:tavLst>
                                    </p:anim>
                                    <p:anim calcmode="lin" valueType="num">
                                      <p:cBhvr>
                                        <p:cTn id="172" dur="166" tmFilter="0, 0; 0.125,0.2665; 0.25,0.4; 0.375,0.465; 0.5,0.5;  0.625,0.535; 0.75,0.6; 0.875,0.7335; 1,1">
                                          <p:stCondLst>
                                            <p:cond delay="166"/>
                                          </p:stCondLst>
                                        </p:cTn>
                                        <p:tgtEl>
                                          <p:spTgt spid="7"/>
                                        </p:tgtEl>
                                        <p:attrNameLst>
                                          <p:attrName>ppt_y</p:attrName>
                                        </p:attrNameLst>
                                      </p:cBhvr>
                                      <p:tavLst>
                                        <p:tav tm="0" fmla="#ppt_y-sin(pi*$)/9">
                                          <p:val>
                                            <p:fltVal val="0"/>
                                          </p:val>
                                        </p:tav>
                                        <p:tav tm="100000">
                                          <p:val>
                                            <p:fltVal val="1"/>
                                          </p:val>
                                        </p:tav>
                                      </p:tavLst>
                                    </p:anim>
                                    <p:anim calcmode="lin" valueType="num">
                                      <p:cBhvr>
                                        <p:cTn id="173" dur="83" tmFilter="0, 0; 0.125,0.2665; 0.25,0.4; 0.375,0.465; 0.5,0.5;  0.625,0.535; 0.75,0.6; 0.875,0.7335; 1,1">
                                          <p:stCondLst>
                                            <p:cond delay="331"/>
                                          </p:stCondLst>
                                        </p:cTn>
                                        <p:tgtEl>
                                          <p:spTgt spid="7"/>
                                        </p:tgtEl>
                                        <p:attrNameLst>
                                          <p:attrName>ppt_y</p:attrName>
                                        </p:attrNameLst>
                                      </p:cBhvr>
                                      <p:tavLst>
                                        <p:tav tm="0" fmla="#ppt_y-sin(pi*$)/27">
                                          <p:val>
                                            <p:fltVal val="0"/>
                                          </p:val>
                                        </p:tav>
                                        <p:tav tm="100000">
                                          <p:val>
                                            <p:fltVal val="1"/>
                                          </p:val>
                                        </p:tav>
                                      </p:tavLst>
                                    </p:anim>
                                    <p:anim calcmode="lin" valueType="num">
                                      <p:cBhvr>
                                        <p:cTn id="174" dur="41" tmFilter="0, 0; 0.125,0.2665; 0.25,0.4; 0.375,0.465; 0.5,0.5;  0.625,0.535; 0.75,0.6; 0.875,0.7335; 1,1">
                                          <p:stCondLst>
                                            <p:cond delay="414"/>
                                          </p:stCondLst>
                                        </p:cTn>
                                        <p:tgtEl>
                                          <p:spTgt spid="7"/>
                                        </p:tgtEl>
                                        <p:attrNameLst>
                                          <p:attrName>ppt_y</p:attrName>
                                        </p:attrNameLst>
                                      </p:cBhvr>
                                      <p:tavLst>
                                        <p:tav tm="0" fmla="#ppt_y-sin(pi*$)/81">
                                          <p:val>
                                            <p:fltVal val="0"/>
                                          </p:val>
                                        </p:tav>
                                        <p:tav tm="100000">
                                          <p:val>
                                            <p:fltVal val="1"/>
                                          </p:val>
                                        </p:tav>
                                      </p:tavLst>
                                    </p:anim>
                                    <p:animScale>
                                      <p:cBhvr>
                                        <p:cTn id="175" dur="7">
                                          <p:stCondLst>
                                            <p:cond delay="163"/>
                                          </p:stCondLst>
                                        </p:cTn>
                                        <p:tgtEl>
                                          <p:spTgt spid="7"/>
                                        </p:tgtEl>
                                      </p:cBhvr>
                                      <p:to x="100000" y="60000"/>
                                    </p:animScale>
                                    <p:animScale>
                                      <p:cBhvr>
                                        <p:cTn id="176" dur="42" decel="50000">
                                          <p:stCondLst>
                                            <p:cond delay="169"/>
                                          </p:stCondLst>
                                        </p:cTn>
                                        <p:tgtEl>
                                          <p:spTgt spid="7"/>
                                        </p:tgtEl>
                                      </p:cBhvr>
                                      <p:to x="100000" y="100000"/>
                                    </p:animScale>
                                    <p:animScale>
                                      <p:cBhvr>
                                        <p:cTn id="177" dur="7">
                                          <p:stCondLst>
                                            <p:cond delay="328"/>
                                          </p:stCondLst>
                                        </p:cTn>
                                        <p:tgtEl>
                                          <p:spTgt spid="7"/>
                                        </p:tgtEl>
                                      </p:cBhvr>
                                      <p:to x="100000" y="80000"/>
                                    </p:animScale>
                                    <p:animScale>
                                      <p:cBhvr>
                                        <p:cTn id="178" dur="42" decel="50000">
                                          <p:stCondLst>
                                            <p:cond delay="335"/>
                                          </p:stCondLst>
                                        </p:cTn>
                                        <p:tgtEl>
                                          <p:spTgt spid="7"/>
                                        </p:tgtEl>
                                      </p:cBhvr>
                                      <p:to x="100000" y="100000"/>
                                    </p:animScale>
                                    <p:animScale>
                                      <p:cBhvr>
                                        <p:cTn id="179" dur="7">
                                          <p:stCondLst>
                                            <p:cond delay="411"/>
                                          </p:stCondLst>
                                        </p:cTn>
                                        <p:tgtEl>
                                          <p:spTgt spid="7"/>
                                        </p:tgtEl>
                                      </p:cBhvr>
                                      <p:to x="100000" y="90000"/>
                                    </p:animScale>
                                    <p:animScale>
                                      <p:cBhvr>
                                        <p:cTn id="180" dur="42" decel="50000">
                                          <p:stCondLst>
                                            <p:cond delay="417"/>
                                          </p:stCondLst>
                                        </p:cTn>
                                        <p:tgtEl>
                                          <p:spTgt spid="7"/>
                                        </p:tgtEl>
                                      </p:cBhvr>
                                      <p:to x="100000" y="100000"/>
                                    </p:animScale>
                                    <p:animScale>
                                      <p:cBhvr>
                                        <p:cTn id="181" dur="7">
                                          <p:stCondLst>
                                            <p:cond delay="452"/>
                                          </p:stCondLst>
                                        </p:cTn>
                                        <p:tgtEl>
                                          <p:spTgt spid="7"/>
                                        </p:tgtEl>
                                      </p:cBhvr>
                                      <p:to x="100000" y="95000"/>
                                    </p:animScale>
                                    <p:animScale>
                                      <p:cBhvr>
                                        <p:cTn id="182" dur="42" decel="50000">
                                          <p:stCondLst>
                                            <p:cond delay="459"/>
                                          </p:stCondLst>
                                        </p:cTn>
                                        <p:tgtEl>
                                          <p:spTgt spid="7"/>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6" grpId="0"/>
      <p:bldP spid="7" grpId="0"/>
      <p:bldP spid="8" grpId="0" animBg="1"/>
      <p:bldP spid="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43636" y="357166"/>
            <a:ext cx="2543164" cy="1000124"/>
          </a:xfrm>
        </p:spPr>
        <p:txBody>
          <a:bodyPr>
            <a:normAutofit fontScale="90000"/>
          </a:bodyPr>
          <a:lstStyle/>
          <a:p>
            <a:pPr algn="r" rtl="1">
              <a:buFont typeface="Wingdings" pitchFamily="2" charset="2"/>
              <a:buChar char="v"/>
            </a:pPr>
            <a:r>
              <a:rPr lang="fa-IR" sz="3600" b="1" dirty="0" smtClean="0">
                <a:solidFill>
                  <a:srgbClr val="333300"/>
                </a:solidFill>
                <a:cs typeface="B Titr" pitchFamily="2" charset="-78"/>
              </a:rPr>
              <a:t>خروجی فوریر</a:t>
            </a:r>
            <a:endParaRPr lang="en-US" sz="3600" b="1" dirty="0" smtClean="0">
              <a:solidFill>
                <a:srgbClr val="333300"/>
              </a:solidFill>
              <a:cs typeface="B Titr" pitchFamily="2" charset="-78"/>
            </a:endParaRPr>
          </a:p>
        </p:txBody>
      </p:sp>
      <p:sp>
        <p:nvSpPr>
          <p:cNvPr id="3" name="Content Placeholder 2"/>
          <p:cNvSpPr>
            <a:spLocks noGrp="1"/>
          </p:cNvSpPr>
          <p:nvPr>
            <p:ph idx="1"/>
          </p:nvPr>
        </p:nvSpPr>
        <p:spPr>
          <a:xfrm>
            <a:off x="6286512" y="1468772"/>
            <a:ext cx="2400288" cy="4389120"/>
          </a:xfrm>
        </p:spPr>
        <p:txBody>
          <a:bodyPr>
            <a:normAutofit fontScale="92500" lnSpcReduction="20000"/>
          </a:bodyPr>
          <a:lstStyle/>
          <a:p>
            <a:pPr algn="r" rtl="1"/>
            <a:r>
              <a:rPr lang="fa-IR" b="1" dirty="0" smtClean="0">
                <a:cs typeface="B Yagut" pitchFamily="2" charset="-78"/>
              </a:rPr>
              <a:t>در این ورک شیت طیف فوریه برای یک زیر لایه تعریف می‌کند. </a:t>
            </a:r>
            <a:endParaRPr lang="en-US" b="1" dirty="0" smtClean="0">
              <a:cs typeface="B Yagut" pitchFamily="2" charset="-78"/>
            </a:endParaRPr>
          </a:p>
          <a:p>
            <a:pPr algn="r" rtl="1"/>
            <a:r>
              <a:rPr lang="en-US" b="1" dirty="0" smtClean="0">
                <a:cs typeface="B Yagut" pitchFamily="2" charset="-78"/>
              </a:rPr>
              <a:t>D1</a:t>
            </a:r>
            <a:r>
              <a:rPr lang="fa-IR" b="1" dirty="0" smtClean="0">
                <a:cs typeface="B Yagut" pitchFamily="2" charset="-78"/>
              </a:rPr>
              <a:t>: تعداد اولین لایه فرعی </a:t>
            </a:r>
            <a:endParaRPr lang="en-US" b="1" dirty="0" smtClean="0">
              <a:cs typeface="B Yagut" pitchFamily="2" charset="-78"/>
            </a:endParaRPr>
          </a:p>
          <a:p>
            <a:pPr algn="r" rtl="1"/>
            <a:r>
              <a:rPr lang="en-US" b="1" dirty="0" smtClean="0">
                <a:cs typeface="B Yagut" pitchFamily="2" charset="-78"/>
              </a:rPr>
              <a:t>D2</a:t>
            </a:r>
            <a:r>
              <a:rPr lang="fa-IR" b="1" dirty="0" smtClean="0">
                <a:cs typeface="B Yagut" pitchFamily="2" charset="-78"/>
              </a:rPr>
              <a:t>: نوع اولین لایه فرعی (برون زد ـ غیر برون زد) </a:t>
            </a:r>
            <a:endParaRPr lang="en-US" b="1" dirty="0" smtClean="0">
              <a:cs typeface="B Yagut" pitchFamily="2" charset="-78"/>
            </a:endParaRPr>
          </a:p>
          <a:p>
            <a:pPr algn="r" rtl="1"/>
            <a:r>
              <a:rPr lang="en-US" b="1" dirty="0" smtClean="0">
                <a:cs typeface="B Yagut" pitchFamily="2" charset="-78"/>
              </a:rPr>
              <a:t>D3</a:t>
            </a:r>
            <a:r>
              <a:rPr lang="fa-IR" b="1" dirty="0" smtClean="0">
                <a:cs typeface="B Yagut" pitchFamily="2" charset="-78"/>
              </a:rPr>
              <a:t>: تعداد متوسط جابه‌جایی </a:t>
            </a:r>
            <a:endParaRPr lang="en-US" b="1" dirty="0" smtClean="0">
              <a:cs typeface="B Yagut" pitchFamily="2" charset="-78"/>
            </a:endParaRPr>
          </a:p>
          <a:p>
            <a:pPr algn="r"/>
            <a:endParaRPr lang="en-US" dirty="0">
              <a:cs typeface="B Yagut" pitchFamily="2" charset="-78"/>
            </a:endParaRPr>
          </a:p>
        </p:txBody>
      </p:sp>
      <p:pic>
        <p:nvPicPr>
          <p:cNvPr id="58369" name="Picture 1" descr="E:\3.4\Page0001 - Copy.jpg"/>
          <p:cNvPicPr>
            <a:picLocks noChangeAspect="1" noChangeArrowheads="1"/>
          </p:cNvPicPr>
          <p:nvPr/>
        </p:nvPicPr>
        <p:blipFill>
          <a:blip r:embed="rId2"/>
          <a:srcRect/>
          <a:stretch>
            <a:fillRect/>
          </a:stretch>
        </p:blipFill>
        <p:spPr bwMode="auto">
          <a:xfrm>
            <a:off x="0" y="857232"/>
            <a:ext cx="6215074" cy="600076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5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5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500" fill="hold"/>
                                        <p:tgtEl>
                                          <p:spTgt spid="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8" dur="500" fill="hold"/>
                                        <p:tgtEl>
                                          <p:spTgt spid="3">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15" presetClass="entr" presetSubtype="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 calcmode="lin" valueType="num">
                                      <p:cBhvr>
                                        <p:cTn id="23"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4" dur="5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5" dur="500" fill="hold"/>
                                        <p:tgtEl>
                                          <p:spTgt spid="3">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26" dur="500" fill="hold"/>
                                        <p:tgtEl>
                                          <p:spTgt spid="3">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7" fill="hold">
                      <p:stCondLst>
                        <p:cond delay="indefinite"/>
                      </p:stCondLst>
                      <p:childTnLst>
                        <p:par>
                          <p:cTn id="28" fill="hold">
                            <p:stCondLst>
                              <p:cond delay="0"/>
                            </p:stCondLst>
                            <p:childTnLst>
                              <p:par>
                                <p:cTn id="29" presetID="15" presetClass="entr" presetSubtype="0"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p:cTn id="31"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32" dur="500" fill="hold"/>
                                        <p:tgtEl>
                                          <p:spTgt spid="3">
                                            <p:txEl>
                                              <p:pRg st="2" end="2"/>
                                            </p:txEl>
                                          </p:spTgt>
                                        </p:tgtEl>
                                        <p:attrNameLst>
                                          <p:attrName>ppt_h</p:attrName>
                                        </p:attrNameLst>
                                      </p:cBhvr>
                                      <p:tavLst>
                                        <p:tav tm="0">
                                          <p:val>
                                            <p:fltVal val="0"/>
                                          </p:val>
                                        </p:tav>
                                        <p:tav tm="100000">
                                          <p:val>
                                            <p:strVal val="#ppt_h"/>
                                          </p:val>
                                        </p:tav>
                                      </p:tavLst>
                                    </p:anim>
                                    <p:anim calcmode="lin" valueType="num">
                                      <p:cBhvr>
                                        <p:cTn id="33" dur="500" fill="hold"/>
                                        <p:tgtEl>
                                          <p:spTgt spid="3">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34" dur="500" fill="hold"/>
                                        <p:tgtEl>
                                          <p:spTgt spid="3">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5" fill="hold">
                      <p:stCondLst>
                        <p:cond delay="indefinite"/>
                      </p:stCondLst>
                      <p:childTnLst>
                        <p:par>
                          <p:cTn id="36" fill="hold">
                            <p:stCondLst>
                              <p:cond delay="0"/>
                            </p:stCondLst>
                            <p:childTnLst>
                              <p:par>
                                <p:cTn id="37" presetID="15" presetClass="entr" presetSubtype="0" fill="hold" grpId="0" nodeType="clickEffect">
                                  <p:stCondLst>
                                    <p:cond delay="0"/>
                                  </p:stCondLst>
                                  <p:childTnLst>
                                    <p:set>
                                      <p:cBhvr>
                                        <p:cTn id="38" dur="1" fill="hold">
                                          <p:stCondLst>
                                            <p:cond delay="0"/>
                                          </p:stCondLst>
                                        </p:cTn>
                                        <p:tgtEl>
                                          <p:spTgt spid="3">
                                            <p:txEl>
                                              <p:pRg st="3" end="3"/>
                                            </p:txEl>
                                          </p:spTgt>
                                        </p:tgtEl>
                                        <p:attrNameLst>
                                          <p:attrName>style.visibility</p:attrName>
                                        </p:attrNameLst>
                                      </p:cBhvr>
                                      <p:to>
                                        <p:strVal val="visible"/>
                                      </p:to>
                                    </p:set>
                                    <p:anim calcmode="lin" valueType="num">
                                      <p:cBhvr>
                                        <p:cTn id="39"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40" dur="500" fill="hold"/>
                                        <p:tgtEl>
                                          <p:spTgt spid="3">
                                            <p:txEl>
                                              <p:pRg st="3" end="3"/>
                                            </p:txEl>
                                          </p:spTgt>
                                        </p:tgtEl>
                                        <p:attrNameLst>
                                          <p:attrName>ppt_h</p:attrName>
                                        </p:attrNameLst>
                                      </p:cBhvr>
                                      <p:tavLst>
                                        <p:tav tm="0">
                                          <p:val>
                                            <p:fltVal val="0"/>
                                          </p:val>
                                        </p:tav>
                                        <p:tav tm="100000">
                                          <p:val>
                                            <p:strVal val="#ppt_h"/>
                                          </p:val>
                                        </p:tav>
                                      </p:tavLst>
                                    </p:anim>
                                    <p:anim calcmode="lin" valueType="num">
                                      <p:cBhvr>
                                        <p:cTn id="41" dur="500" fill="hold"/>
                                        <p:tgtEl>
                                          <p:spTgt spid="3">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42" dur="500" fill="hold"/>
                                        <p:tgtEl>
                                          <p:spTgt spid="3">
                                            <p:txEl>
                                              <p:pRg st="3" end="3"/>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643570" y="285728"/>
            <a:ext cx="3043230" cy="1000124"/>
          </a:xfrm>
        </p:spPr>
        <p:txBody>
          <a:bodyPr>
            <a:normAutofit fontScale="90000"/>
          </a:bodyPr>
          <a:lstStyle/>
          <a:p>
            <a:pPr algn="r" rtl="1">
              <a:buFont typeface="Wingdings" pitchFamily="2" charset="2"/>
              <a:buChar char="v"/>
            </a:pPr>
            <a:r>
              <a:rPr lang="fa-IR" sz="3600" b="1" dirty="0" smtClean="0">
                <a:solidFill>
                  <a:srgbClr val="333300"/>
                </a:solidFill>
                <a:cs typeface="B Titr" pitchFamily="2" charset="-78"/>
              </a:rPr>
              <a:t>خروجی (طیف‌ها) </a:t>
            </a:r>
            <a:endParaRPr lang="en-US" sz="3600" b="1" dirty="0" smtClean="0">
              <a:solidFill>
                <a:srgbClr val="333300"/>
              </a:solidFill>
              <a:cs typeface="B Titr" pitchFamily="2" charset="-78"/>
            </a:endParaRPr>
          </a:p>
        </p:txBody>
      </p:sp>
      <p:sp>
        <p:nvSpPr>
          <p:cNvPr id="3" name="Content Placeholder 2"/>
          <p:cNvSpPr>
            <a:spLocks noGrp="1"/>
          </p:cNvSpPr>
          <p:nvPr>
            <p:ph idx="1"/>
          </p:nvPr>
        </p:nvSpPr>
        <p:spPr>
          <a:xfrm>
            <a:off x="5572132" y="1428736"/>
            <a:ext cx="3114668" cy="4857784"/>
          </a:xfrm>
        </p:spPr>
        <p:txBody>
          <a:bodyPr>
            <a:normAutofit/>
          </a:bodyPr>
          <a:lstStyle/>
          <a:p>
            <a:pPr algn="r" rtl="1"/>
            <a:r>
              <a:rPr lang="fa-IR" sz="1400" b="1" dirty="0" smtClean="0">
                <a:cs typeface="B Yagut" pitchFamily="2" charset="-78"/>
              </a:rPr>
              <a:t>طیف‌های واکنش را برای لایه فرعی انتخاب می‌کند. </a:t>
            </a:r>
            <a:endParaRPr lang="en-US" sz="1400" b="1" dirty="0" smtClean="0">
              <a:cs typeface="B Yagut" pitchFamily="2" charset="-78"/>
            </a:endParaRPr>
          </a:p>
          <a:p>
            <a:pPr algn="r" rtl="1"/>
            <a:r>
              <a:rPr lang="en-US" sz="1400" b="1" dirty="0" smtClean="0">
                <a:cs typeface="B Yagut" pitchFamily="2" charset="-78"/>
              </a:rPr>
              <a:t>D1</a:t>
            </a:r>
            <a:r>
              <a:rPr lang="fa-IR" sz="1400" b="1" dirty="0" smtClean="0">
                <a:cs typeface="B Yagut" pitchFamily="2" charset="-78"/>
              </a:rPr>
              <a:t>: تعداد لایه‌های فرعی </a:t>
            </a:r>
            <a:endParaRPr lang="en-US" sz="1400" b="1" dirty="0" smtClean="0">
              <a:cs typeface="B Yagut" pitchFamily="2" charset="-78"/>
            </a:endParaRPr>
          </a:p>
          <a:p>
            <a:pPr algn="r" rtl="1">
              <a:lnSpc>
                <a:spcPct val="150000"/>
              </a:lnSpc>
            </a:pPr>
            <a:r>
              <a:rPr lang="en-US" sz="1400" b="1" dirty="0" smtClean="0">
                <a:cs typeface="B Yagut" pitchFamily="2" charset="-78"/>
              </a:rPr>
              <a:t>D2</a:t>
            </a:r>
            <a:r>
              <a:rPr lang="fa-IR" sz="1400" b="1" dirty="0" smtClean="0">
                <a:cs typeface="B Yagut" pitchFamily="2" charset="-78"/>
              </a:rPr>
              <a:t>: نوع لایه فرعی</a:t>
            </a:r>
            <a:endParaRPr lang="en-US" sz="1400" b="1" dirty="0" smtClean="0">
              <a:cs typeface="B Yagut" pitchFamily="2" charset="-78"/>
            </a:endParaRPr>
          </a:p>
          <a:p>
            <a:pPr algn="r" rtl="1">
              <a:lnSpc>
                <a:spcPct val="150000"/>
              </a:lnSpc>
            </a:pPr>
            <a:r>
              <a:rPr lang="en-US" sz="1400" b="1" dirty="0" smtClean="0">
                <a:cs typeface="B Yagut" pitchFamily="2" charset="-78"/>
              </a:rPr>
              <a:t>D3</a:t>
            </a:r>
            <a:r>
              <a:rPr lang="fa-IR" sz="1400" b="1" dirty="0" smtClean="0">
                <a:cs typeface="B Yagut" pitchFamily="2" charset="-78"/>
              </a:rPr>
              <a:t>: مقدار انتخابی نسبت</a:t>
            </a:r>
            <a:r>
              <a:rPr lang="en-US" sz="1400" b="1" dirty="0" smtClean="0">
                <a:cs typeface="B Yagut" pitchFamily="2" charset="-78"/>
              </a:rPr>
              <a:t>Damping</a:t>
            </a:r>
            <a:r>
              <a:rPr lang="fa-IR" sz="1400" b="1" dirty="0" smtClean="0">
                <a:cs typeface="B Yagut" pitchFamily="2" charset="-78"/>
              </a:rPr>
              <a:t> برای طیف‌های واکنش </a:t>
            </a:r>
            <a:endParaRPr lang="en-US" sz="1400" b="1" dirty="0" smtClean="0">
              <a:cs typeface="B Yagut" pitchFamily="2" charset="-78"/>
            </a:endParaRPr>
          </a:p>
        </p:txBody>
      </p:sp>
      <p:sp>
        <p:nvSpPr>
          <p:cNvPr id="5" name="Rectangle 4"/>
          <p:cNvSpPr/>
          <p:nvPr/>
        </p:nvSpPr>
        <p:spPr>
          <a:xfrm>
            <a:off x="5643570" y="2071678"/>
            <a:ext cx="1271502" cy="523220"/>
          </a:xfrm>
          <a:prstGeom prst="rect">
            <a:avLst/>
          </a:prstGeom>
        </p:spPr>
        <p:txBody>
          <a:bodyPr wrap="square">
            <a:spAutoFit/>
          </a:bodyPr>
          <a:lstStyle/>
          <a:p>
            <a:pPr algn="r" rtl="1"/>
            <a:r>
              <a:rPr lang="fa-IR" sz="1400" b="1" dirty="0" smtClean="0">
                <a:cs typeface="B Yagut" pitchFamily="2" charset="-78"/>
              </a:rPr>
              <a:t>برون زد </a:t>
            </a:r>
          </a:p>
          <a:p>
            <a:pPr algn="r" rtl="1"/>
            <a:r>
              <a:rPr lang="fa-IR" sz="1400" b="1" dirty="0" smtClean="0">
                <a:cs typeface="B Yagut" pitchFamily="2" charset="-78"/>
              </a:rPr>
              <a:t>غیر برون زد </a:t>
            </a:r>
            <a:endParaRPr lang="en-US" sz="1400" dirty="0"/>
          </a:p>
        </p:txBody>
      </p:sp>
      <p:sp>
        <p:nvSpPr>
          <p:cNvPr id="6" name="Right Brace 5"/>
          <p:cNvSpPr/>
          <p:nvPr/>
        </p:nvSpPr>
        <p:spPr>
          <a:xfrm>
            <a:off x="6929454" y="2143116"/>
            <a:ext cx="142876" cy="500066"/>
          </a:xfrm>
          <a:prstGeom prst="rightBrace">
            <a:avLst/>
          </a:prstGeom>
          <a:ln w="57150">
            <a:solidFill>
              <a:schemeClr val="tx2">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57345" name="Picture 1" descr="E:\3.4\Page0001 - Copy.jpg"/>
          <p:cNvPicPr>
            <a:picLocks noChangeAspect="1" noChangeArrowheads="1"/>
          </p:cNvPicPr>
          <p:nvPr/>
        </p:nvPicPr>
        <p:blipFill>
          <a:blip r:embed="rId2"/>
          <a:srcRect/>
          <a:stretch>
            <a:fillRect/>
          </a:stretch>
        </p:blipFill>
        <p:spPr bwMode="auto">
          <a:xfrm>
            <a:off x="0" y="1285860"/>
            <a:ext cx="6000760" cy="557214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3">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15" presetClass="entr" presetSubtype="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 calcmode="lin" valueType="num">
                                      <p:cBhvr>
                                        <p:cTn id="23"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3">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7" fill="hold">
                      <p:stCondLst>
                        <p:cond delay="indefinite"/>
                      </p:stCondLst>
                      <p:childTnLst>
                        <p:par>
                          <p:cTn id="28" fill="hold">
                            <p:stCondLst>
                              <p:cond delay="0"/>
                            </p:stCondLst>
                            <p:childTnLst>
                              <p:par>
                                <p:cTn id="29" presetID="15" presetClass="entr" presetSubtype="0"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p:cTn id="31"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34" dur="1000" fill="hold"/>
                                        <p:tgtEl>
                                          <p:spTgt spid="3">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5" fill="hold">
                      <p:stCondLst>
                        <p:cond delay="indefinite"/>
                      </p:stCondLst>
                      <p:childTnLst>
                        <p:par>
                          <p:cTn id="36" fill="hold">
                            <p:stCondLst>
                              <p:cond delay="0"/>
                            </p:stCondLst>
                            <p:childTnLst>
                              <p:par>
                                <p:cTn id="37" presetID="15" presetClass="entr" presetSubtype="0" fill="hold" grpId="0" nodeType="clickEffect">
                                  <p:stCondLst>
                                    <p:cond delay="0"/>
                                  </p:stCondLst>
                                  <p:childTnLst>
                                    <p:set>
                                      <p:cBhvr>
                                        <p:cTn id="38" dur="1" fill="hold">
                                          <p:stCondLst>
                                            <p:cond delay="0"/>
                                          </p:stCondLst>
                                        </p:cTn>
                                        <p:tgtEl>
                                          <p:spTgt spid="3">
                                            <p:txEl>
                                              <p:pRg st="3" end="3"/>
                                            </p:txEl>
                                          </p:spTgt>
                                        </p:tgtEl>
                                        <p:attrNameLst>
                                          <p:attrName>style.visibility</p:attrName>
                                        </p:attrNameLst>
                                      </p:cBhvr>
                                      <p:to>
                                        <p:strVal val="visible"/>
                                      </p:to>
                                    </p:set>
                                    <p:anim calcmode="lin" valueType="num">
                                      <p:cBhvr>
                                        <p:cTn id="39"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40"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41" dur="1000" fill="hold"/>
                                        <p:tgtEl>
                                          <p:spTgt spid="3">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42" dur="1000" fill="hold"/>
                                        <p:tgtEl>
                                          <p:spTgt spid="3">
                                            <p:txEl>
                                              <p:pRg st="3" end="3"/>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43" fill="hold">
                      <p:stCondLst>
                        <p:cond delay="indefinite"/>
                      </p:stCondLst>
                      <p:childTnLst>
                        <p:par>
                          <p:cTn id="44" fill="hold">
                            <p:stCondLst>
                              <p:cond delay="0"/>
                            </p:stCondLst>
                            <p:childTnLst>
                              <p:par>
                                <p:cTn id="45" presetID="15" presetClass="entr" presetSubtype="0" fill="hold" grpId="0" nodeType="clickEffect">
                                  <p:stCondLst>
                                    <p:cond delay="0"/>
                                  </p:stCondLst>
                                  <p:childTnLst>
                                    <p:set>
                                      <p:cBhvr>
                                        <p:cTn id="46" dur="1" fill="hold">
                                          <p:stCondLst>
                                            <p:cond delay="0"/>
                                          </p:stCondLst>
                                        </p:cTn>
                                        <p:tgtEl>
                                          <p:spTgt spid="6"/>
                                        </p:tgtEl>
                                        <p:attrNameLst>
                                          <p:attrName>style.visibility</p:attrName>
                                        </p:attrNameLst>
                                      </p:cBhvr>
                                      <p:to>
                                        <p:strVal val="visible"/>
                                      </p:to>
                                    </p:set>
                                    <p:anim calcmode="lin" valueType="num">
                                      <p:cBhvr>
                                        <p:cTn id="47" dur="1000" fill="hold"/>
                                        <p:tgtEl>
                                          <p:spTgt spid="6"/>
                                        </p:tgtEl>
                                        <p:attrNameLst>
                                          <p:attrName>ppt_w</p:attrName>
                                        </p:attrNameLst>
                                      </p:cBhvr>
                                      <p:tavLst>
                                        <p:tav tm="0">
                                          <p:val>
                                            <p:fltVal val="0"/>
                                          </p:val>
                                        </p:tav>
                                        <p:tav tm="100000">
                                          <p:val>
                                            <p:strVal val="#ppt_w"/>
                                          </p:val>
                                        </p:tav>
                                      </p:tavLst>
                                    </p:anim>
                                    <p:anim calcmode="lin" valueType="num">
                                      <p:cBhvr>
                                        <p:cTn id="48" dur="1000" fill="hold"/>
                                        <p:tgtEl>
                                          <p:spTgt spid="6"/>
                                        </p:tgtEl>
                                        <p:attrNameLst>
                                          <p:attrName>ppt_h</p:attrName>
                                        </p:attrNameLst>
                                      </p:cBhvr>
                                      <p:tavLst>
                                        <p:tav tm="0">
                                          <p:val>
                                            <p:fltVal val="0"/>
                                          </p:val>
                                        </p:tav>
                                        <p:tav tm="100000">
                                          <p:val>
                                            <p:strVal val="#ppt_h"/>
                                          </p:val>
                                        </p:tav>
                                      </p:tavLst>
                                    </p:anim>
                                    <p:anim calcmode="lin" valueType="num">
                                      <p:cBhvr>
                                        <p:cTn id="49" dur="1000" fill="hold"/>
                                        <p:tgtEl>
                                          <p:spTgt spid="6"/>
                                        </p:tgtEl>
                                        <p:attrNameLst>
                                          <p:attrName>ppt_x</p:attrName>
                                        </p:attrNameLst>
                                      </p:cBhvr>
                                      <p:tavLst>
                                        <p:tav tm="0" fmla="#ppt_x+(cos(-2*pi*(1-$))*-#ppt_x-sin(-2*pi*(1-$))*(1-#ppt_y))*(1-$)">
                                          <p:val>
                                            <p:fltVal val="0"/>
                                          </p:val>
                                        </p:tav>
                                        <p:tav tm="100000">
                                          <p:val>
                                            <p:fltVal val="1"/>
                                          </p:val>
                                        </p:tav>
                                      </p:tavLst>
                                    </p:anim>
                                    <p:anim calcmode="lin" valueType="num">
                                      <p:cBhvr>
                                        <p:cTn id="50" dur="1000" fill="hold"/>
                                        <p:tgtEl>
                                          <p:spTgt spid="6"/>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51" fill="hold">
                      <p:stCondLst>
                        <p:cond delay="indefinite"/>
                      </p:stCondLst>
                      <p:childTnLst>
                        <p:par>
                          <p:cTn id="52" fill="hold">
                            <p:stCondLst>
                              <p:cond delay="0"/>
                            </p:stCondLst>
                            <p:childTnLst>
                              <p:par>
                                <p:cTn id="53" presetID="15" presetClass="entr" presetSubtype="0" fill="hold" grpId="0" nodeType="clickEffect">
                                  <p:stCondLst>
                                    <p:cond delay="0"/>
                                  </p:stCondLst>
                                  <p:childTnLst>
                                    <p:set>
                                      <p:cBhvr>
                                        <p:cTn id="54" dur="1" fill="hold">
                                          <p:stCondLst>
                                            <p:cond delay="0"/>
                                          </p:stCondLst>
                                        </p:cTn>
                                        <p:tgtEl>
                                          <p:spTgt spid="5"/>
                                        </p:tgtEl>
                                        <p:attrNameLst>
                                          <p:attrName>style.visibility</p:attrName>
                                        </p:attrNameLst>
                                      </p:cBhvr>
                                      <p:to>
                                        <p:strVal val="visible"/>
                                      </p:to>
                                    </p:set>
                                    <p:anim calcmode="lin" valueType="num">
                                      <p:cBhvr>
                                        <p:cTn id="55" dur="1000" fill="hold"/>
                                        <p:tgtEl>
                                          <p:spTgt spid="5"/>
                                        </p:tgtEl>
                                        <p:attrNameLst>
                                          <p:attrName>ppt_w</p:attrName>
                                        </p:attrNameLst>
                                      </p:cBhvr>
                                      <p:tavLst>
                                        <p:tav tm="0">
                                          <p:val>
                                            <p:fltVal val="0"/>
                                          </p:val>
                                        </p:tav>
                                        <p:tav tm="100000">
                                          <p:val>
                                            <p:strVal val="#ppt_w"/>
                                          </p:val>
                                        </p:tav>
                                      </p:tavLst>
                                    </p:anim>
                                    <p:anim calcmode="lin" valueType="num">
                                      <p:cBhvr>
                                        <p:cTn id="56" dur="1000" fill="hold"/>
                                        <p:tgtEl>
                                          <p:spTgt spid="5"/>
                                        </p:tgtEl>
                                        <p:attrNameLst>
                                          <p:attrName>ppt_h</p:attrName>
                                        </p:attrNameLst>
                                      </p:cBhvr>
                                      <p:tavLst>
                                        <p:tav tm="0">
                                          <p:val>
                                            <p:fltVal val="0"/>
                                          </p:val>
                                        </p:tav>
                                        <p:tav tm="100000">
                                          <p:val>
                                            <p:strVal val="#ppt_h"/>
                                          </p:val>
                                        </p:tav>
                                      </p:tavLst>
                                    </p:anim>
                                    <p:anim calcmode="lin" valueType="num">
                                      <p:cBhvr>
                                        <p:cTn id="57" dur="1000" fill="hold"/>
                                        <p:tgtEl>
                                          <p:spTgt spid="5"/>
                                        </p:tgtEl>
                                        <p:attrNameLst>
                                          <p:attrName>ppt_x</p:attrName>
                                        </p:attrNameLst>
                                      </p:cBhvr>
                                      <p:tavLst>
                                        <p:tav tm="0" fmla="#ppt_x+(cos(-2*pi*(1-$))*-#ppt_x-sin(-2*pi*(1-$))*(1-#ppt_y))*(1-$)">
                                          <p:val>
                                            <p:fltVal val="0"/>
                                          </p:val>
                                        </p:tav>
                                        <p:tav tm="100000">
                                          <p:val>
                                            <p:fltVal val="1"/>
                                          </p:val>
                                        </p:tav>
                                      </p:tavLst>
                                    </p:anim>
                                    <p:anim calcmode="lin" valueType="num">
                                      <p:cBhvr>
                                        <p:cTn id="58" dur="1000" fill="hold"/>
                                        <p:tgtEl>
                                          <p:spTgt spid="5"/>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5" grpId="0"/>
      <p:bldP spid="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14290"/>
            <a:ext cx="8229600" cy="1143000"/>
          </a:xfrm>
        </p:spPr>
        <p:txBody>
          <a:bodyPr>
            <a:normAutofit/>
          </a:bodyPr>
          <a:lstStyle/>
          <a:p>
            <a:pPr algn="r" rtl="1">
              <a:buFont typeface="Wingdings" pitchFamily="2" charset="2"/>
              <a:buChar char="v"/>
            </a:pPr>
            <a:r>
              <a:rPr lang="fa-IR" sz="3600" b="1" dirty="0" smtClean="0">
                <a:solidFill>
                  <a:srgbClr val="333300"/>
                </a:solidFill>
                <a:cs typeface="B Titr" pitchFamily="2" charset="-78"/>
              </a:rPr>
              <a:t>تعریف مسأله </a:t>
            </a:r>
            <a:endParaRPr lang="en-US" sz="3600" b="1" dirty="0" smtClean="0">
              <a:solidFill>
                <a:srgbClr val="333300"/>
              </a:solidFill>
              <a:cs typeface="B Titr" pitchFamily="2" charset="-78"/>
            </a:endParaRPr>
          </a:p>
        </p:txBody>
      </p:sp>
      <p:sp>
        <p:nvSpPr>
          <p:cNvPr id="3" name="Content Placeholder 2"/>
          <p:cNvSpPr>
            <a:spLocks noGrp="1"/>
          </p:cNvSpPr>
          <p:nvPr>
            <p:ph idx="1"/>
          </p:nvPr>
        </p:nvSpPr>
        <p:spPr>
          <a:xfrm>
            <a:off x="5857884" y="1357298"/>
            <a:ext cx="3043230" cy="5000660"/>
          </a:xfrm>
        </p:spPr>
        <p:txBody>
          <a:bodyPr>
            <a:normAutofit/>
          </a:bodyPr>
          <a:lstStyle/>
          <a:p>
            <a:pPr algn="justLow" rtl="1">
              <a:lnSpc>
                <a:spcPct val="150000"/>
              </a:lnSpc>
            </a:pPr>
            <a:r>
              <a:rPr lang="fa-IR" sz="2400" b="1" dirty="0" smtClean="0">
                <a:cs typeface="B Yagut" pitchFamily="2" charset="-78"/>
              </a:rPr>
              <a:t>مسئله نمونه یک پروفایل خاک </a:t>
            </a:r>
            <a:r>
              <a:rPr lang="en-US" sz="2400" b="1" dirty="0" smtClean="0">
                <a:cs typeface="B Yagut" pitchFamily="2" charset="-78"/>
              </a:rPr>
              <a:t>FT</a:t>
            </a:r>
            <a:r>
              <a:rPr lang="fa-IR" sz="2400" b="1" dirty="0" smtClean="0">
                <a:cs typeface="B Yagut" pitchFamily="2" charset="-78"/>
              </a:rPr>
              <a:t>-150 است که دارای مخلوط ماسه و شن تا نیمه فضای موردنظر می‌باشد. </a:t>
            </a:r>
            <a:endParaRPr lang="en-US" sz="2400" b="1" dirty="0" smtClean="0">
              <a:cs typeface="B Yagut" pitchFamily="2" charset="-78"/>
            </a:endParaRPr>
          </a:p>
          <a:p>
            <a:pPr algn="justLow" rtl="1">
              <a:lnSpc>
                <a:spcPct val="150000"/>
              </a:lnSpc>
            </a:pPr>
            <a:endParaRPr lang="en-US" sz="2400" b="1" dirty="0" smtClean="0">
              <a:cs typeface="B Yagut" pitchFamily="2" charset="-78"/>
            </a:endParaRPr>
          </a:p>
        </p:txBody>
      </p:sp>
      <p:pic>
        <p:nvPicPr>
          <p:cNvPr id="56321" name="Picture 1" descr="E:\3.4\Page0001 - Copy.jpg"/>
          <p:cNvPicPr>
            <a:picLocks noChangeAspect="1" noChangeArrowheads="1"/>
          </p:cNvPicPr>
          <p:nvPr/>
        </p:nvPicPr>
        <p:blipFill>
          <a:blip r:embed="rId2"/>
          <a:srcRect/>
          <a:stretch>
            <a:fillRect/>
          </a:stretch>
        </p:blipFill>
        <p:spPr bwMode="auto">
          <a:xfrm>
            <a:off x="214282" y="1000108"/>
            <a:ext cx="5500726" cy="542928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par>
                          <p:cTn id="11" fill="hold">
                            <p:stCondLst>
                              <p:cond delay="500"/>
                            </p:stCondLst>
                            <p:childTnLst>
                              <p:par>
                                <p:cTn id="12" presetID="49" presetClass="entr" presetSubtype="0" decel="100000" fill="hold" grpId="0" nodeType="after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6" dur="500" fill="hold"/>
                                        <p:tgtEl>
                                          <p:spTgt spid="3">
                                            <p:txEl>
                                              <p:pRg st="0" end="0"/>
                                            </p:txEl>
                                          </p:spTgt>
                                        </p:tgtEl>
                                        <p:attrNameLst>
                                          <p:attrName>style.rotation</p:attrName>
                                        </p:attrNameLst>
                                      </p:cBhvr>
                                      <p:tavLst>
                                        <p:tav tm="0">
                                          <p:val>
                                            <p:fltVal val="360"/>
                                          </p:val>
                                        </p:tav>
                                        <p:tav tm="100000">
                                          <p:val>
                                            <p:fltVal val="0"/>
                                          </p:val>
                                        </p:tav>
                                      </p:tavLst>
                                    </p:anim>
                                    <p:animEffect transition="in" filter="fade">
                                      <p:cBhvr>
                                        <p:cTn id="1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85720" y="825830"/>
            <a:ext cx="8229600" cy="4389120"/>
          </a:xfrm>
        </p:spPr>
        <p:txBody>
          <a:bodyPr>
            <a:normAutofit/>
          </a:bodyPr>
          <a:lstStyle/>
          <a:p>
            <a:pPr algn="r" rtl="1"/>
            <a:r>
              <a:rPr lang="fa-IR" b="1" dirty="0" smtClean="0">
                <a:cs typeface="B Yagut" pitchFamily="2" charset="-78"/>
              </a:rPr>
              <a:t>پروفایل سرعت موج برش و وزن واحد در نمودار نشان داده شده است. </a:t>
            </a:r>
          </a:p>
          <a:p>
            <a:pPr algn="r" rtl="1"/>
            <a:endParaRPr lang="fa-IR" b="1" dirty="0" smtClean="0">
              <a:cs typeface="B Yagut" pitchFamily="2" charset="-78"/>
            </a:endParaRPr>
          </a:p>
          <a:p>
            <a:pPr algn="r" rtl="1"/>
            <a:endParaRPr lang="fa-IR" b="1" dirty="0" smtClean="0">
              <a:cs typeface="B Yagut" pitchFamily="2" charset="-78"/>
            </a:endParaRPr>
          </a:p>
          <a:p>
            <a:pPr algn="r" rtl="1"/>
            <a:endParaRPr lang="fa-IR" b="1" dirty="0" smtClean="0">
              <a:cs typeface="B Yagut" pitchFamily="2" charset="-78"/>
            </a:endParaRPr>
          </a:p>
          <a:p>
            <a:pPr algn="r" rtl="1"/>
            <a:endParaRPr lang="fa-IR" b="1" dirty="0" smtClean="0">
              <a:cs typeface="B Yagut" pitchFamily="2" charset="-78"/>
            </a:endParaRPr>
          </a:p>
          <a:p>
            <a:pPr algn="r" rtl="1"/>
            <a:endParaRPr lang="fa-IR" b="1" dirty="0" smtClean="0">
              <a:cs typeface="B Yagut" pitchFamily="2" charset="-78"/>
            </a:endParaRPr>
          </a:p>
          <a:p>
            <a:pPr algn="r" rtl="1"/>
            <a:endParaRPr lang="fa-IR" b="1" dirty="0" smtClean="0">
              <a:cs typeface="B Yagut" pitchFamily="2" charset="-78"/>
            </a:endParaRPr>
          </a:p>
          <a:p>
            <a:pPr algn="r" rtl="1"/>
            <a:endParaRPr lang="fa-IR" b="1" dirty="0" smtClean="0">
              <a:cs typeface="B Yagut" pitchFamily="2" charset="-78"/>
            </a:endParaRPr>
          </a:p>
          <a:p>
            <a:pPr algn="r" rtl="1"/>
            <a:endParaRPr lang="fa-IR" b="1" dirty="0" smtClean="0">
              <a:cs typeface="B Yagut" pitchFamily="2" charset="-78"/>
            </a:endParaRPr>
          </a:p>
          <a:p>
            <a:pPr algn="r" rtl="1"/>
            <a:endParaRPr lang="fa-IR" b="1" dirty="0" smtClean="0">
              <a:cs typeface="B Yagut" pitchFamily="2" charset="-78"/>
            </a:endParaRPr>
          </a:p>
          <a:p>
            <a:pPr algn="r" rtl="1"/>
            <a:endParaRPr lang="en-US" b="1" dirty="0" smtClean="0">
              <a:cs typeface="B Yagut" pitchFamily="2" charset="-78"/>
            </a:endParaRPr>
          </a:p>
          <a:p>
            <a:pPr algn="r" rtl="1"/>
            <a:endParaRPr lang="en-US" dirty="0">
              <a:cs typeface="B Yagut" pitchFamily="2" charset="-78"/>
            </a:endParaRPr>
          </a:p>
        </p:txBody>
      </p:sp>
      <p:pic>
        <p:nvPicPr>
          <p:cNvPr id="30722" name="Picture 2"/>
          <p:cNvPicPr>
            <a:picLocks noChangeAspect="1" noChangeArrowheads="1"/>
          </p:cNvPicPr>
          <p:nvPr/>
        </p:nvPicPr>
        <p:blipFill>
          <a:blip r:embed="rId2"/>
          <a:srcRect/>
          <a:stretch>
            <a:fillRect/>
          </a:stretch>
        </p:blipFill>
        <p:spPr bwMode="auto">
          <a:xfrm>
            <a:off x="357158" y="1357298"/>
            <a:ext cx="6286544" cy="4857784"/>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anim calcmode="lin" valueType="num">
                                      <p:cBhvr>
                                        <p:cTn id="8"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nodeType="afterEffect">
                                  <p:stCondLst>
                                    <p:cond delay="0"/>
                                  </p:stCondLst>
                                  <p:childTnLst>
                                    <p:set>
                                      <p:cBhvr>
                                        <p:cTn id="12" dur="1" fill="hold">
                                          <p:stCondLst>
                                            <p:cond delay="0"/>
                                          </p:stCondLst>
                                        </p:cTn>
                                        <p:tgtEl>
                                          <p:spTgt spid="30722"/>
                                        </p:tgtEl>
                                        <p:attrNameLst>
                                          <p:attrName>style.visibility</p:attrName>
                                        </p:attrNameLst>
                                      </p:cBhvr>
                                      <p:to>
                                        <p:strVal val="visible"/>
                                      </p:to>
                                    </p:set>
                                    <p:animEffect transition="in" filter="fade">
                                      <p:cBhvr>
                                        <p:cTn id="13" dur="500"/>
                                        <p:tgtEl>
                                          <p:spTgt spid="30722"/>
                                        </p:tgtEl>
                                      </p:cBhvr>
                                    </p:animEffect>
                                    <p:anim calcmode="lin" valueType="num">
                                      <p:cBhvr>
                                        <p:cTn id="14" dur="500" fill="hold"/>
                                        <p:tgtEl>
                                          <p:spTgt spid="30722"/>
                                        </p:tgtEl>
                                        <p:attrNameLst>
                                          <p:attrName>ppt_x</p:attrName>
                                        </p:attrNameLst>
                                      </p:cBhvr>
                                      <p:tavLst>
                                        <p:tav tm="0">
                                          <p:val>
                                            <p:strVal val="#ppt_x"/>
                                          </p:val>
                                        </p:tav>
                                        <p:tav tm="100000">
                                          <p:val>
                                            <p:strVal val="#ppt_x"/>
                                          </p:val>
                                        </p:tav>
                                      </p:tavLst>
                                    </p:anim>
                                    <p:anim calcmode="lin" valueType="num">
                                      <p:cBhvr>
                                        <p:cTn id="15" dur="500" fill="hold"/>
                                        <p:tgtEl>
                                          <p:spTgt spid="3072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571480"/>
            <a:ext cx="8229600" cy="918418"/>
          </a:xfrm>
        </p:spPr>
        <p:txBody>
          <a:bodyPr>
            <a:normAutofit/>
          </a:bodyPr>
          <a:lstStyle/>
          <a:p>
            <a:pPr algn="r" rtl="1">
              <a:buFont typeface="Wingdings" pitchFamily="2" charset="2"/>
              <a:buChar char="v"/>
            </a:pPr>
            <a:r>
              <a:rPr lang="fa-IR" sz="4000" b="1" dirty="0">
                <a:solidFill>
                  <a:srgbClr val="333300"/>
                </a:solidFill>
                <a:cs typeface="B Titr" pitchFamily="2" charset="-78"/>
              </a:rPr>
              <a:t>مقدمه </a:t>
            </a:r>
            <a:endParaRPr lang="en-US" sz="4000" dirty="0">
              <a:solidFill>
                <a:srgbClr val="333300"/>
              </a:solidFill>
              <a:cs typeface="B Titr" pitchFamily="2" charset="-78"/>
            </a:endParaRPr>
          </a:p>
        </p:txBody>
      </p:sp>
      <p:sp>
        <p:nvSpPr>
          <p:cNvPr id="3" name="Content Placeholder 2"/>
          <p:cNvSpPr>
            <a:spLocks noGrp="1"/>
          </p:cNvSpPr>
          <p:nvPr>
            <p:ph idx="1"/>
          </p:nvPr>
        </p:nvSpPr>
        <p:spPr>
          <a:xfrm>
            <a:off x="457200" y="1571612"/>
            <a:ext cx="8401080" cy="4786346"/>
          </a:xfrm>
        </p:spPr>
        <p:txBody>
          <a:bodyPr>
            <a:normAutofit fontScale="92500" lnSpcReduction="20000"/>
          </a:bodyPr>
          <a:lstStyle/>
          <a:p>
            <a:pPr algn="justLow" rtl="1"/>
            <a:r>
              <a:rPr lang="fa-IR" b="1" dirty="0" smtClean="0">
                <a:cs typeface="B Yagut" pitchFamily="2" charset="-78"/>
              </a:rPr>
              <a:t>در طول زمین لرزهای اخیر،  حرکات زمین در مکانهایی که خاک نرم داشتند به طور کلی با توجه به شرایط خاک منطقه بیشتر از حرکات برون زدهای نسبتاً سنگی بوده است با این توضیحات منابع محل خاک با استفاده از چندین برنامه کامپیوتری شبه‌سازی شده است به طوری که شرایط رسوب خاک تقویت شده از قبیل لایه‌های مختلف خاک با گستره‌ای محدود در نظر گرفته می‌شود یکی از اولین برنامه‌های کامپیوتری که بدین منظور راه‌اندازی شده است </a:t>
            </a:r>
            <a:r>
              <a:rPr lang="en-US" b="1" dirty="0" smtClean="0">
                <a:cs typeface="B Yagut" pitchFamily="2" charset="-78"/>
              </a:rPr>
              <a:t>shake</a:t>
            </a:r>
            <a:r>
              <a:rPr lang="fa-IR" b="1" dirty="0" smtClean="0">
                <a:cs typeface="B Yagut" pitchFamily="2" charset="-78"/>
              </a:rPr>
              <a:t> بوده است (</a:t>
            </a:r>
            <a:r>
              <a:rPr lang="en-US" b="1" dirty="0" smtClean="0">
                <a:cs typeface="B Yagut" pitchFamily="2" charset="-78"/>
              </a:rPr>
              <a:t>Schnabel</a:t>
            </a:r>
            <a:r>
              <a:rPr lang="fa-IR" b="1" dirty="0" smtClean="0">
                <a:cs typeface="B Yagut" pitchFamily="2" charset="-78"/>
              </a:rPr>
              <a:t> و همکاران پس از گذشت 35 سال از انتشار </a:t>
            </a:r>
            <a:r>
              <a:rPr lang="en-US" b="1" dirty="0" smtClean="0">
                <a:cs typeface="B Yagut" pitchFamily="2" charset="-78"/>
              </a:rPr>
              <a:t>SHAKE</a:t>
            </a:r>
            <a:r>
              <a:rPr lang="fa-IR" b="1" dirty="0" smtClean="0">
                <a:cs typeface="B Yagut" pitchFamily="2" charset="-78"/>
              </a:rPr>
              <a:t>. (این برنامه به طور متداول استفاده می‌گردد و به عنوان مرجع برنامه‌های کامپیوتری در رشته مهندسی لرزه ژئوتکنیکی به کار می‌رود </a:t>
            </a:r>
            <a:r>
              <a:rPr lang="en-US" b="1" dirty="0" smtClean="0">
                <a:cs typeface="B Yagut" pitchFamily="2" charset="-78"/>
              </a:rPr>
              <a:t>SHAKE</a:t>
            </a:r>
            <a:r>
              <a:rPr lang="fa-IR" b="1" dirty="0" smtClean="0">
                <a:cs typeface="B Yagut" pitchFamily="2" charset="-78"/>
              </a:rPr>
              <a:t> واکنش در یک سیستم خاک ـ سنگ با لایه‌های افقی را محاسبه می‌نماید که در معرض امواج برشی انتقال عمومی قرار دارد. </a:t>
            </a:r>
            <a:r>
              <a:rPr lang="en-US" b="1" dirty="0" smtClean="0">
                <a:cs typeface="B Yagut" pitchFamily="2" charset="-78"/>
              </a:rPr>
              <a:t>SHAKE</a:t>
            </a:r>
            <a:r>
              <a:rPr lang="fa-IR" b="1" dirty="0" smtClean="0">
                <a:cs typeface="B Yagut" pitchFamily="2" charset="-78"/>
              </a:rPr>
              <a:t> فرض را بر این می‌گذارد که ویژگی‌های چرخه‌ای خاک می‌تواند با استفاده از یک مدل خطی معادل شبیه‌سازی می‌گردد تا سال 1996 نسخه‌های جدیدتری از این نرم‌افزار ارائه گردید تا این‌که نرم‌افزار </a:t>
            </a:r>
            <a:r>
              <a:rPr lang="en-US" b="1" dirty="0" smtClean="0">
                <a:cs typeface="B Yagut" pitchFamily="2" charset="-78"/>
              </a:rPr>
              <a:t>EERA</a:t>
            </a:r>
            <a:r>
              <a:rPr lang="fa-IR" b="1" dirty="0" smtClean="0">
                <a:cs typeface="B Yagut" pitchFamily="2" charset="-78"/>
              </a:rPr>
              <a:t> در سال 1998 در </a:t>
            </a:r>
            <a:r>
              <a:rPr lang="en-US" b="1" dirty="0" smtClean="0">
                <a:cs typeface="B Yagut" pitchFamily="2" charset="-78"/>
              </a:rPr>
              <a:t>FORTRAN90</a:t>
            </a:r>
            <a:r>
              <a:rPr lang="fa-IR" b="1" dirty="0" smtClean="0">
                <a:cs typeface="B Yagut" pitchFamily="2" charset="-78"/>
              </a:rPr>
              <a:t> ایجاد گردید. </a:t>
            </a:r>
            <a:endParaRPr lang="en-US" b="1" dirty="0" smtClean="0">
              <a:cs typeface="B Yagut" pitchFamily="2" charset="-78"/>
            </a:endParaRPr>
          </a:p>
          <a:p>
            <a:pPr algn="justLow" rtl="1"/>
            <a:endParaRPr lang="en-US" dirty="0">
              <a:cs typeface="B Yagut"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4" presetClass="entr" presetSubtype="0" accel="10000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strVal val="#ppt_w*0.05"/>
                                          </p:val>
                                        </p:tav>
                                        <p:tav tm="100000">
                                          <p:val>
                                            <p:strVal val="#ppt_w"/>
                                          </p:val>
                                        </p:tav>
                                      </p:tavLst>
                                    </p:anim>
                                    <p:anim calcmode="lin" valueType="num">
                                      <p:cBhvr>
                                        <p:cTn id="8" dur="500" fill="hold"/>
                                        <p:tgtEl>
                                          <p:spTgt spid="2"/>
                                        </p:tgtEl>
                                        <p:attrNameLst>
                                          <p:attrName>ppt_h</p:attrName>
                                        </p:attrNameLst>
                                      </p:cBhvr>
                                      <p:tavLst>
                                        <p:tav tm="0">
                                          <p:val>
                                            <p:strVal val="#ppt_h"/>
                                          </p:val>
                                        </p:tav>
                                        <p:tav tm="100000">
                                          <p:val>
                                            <p:strVal val="#ppt_h"/>
                                          </p:val>
                                        </p:tav>
                                      </p:tavLst>
                                    </p:anim>
                                    <p:anim calcmode="lin" valueType="num">
                                      <p:cBhvr>
                                        <p:cTn id="9" dur="500" fill="hold"/>
                                        <p:tgtEl>
                                          <p:spTgt spid="2"/>
                                        </p:tgtEl>
                                        <p:attrNameLst>
                                          <p:attrName>ppt_x</p:attrName>
                                        </p:attrNameLst>
                                      </p:cBhvr>
                                      <p:tavLst>
                                        <p:tav tm="0">
                                          <p:val>
                                            <p:strVal val="#ppt_x-.2"/>
                                          </p:val>
                                        </p:tav>
                                        <p:tav tm="100000">
                                          <p:val>
                                            <p:strVal val="#ppt_x"/>
                                          </p:val>
                                        </p:tav>
                                      </p:tavLst>
                                    </p:anim>
                                    <p:anim calcmode="lin" valueType="num">
                                      <p:cBhvr>
                                        <p:cTn id="10" dur="500" fill="hold"/>
                                        <p:tgtEl>
                                          <p:spTgt spid="2"/>
                                        </p:tgtEl>
                                        <p:attrNameLst>
                                          <p:attrName>ppt_y</p:attrName>
                                        </p:attrNameLst>
                                      </p:cBhvr>
                                      <p:tavLst>
                                        <p:tav tm="0">
                                          <p:val>
                                            <p:strVal val="#ppt_y"/>
                                          </p:val>
                                        </p:tav>
                                        <p:tav tm="100000">
                                          <p:val>
                                            <p:strVal val="#ppt_y"/>
                                          </p:val>
                                        </p:tav>
                                      </p:tavLst>
                                    </p:anim>
                                    <p:animEffect transition="in" filter="fade">
                                      <p:cBhvr>
                                        <p:cTn id="11" dur="500"/>
                                        <p:tgtEl>
                                          <p:spTgt spid="2"/>
                                        </p:tgtEl>
                                      </p:cBhvr>
                                    </p:animEffect>
                                  </p:childTnLst>
                                </p:cTn>
                              </p:par>
                            </p:childTnLst>
                          </p:cTn>
                        </p:par>
                        <p:par>
                          <p:cTn id="12" fill="hold">
                            <p:stCondLst>
                              <p:cond delay="500"/>
                            </p:stCondLst>
                            <p:childTnLst>
                              <p:par>
                                <p:cTn id="13" presetID="54" presetClass="entr" presetSubtype="0" accel="100000" fill="hold" grpId="0" nodeType="after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500" fill="hold"/>
                                        <p:tgtEl>
                                          <p:spTgt spid="3">
                                            <p:txEl>
                                              <p:pRg st="0" end="0"/>
                                            </p:txEl>
                                          </p:spTgt>
                                        </p:tgtEl>
                                        <p:attrNameLst>
                                          <p:attrName>ppt_w</p:attrName>
                                        </p:attrNameLst>
                                      </p:cBhvr>
                                      <p:tavLst>
                                        <p:tav tm="0">
                                          <p:val>
                                            <p:strVal val="#ppt_w*0.05"/>
                                          </p:val>
                                        </p:tav>
                                        <p:tav tm="100000">
                                          <p:val>
                                            <p:strVal val="#ppt_w"/>
                                          </p:val>
                                        </p:tav>
                                      </p:tavLst>
                                    </p:anim>
                                    <p:anim calcmode="lin" valueType="num">
                                      <p:cBhvr>
                                        <p:cTn id="16" dur="500" fill="hold"/>
                                        <p:tgtEl>
                                          <p:spTgt spid="3">
                                            <p:txEl>
                                              <p:pRg st="0" end="0"/>
                                            </p:txEl>
                                          </p:spTgt>
                                        </p:tgtEl>
                                        <p:attrNameLst>
                                          <p:attrName>ppt_h</p:attrName>
                                        </p:attrNameLst>
                                      </p:cBhvr>
                                      <p:tavLst>
                                        <p:tav tm="0">
                                          <p:val>
                                            <p:strVal val="#ppt_h"/>
                                          </p:val>
                                        </p:tav>
                                        <p:tav tm="100000">
                                          <p:val>
                                            <p:strVal val="#ppt_h"/>
                                          </p:val>
                                        </p:tav>
                                      </p:tavLst>
                                    </p:anim>
                                    <p:anim calcmode="lin" valueType="num">
                                      <p:cBhvr>
                                        <p:cTn id="17" dur="5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8" dur="500" fill="hold"/>
                                        <p:tgtEl>
                                          <p:spTgt spid="3">
                                            <p:txEl>
                                              <p:pRg st="0" end="0"/>
                                            </p:txEl>
                                          </p:spTgt>
                                        </p:tgtEl>
                                        <p:attrNameLst>
                                          <p:attrName>ppt_y</p:attrName>
                                        </p:attrNameLst>
                                      </p:cBhvr>
                                      <p:tavLst>
                                        <p:tav tm="0">
                                          <p:val>
                                            <p:strVal val="#ppt_y"/>
                                          </p:val>
                                        </p:tav>
                                        <p:tav tm="100000">
                                          <p:val>
                                            <p:strVal val="#ppt_y"/>
                                          </p:val>
                                        </p:tav>
                                      </p:tavLst>
                                    </p:anim>
                                    <p:animEffect transition="in" filter="fade">
                                      <p:cBhvr>
                                        <p:cTn id="19"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71556" y="642918"/>
            <a:ext cx="8229600" cy="4389120"/>
          </a:xfrm>
        </p:spPr>
        <p:txBody>
          <a:bodyPr/>
          <a:lstStyle/>
          <a:p>
            <a:pPr algn="r" rtl="1"/>
            <a:r>
              <a:rPr lang="fa-IR" b="1" dirty="0" smtClean="0">
                <a:cs typeface="B Yagut" pitchFamily="2" charset="-78"/>
              </a:rPr>
              <a:t>سه نوع متفاوت از ویژگی‌های مواد در نمودارهای زیرتعریف شده‌اند. </a:t>
            </a:r>
            <a:endParaRPr lang="en-US" b="1" dirty="0" smtClean="0">
              <a:cs typeface="B Yagut" pitchFamily="2" charset="-78"/>
            </a:endParaRPr>
          </a:p>
          <a:p>
            <a:pPr algn="r" rtl="1"/>
            <a:endParaRPr lang="en-US" dirty="0">
              <a:cs typeface="B Yagut" pitchFamily="2" charset="-78"/>
            </a:endParaRPr>
          </a:p>
        </p:txBody>
      </p:sp>
      <p:pic>
        <p:nvPicPr>
          <p:cNvPr id="31746" name="Picture 2"/>
          <p:cNvPicPr>
            <a:picLocks noChangeAspect="1" noChangeArrowheads="1"/>
          </p:cNvPicPr>
          <p:nvPr/>
        </p:nvPicPr>
        <p:blipFill>
          <a:blip r:embed="rId2"/>
          <a:srcRect/>
          <a:stretch>
            <a:fillRect/>
          </a:stretch>
        </p:blipFill>
        <p:spPr bwMode="auto">
          <a:xfrm>
            <a:off x="4143372" y="1500174"/>
            <a:ext cx="4643470" cy="2428891"/>
          </a:xfrm>
          <a:prstGeom prst="rect">
            <a:avLst/>
          </a:prstGeom>
          <a:noFill/>
          <a:ln w="9525">
            <a:noFill/>
            <a:miter lim="800000"/>
            <a:headEnd/>
            <a:tailEnd/>
          </a:ln>
          <a:effectLst/>
        </p:spPr>
      </p:pic>
      <p:pic>
        <p:nvPicPr>
          <p:cNvPr id="31747" name="Picture 3"/>
          <p:cNvPicPr>
            <a:picLocks noChangeAspect="1" noChangeArrowheads="1"/>
          </p:cNvPicPr>
          <p:nvPr/>
        </p:nvPicPr>
        <p:blipFill>
          <a:blip r:embed="rId3"/>
          <a:srcRect/>
          <a:stretch>
            <a:fillRect/>
          </a:stretch>
        </p:blipFill>
        <p:spPr bwMode="auto">
          <a:xfrm>
            <a:off x="214282" y="3939672"/>
            <a:ext cx="5072098" cy="2918328"/>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1746"/>
                                        </p:tgtEl>
                                        <p:attrNameLst>
                                          <p:attrName>style.visibility</p:attrName>
                                        </p:attrNameLst>
                                      </p:cBhvr>
                                      <p:to>
                                        <p:strVal val="visible"/>
                                      </p:to>
                                    </p:set>
                                    <p:animEffect transition="in" filter="fade">
                                      <p:cBhvr>
                                        <p:cTn id="11" dur="500"/>
                                        <p:tgtEl>
                                          <p:spTgt spid="31746"/>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1747"/>
                                        </p:tgtEl>
                                        <p:attrNameLst>
                                          <p:attrName>style.visibility</p:attrName>
                                        </p:attrNameLst>
                                      </p:cBhvr>
                                      <p:to>
                                        <p:strVal val="visible"/>
                                      </p:to>
                                    </p:set>
                                    <p:animEffect transition="in" filter="fade">
                                      <p:cBhvr>
                                        <p:cTn id="15" dur="500"/>
                                        <p:tgtEl>
                                          <p:spTgt spid="317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lstStyle/>
          <a:p>
            <a:endParaRPr lang="en-US" dirty="0" smtClean="0"/>
          </a:p>
          <a:p>
            <a:endParaRPr lang="en-US" dirty="0" smtClean="0"/>
          </a:p>
          <a:p>
            <a:endParaRPr lang="en-US" dirty="0" smtClean="0"/>
          </a:p>
          <a:p>
            <a:endParaRPr lang="fa-IR" dirty="0" smtClean="0"/>
          </a:p>
          <a:p>
            <a:pPr>
              <a:buNone/>
            </a:pPr>
            <a:r>
              <a:rPr lang="fa-IR" dirty="0" smtClean="0"/>
              <a:t> </a:t>
            </a:r>
            <a:r>
              <a:rPr lang="fa-IR" sz="2000" dirty="0" smtClean="0"/>
              <a:t>درجدول زیرمقادیر کاهش نسبت منحنی میرایی برای مساله نمونه مشاهده می کنید</a:t>
            </a:r>
            <a:r>
              <a:rPr lang="en-US" sz="2000" dirty="0" smtClean="0"/>
              <a:t>             </a:t>
            </a:r>
            <a:r>
              <a:rPr lang="en-US" dirty="0" smtClean="0"/>
              <a:t>      </a:t>
            </a:r>
            <a:endParaRPr lang="fa-IR" sz="2000" dirty="0" smtClean="0"/>
          </a:p>
          <a:p>
            <a:pPr>
              <a:buNone/>
            </a:pPr>
            <a:endParaRPr lang="en-US" dirty="0"/>
          </a:p>
        </p:txBody>
      </p:sp>
      <p:pic>
        <p:nvPicPr>
          <p:cNvPr id="4" name="Picture 2"/>
          <p:cNvPicPr>
            <a:picLocks noChangeAspect="1" noChangeArrowheads="1"/>
          </p:cNvPicPr>
          <p:nvPr/>
        </p:nvPicPr>
        <p:blipFill>
          <a:blip r:embed="rId2"/>
          <a:srcRect/>
          <a:stretch>
            <a:fillRect/>
          </a:stretch>
        </p:blipFill>
        <p:spPr bwMode="auto">
          <a:xfrm>
            <a:off x="1571604" y="285728"/>
            <a:ext cx="5815228" cy="3214710"/>
          </a:xfrm>
          <a:prstGeom prst="rect">
            <a:avLst/>
          </a:prstGeom>
          <a:noFill/>
          <a:ln w="9525">
            <a:noFill/>
            <a:miter lim="800000"/>
            <a:headEnd/>
            <a:tailEnd/>
          </a:ln>
          <a:effectLst/>
        </p:spPr>
      </p:pic>
      <p:pic>
        <p:nvPicPr>
          <p:cNvPr id="5" name="Picture 4"/>
          <p:cNvPicPr>
            <a:picLocks noChangeAspect="1" noChangeArrowheads="1"/>
          </p:cNvPicPr>
          <p:nvPr/>
        </p:nvPicPr>
        <p:blipFill>
          <a:blip r:embed="rId3"/>
          <a:srcRect/>
          <a:stretch>
            <a:fillRect/>
          </a:stretch>
        </p:blipFill>
        <p:spPr bwMode="auto">
          <a:xfrm>
            <a:off x="2143108" y="4286256"/>
            <a:ext cx="5143536" cy="209002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57224" y="721034"/>
            <a:ext cx="8229600" cy="1207768"/>
          </a:xfrm>
        </p:spPr>
        <p:txBody>
          <a:bodyPr/>
          <a:lstStyle/>
          <a:p>
            <a:pPr algn="r" rtl="1"/>
            <a:r>
              <a:rPr lang="fa-IR" b="1" dirty="0" smtClean="0">
                <a:cs typeface="B Yagut" pitchFamily="2" charset="-78"/>
              </a:rPr>
              <a:t>در عکس زیر زمان قبل حرکت ورودی زمین و نمودار زیر  زمان قبل شتاب برای ارتفاع دیاموند در طول زلزله لوماپریتا) </a:t>
            </a:r>
            <a:endParaRPr lang="en-US" b="1" dirty="0" smtClean="0">
              <a:cs typeface="B Yagut" pitchFamily="2" charset="-78"/>
            </a:endParaRPr>
          </a:p>
          <a:p>
            <a:pPr algn="r" rtl="1"/>
            <a:endParaRPr lang="en-US" dirty="0">
              <a:cs typeface="B Yagut" pitchFamily="2" charset="-78"/>
            </a:endParaRPr>
          </a:p>
        </p:txBody>
      </p:sp>
      <p:pic>
        <p:nvPicPr>
          <p:cNvPr id="32773" name="Picture 5"/>
          <p:cNvPicPr>
            <a:picLocks noChangeAspect="1" noChangeArrowheads="1"/>
          </p:cNvPicPr>
          <p:nvPr/>
        </p:nvPicPr>
        <p:blipFill>
          <a:blip r:embed="rId2"/>
          <a:srcRect/>
          <a:stretch>
            <a:fillRect/>
          </a:stretch>
        </p:blipFill>
        <p:spPr bwMode="auto">
          <a:xfrm>
            <a:off x="214282" y="4544087"/>
            <a:ext cx="4500562" cy="2313913"/>
          </a:xfrm>
          <a:prstGeom prst="rect">
            <a:avLst/>
          </a:prstGeom>
          <a:noFill/>
          <a:ln w="9525">
            <a:noFill/>
            <a:miter lim="800000"/>
            <a:headEnd/>
            <a:tailEnd/>
          </a:ln>
          <a:effectLst/>
        </p:spPr>
      </p:pic>
      <p:pic>
        <p:nvPicPr>
          <p:cNvPr id="6" name="Picture 1" descr="E:\3.4\Page0001 - Copy.jpg"/>
          <p:cNvPicPr>
            <a:picLocks noChangeAspect="1" noChangeArrowheads="1"/>
          </p:cNvPicPr>
          <p:nvPr/>
        </p:nvPicPr>
        <p:blipFill>
          <a:blip r:embed="rId3" cstate="print"/>
          <a:srcRect/>
          <a:stretch>
            <a:fillRect/>
          </a:stretch>
        </p:blipFill>
        <p:spPr bwMode="auto">
          <a:xfrm>
            <a:off x="3000364" y="1571612"/>
            <a:ext cx="5357850" cy="307181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par>
                          <p:cTn id="10" fill="hold">
                            <p:stCondLst>
                              <p:cond delay="500"/>
                            </p:stCondLst>
                            <p:childTnLst>
                              <p:par>
                                <p:cTn id="11" presetID="53" presetClass="entr" presetSubtype="0" fill="hold" nodeType="afterEffect">
                                  <p:stCondLst>
                                    <p:cond delay="0"/>
                                  </p:stCondLst>
                                  <p:childTnLst>
                                    <p:set>
                                      <p:cBhvr>
                                        <p:cTn id="12" dur="1" fill="hold">
                                          <p:stCondLst>
                                            <p:cond delay="0"/>
                                          </p:stCondLst>
                                        </p:cTn>
                                        <p:tgtEl>
                                          <p:spTgt spid="32773"/>
                                        </p:tgtEl>
                                        <p:attrNameLst>
                                          <p:attrName>style.visibility</p:attrName>
                                        </p:attrNameLst>
                                      </p:cBhvr>
                                      <p:to>
                                        <p:strVal val="visible"/>
                                      </p:to>
                                    </p:set>
                                    <p:anim calcmode="lin" valueType="num">
                                      <p:cBhvr>
                                        <p:cTn id="13" dur="500" fill="hold"/>
                                        <p:tgtEl>
                                          <p:spTgt spid="32773"/>
                                        </p:tgtEl>
                                        <p:attrNameLst>
                                          <p:attrName>ppt_w</p:attrName>
                                        </p:attrNameLst>
                                      </p:cBhvr>
                                      <p:tavLst>
                                        <p:tav tm="0">
                                          <p:val>
                                            <p:fltVal val="0"/>
                                          </p:val>
                                        </p:tav>
                                        <p:tav tm="100000">
                                          <p:val>
                                            <p:strVal val="#ppt_w"/>
                                          </p:val>
                                        </p:tav>
                                      </p:tavLst>
                                    </p:anim>
                                    <p:anim calcmode="lin" valueType="num">
                                      <p:cBhvr>
                                        <p:cTn id="14" dur="500" fill="hold"/>
                                        <p:tgtEl>
                                          <p:spTgt spid="32773"/>
                                        </p:tgtEl>
                                        <p:attrNameLst>
                                          <p:attrName>ppt_h</p:attrName>
                                        </p:attrNameLst>
                                      </p:cBhvr>
                                      <p:tavLst>
                                        <p:tav tm="0">
                                          <p:val>
                                            <p:fltVal val="0"/>
                                          </p:val>
                                        </p:tav>
                                        <p:tav tm="100000">
                                          <p:val>
                                            <p:strVal val="#ppt_h"/>
                                          </p:val>
                                        </p:tav>
                                      </p:tavLst>
                                    </p:anim>
                                    <p:animEffect transition="in" filter="fade">
                                      <p:cBhvr>
                                        <p:cTn id="15" dur="500"/>
                                        <p:tgtEl>
                                          <p:spTgt spid="3277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1414"/>
            <a:ext cx="8229600" cy="1143000"/>
          </a:xfrm>
        </p:spPr>
        <p:txBody>
          <a:bodyPr/>
          <a:lstStyle/>
          <a:p>
            <a:pPr algn="r" rtl="1">
              <a:buFont typeface="Wingdings" pitchFamily="2" charset="2"/>
              <a:buChar char="v"/>
            </a:pPr>
            <a:r>
              <a:rPr lang="fa-IR" sz="4000" b="1" dirty="0" smtClean="0">
                <a:solidFill>
                  <a:srgbClr val="333300"/>
                </a:solidFill>
                <a:cs typeface="B Titr" pitchFamily="2" charset="-78"/>
              </a:rPr>
              <a:t>نتایج </a:t>
            </a:r>
            <a:endParaRPr lang="en-US" sz="4000" b="1" dirty="0" smtClean="0">
              <a:solidFill>
                <a:srgbClr val="333300"/>
              </a:solidFill>
              <a:cs typeface="B Titr" pitchFamily="2" charset="-78"/>
            </a:endParaRPr>
          </a:p>
        </p:txBody>
      </p:sp>
      <p:sp>
        <p:nvSpPr>
          <p:cNvPr id="3" name="Content Placeholder 2"/>
          <p:cNvSpPr>
            <a:spLocks noGrp="1"/>
          </p:cNvSpPr>
          <p:nvPr>
            <p:ph idx="1"/>
          </p:nvPr>
        </p:nvSpPr>
        <p:spPr>
          <a:xfrm>
            <a:off x="628680" y="1214422"/>
            <a:ext cx="8229600" cy="4389120"/>
          </a:xfrm>
        </p:spPr>
        <p:txBody>
          <a:bodyPr/>
          <a:lstStyle/>
          <a:p>
            <a:pPr algn="justLow" rtl="1"/>
            <a:r>
              <a:rPr lang="fa-IR" sz="2000" b="1" dirty="0" smtClean="0">
                <a:cs typeface="B Yagut" pitchFamily="2" charset="-78"/>
              </a:rPr>
              <a:t>درنمودار زیرتغییر عمق بیشترین شدت برشی، نسبت </a:t>
            </a:r>
            <a:r>
              <a:rPr lang="en-US" sz="2000" b="1" dirty="0" smtClean="0">
                <a:cs typeface="B Yagut" pitchFamily="2" charset="-78"/>
              </a:rPr>
              <a:t>G/</a:t>
            </a:r>
            <a:r>
              <a:rPr lang="en-US" sz="2000" b="1" dirty="0" err="1" smtClean="0">
                <a:cs typeface="B Yagut" pitchFamily="2" charset="-78"/>
              </a:rPr>
              <a:t>Gmax</a:t>
            </a:r>
            <a:r>
              <a:rPr lang="fa-IR" sz="2000" b="1" dirty="0" smtClean="0">
                <a:cs typeface="B Yagut" pitchFamily="2" charset="-78"/>
              </a:rPr>
              <a:t> و نسبت میرایی در هر گام تکراری محاسباتی را نشان می‌دهد، در گام اول، نسبت </a:t>
            </a:r>
            <a:r>
              <a:rPr lang="en-US" sz="2000" b="1" dirty="0" smtClean="0">
                <a:cs typeface="B Yagut" pitchFamily="2" charset="-78"/>
              </a:rPr>
              <a:t>G/</a:t>
            </a:r>
            <a:r>
              <a:rPr lang="en-US" sz="2000" b="1" dirty="0" err="1" smtClean="0">
                <a:cs typeface="B Yagut" pitchFamily="2" charset="-78"/>
              </a:rPr>
              <a:t>Gmax</a:t>
            </a:r>
            <a:r>
              <a:rPr lang="fa-IR" sz="2000" b="1" dirty="0" smtClean="0">
                <a:cs typeface="B Yagut" pitchFamily="2" charset="-78"/>
              </a:rPr>
              <a:t> برابر با 1 و نسبت میرایی ثابت است. پس از برداشتن چندین گام محاسباتی، توزیع نسبت </a:t>
            </a:r>
            <a:r>
              <a:rPr lang="en-US" sz="2000" b="1" dirty="0" smtClean="0">
                <a:cs typeface="B Yagut" pitchFamily="2" charset="-78"/>
              </a:rPr>
              <a:t>G/</a:t>
            </a:r>
            <a:r>
              <a:rPr lang="en-US" sz="2000" b="1" dirty="0" err="1" smtClean="0">
                <a:cs typeface="B Yagut" pitchFamily="2" charset="-78"/>
              </a:rPr>
              <a:t>Gmax</a:t>
            </a:r>
            <a:r>
              <a:rPr lang="fa-IR" sz="2000" b="1" dirty="0" smtClean="0">
                <a:cs typeface="B Yagut" pitchFamily="2" charset="-78"/>
              </a:rPr>
              <a:t> و نسبت میرایی مقادیر نهایی آنها با هم تلاقی پیدا می‌کنند. </a:t>
            </a:r>
            <a:endParaRPr lang="en-US" sz="2000" b="1" dirty="0" smtClean="0">
              <a:cs typeface="B Yagut" pitchFamily="2" charset="-78"/>
            </a:endParaRPr>
          </a:p>
          <a:p>
            <a:pPr algn="justLow" rtl="1"/>
            <a:endParaRPr lang="en-US" dirty="0">
              <a:cs typeface="B Yagut" pitchFamily="2" charset="-78"/>
            </a:endParaRPr>
          </a:p>
        </p:txBody>
      </p:sp>
      <p:pic>
        <p:nvPicPr>
          <p:cNvPr id="25604" name="Picture 4" descr="E:\3.4\Page0001 - Copy.jpg"/>
          <p:cNvPicPr>
            <a:picLocks noChangeAspect="1" noChangeArrowheads="1"/>
          </p:cNvPicPr>
          <p:nvPr/>
        </p:nvPicPr>
        <p:blipFill>
          <a:blip r:embed="rId2"/>
          <a:srcRect/>
          <a:stretch>
            <a:fillRect/>
          </a:stretch>
        </p:blipFill>
        <p:spPr bwMode="auto">
          <a:xfrm>
            <a:off x="785786" y="2643182"/>
            <a:ext cx="7215238" cy="400052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145">
                                          <p:stCondLst>
                                            <p:cond delay="0"/>
                                          </p:stCondLst>
                                        </p:cTn>
                                        <p:tgtEl>
                                          <p:spTgt spid="2"/>
                                        </p:tgtEl>
                                      </p:cBhvr>
                                    </p:animEffect>
                                    <p:anim calcmode="lin" valueType="num">
                                      <p:cBhvr>
                                        <p:cTn id="8" dur="456"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9" dur="166"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10" dur="166" tmFilter="0, 0; 0.125,0.2665; 0.25,0.4; 0.375,0.465; 0.5,0.5;  0.625,0.535; 0.75,0.6; 0.875,0.7335; 1,1">
                                          <p:stCondLst>
                                            <p:cond delay="166"/>
                                          </p:stCondLst>
                                        </p:cTn>
                                        <p:tgtEl>
                                          <p:spTgt spid="2"/>
                                        </p:tgtEl>
                                        <p:attrNameLst>
                                          <p:attrName>ppt_y</p:attrName>
                                        </p:attrNameLst>
                                      </p:cBhvr>
                                      <p:tavLst>
                                        <p:tav tm="0" fmla="#ppt_y-sin(pi*$)/9">
                                          <p:val>
                                            <p:fltVal val="0"/>
                                          </p:val>
                                        </p:tav>
                                        <p:tav tm="100000">
                                          <p:val>
                                            <p:fltVal val="1"/>
                                          </p:val>
                                        </p:tav>
                                      </p:tavLst>
                                    </p:anim>
                                    <p:anim calcmode="lin" valueType="num">
                                      <p:cBhvr>
                                        <p:cTn id="11" dur="83" tmFilter="0, 0; 0.125,0.2665; 0.25,0.4; 0.375,0.465; 0.5,0.5;  0.625,0.535; 0.75,0.6; 0.875,0.7335; 1,1">
                                          <p:stCondLst>
                                            <p:cond delay="331"/>
                                          </p:stCondLst>
                                        </p:cTn>
                                        <p:tgtEl>
                                          <p:spTgt spid="2"/>
                                        </p:tgtEl>
                                        <p:attrNameLst>
                                          <p:attrName>ppt_y</p:attrName>
                                        </p:attrNameLst>
                                      </p:cBhvr>
                                      <p:tavLst>
                                        <p:tav tm="0" fmla="#ppt_y-sin(pi*$)/27">
                                          <p:val>
                                            <p:fltVal val="0"/>
                                          </p:val>
                                        </p:tav>
                                        <p:tav tm="100000">
                                          <p:val>
                                            <p:fltVal val="1"/>
                                          </p:val>
                                        </p:tav>
                                      </p:tavLst>
                                    </p:anim>
                                    <p:anim calcmode="lin" valueType="num">
                                      <p:cBhvr>
                                        <p:cTn id="12" dur="41" tmFilter="0, 0; 0.125,0.2665; 0.25,0.4; 0.375,0.465; 0.5,0.5;  0.625,0.535; 0.75,0.6; 0.875,0.7335; 1,1">
                                          <p:stCondLst>
                                            <p:cond delay="414"/>
                                          </p:stCondLst>
                                        </p:cTn>
                                        <p:tgtEl>
                                          <p:spTgt spid="2"/>
                                        </p:tgtEl>
                                        <p:attrNameLst>
                                          <p:attrName>ppt_y</p:attrName>
                                        </p:attrNameLst>
                                      </p:cBhvr>
                                      <p:tavLst>
                                        <p:tav tm="0" fmla="#ppt_y-sin(pi*$)/81">
                                          <p:val>
                                            <p:fltVal val="0"/>
                                          </p:val>
                                        </p:tav>
                                        <p:tav tm="100000">
                                          <p:val>
                                            <p:fltVal val="1"/>
                                          </p:val>
                                        </p:tav>
                                      </p:tavLst>
                                    </p:anim>
                                    <p:animScale>
                                      <p:cBhvr>
                                        <p:cTn id="13" dur="7">
                                          <p:stCondLst>
                                            <p:cond delay="163"/>
                                          </p:stCondLst>
                                        </p:cTn>
                                        <p:tgtEl>
                                          <p:spTgt spid="2"/>
                                        </p:tgtEl>
                                      </p:cBhvr>
                                      <p:to x="100000" y="60000"/>
                                    </p:animScale>
                                    <p:animScale>
                                      <p:cBhvr>
                                        <p:cTn id="14" dur="42" decel="50000">
                                          <p:stCondLst>
                                            <p:cond delay="169"/>
                                          </p:stCondLst>
                                        </p:cTn>
                                        <p:tgtEl>
                                          <p:spTgt spid="2"/>
                                        </p:tgtEl>
                                      </p:cBhvr>
                                      <p:to x="100000" y="100000"/>
                                    </p:animScale>
                                    <p:animScale>
                                      <p:cBhvr>
                                        <p:cTn id="15" dur="7">
                                          <p:stCondLst>
                                            <p:cond delay="328"/>
                                          </p:stCondLst>
                                        </p:cTn>
                                        <p:tgtEl>
                                          <p:spTgt spid="2"/>
                                        </p:tgtEl>
                                      </p:cBhvr>
                                      <p:to x="100000" y="80000"/>
                                    </p:animScale>
                                    <p:animScale>
                                      <p:cBhvr>
                                        <p:cTn id="16" dur="42" decel="50000">
                                          <p:stCondLst>
                                            <p:cond delay="335"/>
                                          </p:stCondLst>
                                        </p:cTn>
                                        <p:tgtEl>
                                          <p:spTgt spid="2"/>
                                        </p:tgtEl>
                                      </p:cBhvr>
                                      <p:to x="100000" y="100000"/>
                                    </p:animScale>
                                    <p:animScale>
                                      <p:cBhvr>
                                        <p:cTn id="17" dur="7">
                                          <p:stCondLst>
                                            <p:cond delay="411"/>
                                          </p:stCondLst>
                                        </p:cTn>
                                        <p:tgtEl>
                                          <p:spTgt spid="2"/>
                                        </p:tgtEl>
                                      </p:cBhvr>
                                      <p:to x="100000" y="90000"/>
                                    </p:animScale>
                                    <p:animScale>
                                      <p:cBhvr>
                                        <p:cTn id="18" dur="42" decel="50000">
                                          <p:stCondLst>
                                            <p:cond delay="417"/>
                                          </p:stCondLst>
                                        </p:cTn>
                                        <p:tgtEl>
                                          <p:spTgt spid="2"/>
                                        </p:tgtEl>
                                      </p:cBhvr>
                                      <p:to x="100000" y="100000"/>
                                    </p:animScale>
                                    <p:animScale>
                                      <p:cBhvr>
                                        <p:cTn id="19" dur="7">
                                          <p:stCondLst>
                                            <p:cond delay="452"/>
                                          </p:stCondLst>
                                        </p:cTn>
                                        <p:tgtEl>
                                          <p:spTgt spid="2"/>
                                        </p:tgtEl>
                                      </p:cBhvr>
                                      <p:to x="100000" y="95000"/>
                                    </p:animScale>
                                    <p:animScale>
                                      <p:cBhvr>
                                        <p:cTn id="20" dur="42" decel="50000">
                                          <p:stCondLst>
                                            <p:cond delay="459"/>
                                          </p:stCondLst>
                                        </p:cTn>
                                        <p:tgtEl>
                                          <p:spTgt spid="2"/>
                                        </p:tgtEl>
                                      </p:cBhvr>
                                      <p:to x="100000" y="100000"/>
                                    </p:animScale>
                                  </p:childTnLst>
                                </p:cTn>
                              </p:par>
                            </p:childTnLst>
                          </p:cTn>
                        </p:par>
                        <p:par>
                          <p:cTn id="21" fill="hold">
                            <p:stCondLst>
                              <p:cond delay="500"/>
                            </p:stCondLst>
                            <p:childTnLst>
                              <p:par>
                                <p:cTn id="22" presetID="26" presetClass="entr" presetSubtype="0" fill="hold" grpId="0" nodeType="afterEffect">
                                  <p:stCondLst>
                                    <p:cond delay="0"/>
                                  </p:stCondLst>
                                  <p:childTnLst>
                                    <p:set>
                                      <p:cBhvr>
                                        <p:cTn id="23" dur="1" fill="hold">
                                          <p:stCondLst>
                                            <p:cond delay="0"/>
                                          </p:stCondLst>
                                        </p:cTn>
                                        <p:tgtEl>
                                          <p:spTgt spid="3">
                                            <p:txEl>
                                              <p:pRg st="0" end="0"/>
                                            </p:txEl>
                                          </p:spTgt>
                                        </p:tgtEl>
                                        <p:attrNameLst>
                                          <p:attrName>style.visibility</p:attrName>
                                        </p:attrNameLst>
                                      </p:cBhvr>
                                      <p:to>
                                        <p:strVal val="visible"/>
                                      </p:to>
                                    </p:set>
                                    <p:animEffect transition="in" filter="wipe(down)">
                                      <p:cBhvr>
                                        <p:cTn id="24" dur="145">
                                          <p:stCondLst>
                                            <p:cond delay="0"/>
                                          </p:stCondLst>
                                        </p:cTn>
                                        <p:tgtEl>
                                          <p:spTgt spid="3">
                                            <p:txEl>
                                              <p:pRg st="0" end="0"/>
                                            </p:txEl>
                                          </p:spTgt>
                                        </p:tgtEl>
                                      </p:cBhvr>
                                    </p:animEffect>
                                    <p:anim calcmode="lin" valueType="num">
                                      <p:cBhvr>
                                        <p:cTn id="25" dur="456" tmFilter="0,0; 0.14,0.36; 0.43,0.73; 0.71,0.91; 1.0,1.0">
                                          <p:stCondLst>
                                            <p:cond delay="0"/>
                                          </p:stCondLst>
                                        </p:cTn>
                                        <p:tgtEl>
                                          <p:spTgt spid="3">
                                            <p:txEl>
                                              <p:pRg st="0" end="0"/>
                                            </p:txEl>
                                          </p:spTgt>
                                        </p:tgtEl>
                                        <p:attrNameLst>
                                          <p:attrName>ppt_x</p:attrName>
                                        </p:attrNameLst>
                                      </p:cBhvr>
                                      <p:tavLst>
                                        <p:tav tm="0">
                                          <p:val>
                                            <p:strVal val="#ppt_x-0.25"/>
                                          </p:val>
                                        </p:tav>
                                        <p:tav tm="100000">
                                          <p:val>
                                            <p:strVal val="#ppt_x"/>
                                          </p:val>
                                        </p:tav>
                                      </p:tavLst>
                                    </p:anim>
                                    <p:anim calcmode="lin" valueType="num">
                                      <p:cBhvr>
                                        <p:cTn id="26" dur="166" tmFilter="0.0,0.0; 0.25,0.07; 0.50,0.2; 0.75,0.467; 1.0,1.0">
                                          <p:stCondLst>
                                            <p:cond delay="0"/>
                                          </p:stCondLst>
                                        </p:cTn>
                                        <p:tgtEl>
                                          <p:spTgt spid="3">
                                            <p:txEl>
                                              <p:pRg st="0" end="0"/>
                                            </p:txEl>
                                          </p:spTgt>
                                        </p:tgtEl>
                                        <p:attrNameLst>
                                          <p:attrName>ppt_y</p:attrName>
                                        </p:attrNameLst>
                                      </p:cBhvr>
                                      <p:tavLst>
                                        <p:tav tm="0" fmla="#ppt_y-sin(pi*$)/3">
                                          <p:val>
                                            <p:fltVal val="0.5"/>
                                          </p:val>
                                        </p:tav>
                                        <p:tav tm="100000">
                                          <p:val>
                                            <p:fltVal val="1"/>
                                          </p:val>
                                        </p:tav>
                                      </p:tavLst>
                                    </p:anim>
                                    <p:anim calcmode="lin" valueType="num">
                                      <p:cBhvr>
                                        <p:cTn id="27" dur="166" tmFilter="0, 0; 0.125,0.2665; 0.25,0.4; 0.375,0.465; 0.5,0.5;  0.625,0.535; 0.75,0.6; 0.875,0.7335; 1,1">
                                          <p:stCondLst>
                                            <p:cond delay="166"/>
                                          </p:stCondLst>
                                        </p:cTn>
                                        <p:tgtEl>
                                          <p:spTgt spid="3">
                                            <p:txEl>
                                              <p:pRg st="0" end="0"/>
                                            </p:txEl>
                                          </p:spTgt>
                                        </p:tgtEl>
                                        <p:attrNameLst>
                                          <p:attrName>ppt_y</p:attrName>
                                        </p:attrNameLst>
                                      </p:cBhvr>
                                      <p:tavLst>
                                        <p:tav tm="0" fmla="#ppt_y-sin(pi*$)/9">
                                          <p:val>
                                            <p:fltVal val="0"/>
                                          </p:val>
                                        </p:tav>
                                        <p:tav tm="100000">
                                          <p:val>
                                            <p:fltVal val="1"/>
                                          </p:val>
                                        </p:tav>
                                      </p:tavLst>
                                    </p:anim>
                                    <p:anim calcmode="lin" valueType="num">
                                      <p:cBhvr>
                                        <p:cTn id="28" dur="83" tmFilter="0, 0; 0.125,0.2665; 0.25,0.4; 0.375,0.465; 0.5,0.5;  0.625,0.535; 0.75,0.6; 0.875,0.7335; 1,1">
                                          <p:stCondLst>
                                            <p:cond delay="331"/>
                                          </p:stCondLst>
                                        </p:cTn>
                                        <p:tgtEl>
                                          <p:spTgt spid="3">
                                            <p:txEl>
                                              <p:pRg st="0" end="0"/>
                                            </p:txEl>
                                          </p:spTgt>
                                        </p:tgtEl>
                                        <p:attrNameLst>
                                          <p:attrName>ppt_y</p:attrName>
                                        </p:attrNameLst>
                                      </p:cBhvr>
                                      <p:tavLst>
                                        <p:tav tm="0" fmla="#ppt_y-sin(pi*$)/27">
                                          <p:val>
                                            <p:fltVal val="0"/>
                                          </p:val>
                                        </p:tav>
                                        <p:tav tm="100000">
                                          <p:val>
                                            <p:fltVal val="1"/>
                                          </p:val>
                                        </p:tav>
                                      </p:tavLst>
                                    </p:anim>
                                    <p:anim calcmode="lin" valueType="num">
                                      <p:cBhvr>
                                        <p:cTn id="29" dur="41" tmFilter="0, 0; 0.125,0.2665; 0.25,0.4; 0.375,0.465; 0.5,0.5;  0.625,0.535; 0.75,0.6; 0.875,0.7335; 1,1">
                                          <p:stCondLst>
                                            <p:cond delay="414"/>
                                          </p:stCondLst>
                                        </p:cTn>
                                        <p:tgtEl>
                                          <p:spTgt spid="3">
                                            <p:txEl>
                                              <p:pRg st="0" end="0"/>
                                            </p:txEl>
                                          </p:spTgt>
                                        </p:tgtEl>
                                        <p:attrNameLst>
                                          <p:attrName>ppt_y</p:attrName>
                                        </p:attrNameLst>
                                      </p:cBhvr>
                                      <p:tavLst>
                                        <p:tav tm="0" fmla="#ppt_y-sin(pi*$)/81">
                                          <p:val>
                                            <p:fltVal val="0"/>
                                          </p:val>
                                        </p:tav>
                                        <p:tav tm="100000">
                                          <p:val>
                                            <p:fltVal val="1"/>
                                          </p:val>
                                        </p:tav>
                                      </p:tavLst>
                                    </p:anim>
                                    <p:animScale>
                                      <p:cBhvr>
                                        <p:cTn id="30" dur="7">
                                          <p:stCondLst>
                                            <p:cond delay="163"/>
                                          </p:stCondLst>
                                        </p:cTn>
                                        <p:tgtEl>
                                          <p:spTgt spid="3">
                                            <p:txEl>
                                              <p:pRg st="0" end="0"/>
                                            </p:txEl>
                                          </p:spTgt>
                                        </p:tgtEl>
                                      </p:cBhvr>
                                      <p:to x="100000" y="60000"/>
                                    </p:animScale>
                                    <p:animScale>
                                      <p:cBhvr>
                                        <p:cTn id="31" dur="42" decel="50000">
                                          <p:stCondLst>
                                            <p:cond delay="169"/>
                                          </p:stCondLst>
                                        </p:cTn>
                                        <p:tgtEl>
                                          <p:spTgt spid="3">
                                            <p:txEl>
                                              <p:pRg st="0" end="0"/>
                                            </p:txEl>
                                          </p:spTgt>
                                        </p:tgtEl>
                                      </p:cBhvr>
                                      <p:to x="100000" y="100000"/>
                                    </p:animScale>
                                    <p:animScale>
                                      <p:cBhvr>
                                        <p:cTn id="32" dur="7">
                                          <p:stCondLst>
                                            <p:cond delay="328"/>
                                          </p:stCondLst>
                                        </p:cTn>
                                        <p:tgtEl>
                                          <p:spTgt spid="3">
                                            <p:txEl>
                                              <p:pRg st="0" end="0"/>
                                            </p:txEl>
                                          </p:spTgt>
                                        </p:tgtEl>
                                      </p:cBhvr>
                                      <p:to x="100000" y="80000"/>
                                    </p:animScale>
                                    <p:animScale>
                                      <p:cBhvr>
                                        <p:cTn id="33" dur="42" decel="50000">
                                          <p:stCondLst>
                                            <p:cond delay="335"/>
                                          </p:stCondLst>
                                        </p:cTn>
                                        <p:tgtEl>
                                          <p:spTgt spid="3">
                                            <p:txEl>
                                              <p:pRg st="0" end="0"/>
                                            </p:txEl>
                                          </p:spTgt>
                                        </p:tgtEl>
                                      </p:cBhvr>
                                      <p:to x="100000" y="100000"/>
                                    </p:animScale>
                                    <p:animScale>
                                      <p:cBhvr>
                                        <p:cTn id="34" dur="7">
                                          <p:stCondLst>
                                            <p:cond delay="411"/>
                                          </p:stCondLst>
                                        </p:cTn>
                                        <p:tgtEl>
                                          <p:spTgt spid="3">
                                            <p:txEl>
                                              <p:pRg st="0" end="0"/>
                                            </p:txEl>
                                          </p:spTgt>
                                        </p:tgtEl>
                                      </p:cBhvr>
                                      <p:to x="100000" y="90000"/>
                                    </p:animScale>
                                    <p:animScale>
                                      <p:cBhvr>
                                        <p:cTn id="35" dur="42" decel="50000">
                                          <p:stCondLst>
                                            <p:cond delay="417"/>
                                          </p:stCondLst>
                                        </p:cTn>
                                        <p:tgtEl>
                                          <p:spTgt spid="3">
                                            <p:txEl>
                                              <p:pRg st="0" end="0"/>
                                            </p:txEl>
                                          </p:spTgt>
                                        </p:tgtEl>
                                      </p:cBhvr>
                                      <p:to x="100000" y="100000"/>
                                    </p:animScale>
                                    <p:animScale>
                                      <p:cBhvr>
                                        <p:cTn id="36" dur="7">
                                          <p:stCondLst>
                                            <p:cond delay="452"/>
                                          </p:stCondLst>
                                        </p:cTn>
                                        <p:tgtEl>
                                          <p:spTgt spid="3">
                                            <p:txEl>
                                              <p:pRg st="0" end="0"/>
                                            </p:txEl>
                                          </p:spTgt>
                                        </p:tgtEl>
                                      </p:cBhvr>
                                      <p:to x="100000" y="95000"/>
                                    </p:animScale>
                                    <p:animScale>
                                      <p:cBhvr>
                                        <p:cTn id="37" dur="42" decel="50000">
                                          <p:stCondLst>
                                            <p:cond delay="459"/>
                                          </p:stCondLst>
                                        </p:cTn>
                                        <p:tgtEl>
                                          <p:spTgt spid="3">
                                            <p:txEl>
                                              <p:pRg st="0" end="0"/>
                                            </p:txEl>
                                          </p:spTgt>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42910" y="754392"/>
            <a:ext cx="8229600" cy="4389120"/>
          </a:xfrm>
        </p:spPr>
        <p:txBody>
          <a:bodyPr/>
          <a:lstStyle/>
          <a:p>
            <a:pPr algn="r" rtl="1"/>
            <a:r>
              <a:rPr lang="fa-IR" b="1" dirty="0" smtClean="0">
                <a:cs typeface="B Yagut" pitchFamily="2" charset="-78"/>
              </a:rPr>
              <a:t>در نمودار زیر تغییر منطبق با عمق بیشترین فشار برش در طول محاسبات و شتاب بیشترین تلاقی را نشان می‌دهد. </a:t>
            </a:r>
            <a:endParaRPr lang="en-US" b="1" dirty="0" smtClean="0">
              <a:cs typeface="B Yagut" pitchFamily="2" charset="-78"/>
            </a:endParaRPr>
          </a:p>
          <a:p>
            <a:pPr algn="r" rtl="1"/>
            <a:endParaRPr lang="en-US" dirty="0">
              <a:cs typeface="B Yagut" pitchFamily="2" charset="-78"/>
            </a:endParaRPr>
          </a:p>
        </p:txBody>
      </p:sp>
      <p:pic>
        <p:nvPicPr>
          <p:cNvPr id="34818" name="Picture 2"/>
          <p:cNvPicPr>
            <a:picLocks noChangeAspect="1" noChangeArrowheads="1"/>
          </p:cNvPicPr>
          <p:nvPr/>
        </p:nvPicPr>
        <p:blipFill>
          <a:blip r:embed="rId2"/>
          <a:srcRect/>
          <a:stretch>
            <a:fillRect/>
          </a:stretch>
        </p:blipFill>
        <p:spPr bwMode="auto">
          <a:xfrm>
            <a:off x="1643042" y="1643050"/>
            <a:ext cx="5643602" cy="5067484"/>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7" presetClass="entr" presetSubtype="4"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9" fill="hold">
                            <p:stCondLst>
                              <p:cond delay="500"/>
                            </p:stCondLst>
                            <p:childTnLst>
                              <p:par>
                                <p:cTn id="10" presetID="7" presetClass="entr" presetSubtype="4" fill="hold" nodeType="afterEffect">
                                  <p:stCondLst>
                                    <p:cond delay="0"/>
                                  </p:stCondLst>
                                  <p:childTnLst>
                                    <p:set>
                                      <p:cBhvr>
                                        <p:cTn id="11" dur="1" fill="hold">
                                          <p:stCondLst>
                                            <p:cond delay="0"/>
                                          </p:stCondLst>
                                        </p:cTn>
                                        <p:tgtEl>
                                          <p:spTgt spid="34818"/>
                                        </p:tgtEl>
                                        <p:attrNameLst>
                                          <p:attrName>style.visibility</p:attrName>
                                        </p:attrNameLst>
                                      </p:cBhvr>
                                      <p:to>
                                        <p:strVal val="visible"/>
                                      </p:to>
                                    </p:set>
                                    <p:anim calcmode="lin" valueType="num">
                                      <p:cBhvr additive="base">
                                        <p:cTn id="12" dur="500" fill="hold"/>
                                        <p:tgtEl>
                                          <p:spTgt spid="34818"/>
                                        </p:tgtEl>
                                        <p:attrNameLst>
                                          <p:attrName>ppt_x</p:attrName>
                                        </p:attrNameLst>
                                      </p:cBhvr>
                                      <p:tavLst>
                                        <p:tav tm="0">
                                          <p:val>
                                            <p:strVal val="#ppt_x"/>
                                          </p:val>
                                        </p:tav>
                                        <p:tav tm="100000">
                                          <p:val>
                                            <p:strVal val="#ppt_x"/>
                                          </p:val>
                                        </p:tav>
                                      </p:tavLst>
                                    </p:anim>
                                    <p:anim calcmode="lin" valueType="num">
                                      <p:cBhvr additive="base">
                                        <p:cTn id="13" dur="500" fill="hold"/>
                                        <p:tgtEl>
                                          <p:spTgt spid="348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00628" y="1325896"/>
            <a:ext cx="3586130" cy="4389120"/>
          </a:xfrm>
        </p:spPr>
        <p:txBody>
          <a:bodyPr/>
          <a:lstStyle/>
          <a:p>
            <a:pPr algn="justLow" rtl="1"/>
            <a:r>
              <a:rPr lang="fa-IR" b="1" dirty="0" smtClean="0">
                <a:cs typeface="B Yagut" pitchFamily="2" charset="-78"/>
              </a:rPr>
              <a:t>در نمودارزیر فرمان قبلی محاسبات شتاب، سرعت مربوط و جابجایی نسبی را در سطح آزاد نشان می‌دهد. جابجایی و سرعت نسبی در رابطه با پایین‌ترین پروفایل خاک ارزیابی می‌گردد. </a:t>
            </a:r>
            <a:endParaRPr lang="en-US" b="1" dirty="0" smtClean="0">
              <a:cs typeface="B Yagut" pitchFamily="2" charset="-78"/>
            </a:endParaRPr>
          </a:p>
        </p:txBody>
      </p:sp>
      <p:pic>
        <p:nvPicPr>
          <p:cNvPr id="49154" name="Picture 2"/>
          <p:cNvPicPr>
            <a:picLocks noChangeAspect="1" noChangeArrowheads="1"/>
          </p:cNvPicPr>
          <p:nvPr/>
        </p:nvPicPr>
        <p:blipFill>
          <a:blip r:embed="rId2"/>
          <a:srcRect/>
          <a:stretch>
            <a:fillRect/>
          </a:stretch>
        </p:blipFill>
        <p:spPr bwMode="auto">
          <a:xfrm>
            <a:off x="928662" y="1000108"/>
            <a:ext cx="3643338" cy="557214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4"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heel(4)">
                                      <p:cBhvr>
                                        <p:cTn id="7"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600076" y="1285860"/>
            <a:ext cx="3829048" cy="5110178"/>
          </a:xfrm>
        </p:spPr>
        <p:txBody>
          <a:bodyPr>
            <a:normAutofit/>
          </a:bodyPr>
          <a:lstStyle/>
          <a:p>
            <a:pPr algn="justLow" rtl="1"/>
            <a:r>
              <a:rPr lang="fa-IR" b="1" dirty="0" smtClean="0">
                <a:cs typeface="B Yagut" pitchFamily="2" charset="-78"/>
              </a:rPr>
              <a:t>شکل زیر زمان قبل از کشش برشی، فشار برشی و اتلاف انرژی را در هر حجم واحد نشان دهد .</a:t>
            </a:r>
            <a:endParaRPr lang="en-US" b="1" dirty="0" smtClean="0">
              <a:cs typeface="B Yagut" pitchFamily="2" charset="-78"/>
            </a:endParaRPr>
          </a:p>
          <a:p>
            <a:pPr algn="justLow" rtl="1">
              <a:buNone/>
            </a:pPr>
            <a:endParaRPr lang="en-US" dirty="0">
              <a:cs typeface="B Yagut" pitchFamily="2" charset="-78"/>
            </a:endParaRPr>
          </a:p>
        </p:txBody>
      </p:sp>
      <p:graphicFrame>
        <p:nvGraphicFramePr>
          <p:cNvPr id="5" name="Table 4"/>
          <p:cNvGraphicFramePr>
            <a:graphicFrameLocks noGrp="1"/>
          </p:cNvGraphicFramePr>
          <p:nvPr/>
        </p:nvGraphicFramePr>
        <p:xfrm>
          <a:off x="3583579" y="1214428"/>
          <a:ext cx="1976842" cy="4246569"/>
        </p:xfrm>
        <a:graphic>
          <a:graphicData uri="http://schemas.openxmlformats.org/drawingml/2006/table">
            <a:tbl>
              <a:tblPr/>
              <a:tblGrid>
                <a:gridCol w="141203"/>
                <a:gridCol w="141203"/>
                <a:gridCol w="141203"/>
                <a:gridCol w="141203"/>
                <a:gridCol w="141203"/>
                <a:gridCol w="141203"/>
                <a:gridCol w="141203"/>
                <a:gridCol w="141203"/>
                <a:gridCol w="141203"/>
                <a:gridCol w="257006"/>
                <a:gridCol w="25400"/>
                <a:gridCol w="141203"/>
                <a:gridCol w="141203"/>
                <a:gridCol w="141203"/>
              </a:tblGrid>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131409">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r>
              <a:tr h="39192">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a:latin typeface="Arial"/>
                      </a:endParaRPr>
                    </a:p>
                  </a:txBody>
                  <a:tcPr marL="0" marR="0" marT="0" marB="0" anchor="b">
                    <a:lnL>
                      <a:noFill/>
                    </a:lnL>
                    <a:lnR>
                      <a:noFill/>
                    </a:lnR>
                    <a:lnT>
                      <a:noFill/>
                    </a:lnT>
                    <a:lnB>
                      <a:noFill/>
                    </a:lnB>
                  </a:tcPr>
                </a:tc>
                <a:tc>
                  <a:txBody>
                    <a:bodyPr/>
                    <a:lstStyle/>
                    <a:p>
                      <a:pPr algn="l" fontAlgn="b"/>
                      <a:endParaRPr lang="fa-IR" sz="200" b="0" i="0" u="none" strike="noStrike" dirty="0">
                        <a:latin typeface="Arial"/>
                      </a:endParaRPr>
                    </a:p>
                  </a:txBody>
                  <a:tcPr marL="0" marR="0" marT="0" marB="0" anchor="b">
                    <a:lnL>
                      <a:noFill/>
                    </a:lnL>
                    <a:lnR>
                      <a:noFill/>
                    </a:lnR>
                    <a:lnT>
                      <a:noFill/>
                    </a:lnT>
                    <a:lnB>
                      <a:noFill/>
                    </a:lnB>
                  </a:tcPr>
                </a:tc>
              </a:tr>
            </a:tbl>
          </a:graphicData>
        </a:graphic>
      </p:graphicFrame>
      <p:pic>
        <p:nvPicPr>
          <p:cNvPr id="26628" name="Picture 4"/>
          <p:cNvPicPr>
            <a:picLocks noChangeAspect="1" noChangeArrowheads="1"/>
          </p:cNvPicPr>
          <p:nvPr/>
        </p:nvPicPr>
        <p:blipFill>
          <a:blip r:embed="rId2"/>
          <a:srcRect/>
          <a:stretch>
            <a:fillRect/>
          </a:stretch>
        </p:blipFill>
        <p:spPr bwMode="auto">
          <a:xfrm>
            <a:off x="4786314" y="857232"/>
            <a:ext cx="3643338" cy="571504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3" presetClass="entr" presetSubtype="16"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plus(in)">
                                      <p:cBhvr>
                                        <p:cTn id="7"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71472" y="642918"/>
            <a:ext cx="8229600" cy="4389120"/>
          </a:xfrm>
        </p:spPr>
        <p:txBody>
          <a:bodyPr/>
          <a:lstStyle/>
          <a:p>
            <a:pPr algn="justLow" rtl="1"/>
            <a:r>
              <a:rPr lang="fa-IR" b="1" dirty="0" smtClean="0">
                <a:cs typeface="B Yagut" pitchFamily="2" charset="-78"/>
              </a:rPr>
              <a:t>شکل زیردامنه محاسبه شده نسبت تقویت بین پایین‌ترین سطح و سطح آزاد را نشان می‌دهد. </a:t>
            </a:r>
            <a:endParaRPr lang="en-US" b="1" dirty="0" smtClean="0">
              <a:cs typeface="B Yagut" pitchFamily="2" charset="-78"/>
            </a:endParaRPr>
          </a:p>
          <a:p>
            <a:pPr algn="justLow" rtl="1"/>
            <a:endParaRPr lang="en-US" dirty="0">
              <a:cs typeface="B Yagut" pitchFamily="2" charset="-78"/>
            </a:endParaRPr>
          </a:p>
        </p:txBody>
      </p:sp>
      <p:pic>
        <p:nvPicPr>
          <p:cNvPr id="37890" name="Picture 2"/>
          <p:cNvPicPr>
            <a:picLocks noChangeAspect="1" noChangeArrowheads="1"/>
          </p:cNvPicPr>
          <p:nvPr/>
        </p:nvPicPr>
        <p:blipFill>
          <a:blip r:embed="rId2"/>
          <a:srcRect/>
          <a:stretch>
            <a:fillRect/>
          </a:stretch>
        </p:blipFill>
        <p:spPr bwMode="auto">
          <a:xfrm>
            <a:off x="1357290" y="1598410"/>
            <a:ext cx="6000792" cy="4921442"/>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7" presetClass="entr" presetSubtype="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par>
                          <p:cTn id="11" fill="hold">
                            <p:stCondLst>
                              <p:cond delay="1000"/>
                            </p:stCondLst>
                            <p:childTnLst>
                              <p:par>
                                <p:cTn id="12" presetID="37" presetClass="entr" presetSubtype="0" fill="hold" nodeType="afterEffect">
                                  <p:stCondLst>
                                    <p:cond delay="0"/>
                                  </p:stCondLst>
                                  <p:childTnLst>
                                    <p:set>
                                      <p:cBhvr>
                                        <p:cTn id="13" dur="1" fill="hold">
                                          <p:stCondLst>
                                            <p:cond delay="0"/>
                                          </p:stCondLst>
                                        </p:cTn>
                                        <p:tgtEl>
                                          <p:spTgt spid="37890"/>
                                        </p:tgtEl>
                                        <p:attrNameLst>
                                          <p:attrName>style.visibility</p:attrName>
                                        </p:attrNameLst>
                                      </p:cBhvr>
                                      <p:to>
                                        <p:strVal val="visible"/>
                                      </p:to>
                                    </p:set>
                                    <p:animEffect transition="in" filter="fade">
                                      <p:cBhvr>
                                        <p:cTn id="14" dur="1000"/>
                                        <p:tgtEl>
                                          <p:spTgt spid="37890"/>
                                        </p:tgtEl>
                                      </p:cBhvr>
                                    </p:animEffect>
                                    <p:anim calcmode="lin" valueType="num">
                                      <p:cBhvr>
                                        <p:cTn id="15" dur="1000" fill="hold"/>
                                        <p:tgtEl>
                                          <p:spTgt spid="37890"/>
                                        </p:tgtEl>
                                        <p:attrNameLst>
                                          <p:attrName>ppt_x</p:attrName>
                                        </p:attrNameLst>
                                      </p:cBhvr>
                                      <p:tavLst>
                                        <p:tav tm="0">
                                          <p:val>
                                            <p:strVal val="#ppt_x"/>
                                          </p:val>
                                        </p:tav>
                                        <p:tav tm="100000">
                                          <p:val>
                                            <p:strVal val="#ppt_x"/>
                                          </p:val>
                                        </p:tav>
                                      </p:tavLst>
                                    </p:anim>
                                    <p:anim calcmode="lin" valueType="num">
                                      <p:cBhvr>
                                        <p:cTn id="16" dur="900" decel="100000" fill="hold"/>
                                        <p:tgtEl>
                                          <p:spTgt spid="37890"/>
                                        </p:tgtEl>
                                        <p:attrNameLst>
                                          <p:attrName>ppt_y</p:attrName>
                                        </p:attrNameLst>
                                      </p:cBhvr>
                                      <p:tavLst>
                                        <p:tav tm="0">
                                          <p:val>
                                            <p:strVal val="#ppt_y+1"/>
                                          </p:val>
                                        </p:tav>
                                        <p:tav tm="100000">
                                          <p:val>
                                            <p:strVal val="#ppt_y-.03"/>
                                          </p:val>
                                        </p:tav>
                                      </p:tavLst>
                                    </p:anim>
                                    <p:anim calcmode="lin" valueType="num">
                                      <p:cBhvr>
                                        <p:cTn id="17" dur="100" accel="100000" fill="hold">
                                          <p:stCondLst>
                                            <p:cond delay="900"/>
                                          </p:stCondLst>
                                        </p:cTn>
                                        <p:tgtEl>
                                          <p:spTgt spid="37890"/>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71472" y="642918"/>
            <a:ext cx="8229600" cy="4389120"/>
          </a:xfrm>
        </p:spPr>
        <p:txBody>
          <a:bodyPr/>
          <a:lstStyle/>
          <a:p>
            <a:pPr algn="justLow" rtl="1"/>
            <a:r>
              <a:rPr lang="fa-IR" b="1" dirty="0" smtClean="0">
                <a:cs typeface="B Yagut" pitchFamily="2" charset="-78"/>
              </a:rPr>
              <a:t>نمودار دامنه محاسبه شده دامنه فوریر در سطح آزاد را نشان می‌دهد. </a:t>
            </a:r>
            <a:endParaRPr lang="en-US" b="1" dirty="0" smtClean="0">
              <a:cs typeface="B Yagut" pitchFamily="2" charset="-78"/>
            </a:endParaRPr>
          </a:p>
          <a:p>
            <a:pPr algn="justLow" rtl="1"/>
            <a:endParaRPr lang="en-US" dirty="0">
              <a:cs typeface="B Yagut" pitchFamily="2" charset="-78"/>
            </a:endParaRPr>
          </a:p>
        </p:txBody>
      </p:sp>
      <p:pic>
        <p:nvPicPr>
          <p:cNvPr id="38914" name="Picture 2"/>
          <p:cNvPicPr>
            <a:picLocks noChangeAspect="1" noChangeArrowheads="1"/>
          </p:cNvPicPr>
          <p:nvPr/>
        </p:nvPicPr>
        <p:blipFill>
          <a:blip r:embed="rId2"/>
          <a:srcRect/>
          <a:stretch>
            <a:fillRect/>
          </a:stretch>
        </p:blipFill>
        <p:spPr bwMode="auto">
          <a:xfrm>
            <a:off x="1214414" y="1643050"/>
            <a:ext cx="6500202" cy="470537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 calcmode="lin" valueType="num">
                                      <p:cBhvr>
                                        <p:cTn id="9" dur="500" fill="hold"/>
                                        <p:tgtEl>
                                          <p:spTgt spid="3">
                                            <p:txEl>
                                              <p:pRg st="0" end="0"/>
                                            </p:txEl>
                                          </p:spTgt>
                                        </p:tgtEl>
                                        <p:attrNameLst>
                                          <p:attrName>style.rotation</p:attrName>
                                        </p:attrNameLst>
                                      </p:cBhvr>
                                      <p:tavLst>
                                        <p:tav tm="0">
                                          <p:val>
                                            <p:fltVal val="360"/>
                                          </p:val>
                                        </p:tav>
                                        <p:tav tm="100000">
                                          <p:val>
                                            <p:fltVal val="0"/>
                                          </p:val>
                                        </p:tav>
                                      </p:tavLst>
                                    </p:anim>
                                    <p:animEffect transition="in" filter="fade">
                                      <p:cBhvr>
                                        <p:cTn id="10" dur="500"/>
                                        <p:tgtEl>
                                          <p:spTgt spid="3">
                                            <p:txEl>
                                              <p:pRg st="0" end="0"/>
                                            </p:txEl>
                                          </p:spTgt>
                                        </p:tgtEl>
                                      </p:cBhvr>
                                    </p:animEffect>
                                  </p:childTnLst>
                                </p:cTn>
                              </p:par>
                            </p:childTnLst>
                          </p:cTn>
                        </p:par>
                        <p:par>
                          <p:cTn id="11" fill="hold">
                            <p:stCondLst>
                              <p:cond delay="500"/>
                            </p:stCondLst>
                            <p:childTnLst>
                              <p:par>
                                <p:cTn id="12" presetID="49" presetClass="entr" presetSubtype="0" decel="100000" fill="hold" nodeType="afterEffect">
                                  <p:stCondLst>
                                    <p:cond delay="0"/>
                                  </p:stCondLst>
                                  <p:childTnLst>
                                    <p:set>
                                      <p:cBhvr>
                                        <p:cTn id="13" dur="1" fill="hold">
                                          <p:stCondLst>
                                            <p:cond delay="0"/>
                                          </p:stCondLst>
                                        </p:cTn>
                                        <p:tgtEl>
                                          <p:spTgt spid="38914"/>
                                        </p:tgtEl>
                                        <p:attrNameLst>
                                          <p:attrName>style.visibility</p:attrName>
                                        </p:attrNameLst>
                                      </p:cBhvr>
                                      <p:to>
                                        <p:strVal val="visible"/>
                                      </p:to>
                                    </p:set>
                                    <p:anim calcmode="lin" valueType="num">
                                      <p:cBhvr>
                                        <p:cTn id="14" dur="500" fill="hold"/>
                                        <p:tgtEl>
                                          <p:spTgt spid="38914"/>
                                        </p:tgtEl>
                                        <p:attrNameLst>
                                          <p:attrName>ppt_w</p:attrName>
                                        </p:attrNameLst>
                                      </p:cBhvr>
                                      <p:tavLst>
                                        <p:tav tm="0">
                                          <p:val>
                                            <p:fltVal val="0"/>
                                          </p:val>
                                        </p:tav>
                                        <p:tav tm="100000">
                                          <p:val>
                                            <p:strVal val="#ppt_w"/>
                                          </p:val>
                                        </p:tav>
                                      </p:tavLst>
                                    </p:anim>
                                    <p:anim calcmode="lin" valueType="num">
                                      <p:cBhvr>
                                        <p:cTn id="15" dur="500" fill="hold"/>
                                        <p:tgtEl>
                                          <p:spTgt spid="38914"/>
                                        </p:tgtEl>
                                        <p:attrNameLst>
                                          <p:attrName>ppt_h</p:attrName>
                                        </p:attrNameLst>
                                      </p:cBhvr>
                                      <p:tavLst>
                                        <p:tav tm="0">
                                          <p:val>
                                            <p:fltVal val="0"/>
                                          </p:val>
                                        </p:tav>
                                        <p:tav tm="100000">
                                          <p:val>
                                            <p:strVal val="#ppt_h"/>
                                          </p:val>
                                        </p:tav>
                                      </p:tavLst>
                                    </p:anim>
                                    <p:anim calcmode="lin" valueType="num">
                                      <p:cBhvr>
                                        <p:cTn id="16" dur="500" fill="hold"/>
                                        <p:tgtEl>
                                          <p:spTgt spid="38914"/>
                                        </p:tgtEl>
                                        <p:attrNameLst>
                                          <p:attrName>style.rotation</p:attrName>
                                        </p:attrNameLst>
                                      </p:cBhvr>
                                      <p:tavLst>
                                        <p:tav tm="0">
                                          <p:val>
                                            <p:fltVal val="360"/>
                                          </p:val>
                                        </p:tav>
                                        <p:tav tm="100000">
                                          <p:val>
                                            <p:fltVal val="0"/>
                                          </p:val>
                                        </p:tav>
                                      </p:tavLst>
                                    </p:anim>
                                    <p:animEffect transition="in" filter="fade">
                                      <p:cBhvr>
                                        <p:cTn id="17" dur="500"/>
                                        <p:tgtEl>
                                          <p:spTgt spid="389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00034" y="714356"/>
            <a:ext cx="8229600" cy="4389120"/>
          </a:xfrm>
        </p:spPr>
        <p:txBody>
          <a:bodyPr/>
          <a:lstStyle/>
          <a:p>
            <a:pPr algn="justLow" rtl="1"/>
            <a:r>
              <a:rPr lang="fa-IR" b="1" dirty="0" smtClean="0">
                <a:cs typeface="B Yagut" pitchFamily="2" charset="-78"/>
              </a:rPr>
              <a:t>در نهایت نمودار طیف واکنش شتاب محاسبه شده در سطح آزاد را برای یک نسبت 5 درصدی میرایی بحرانی به نمایش می‌گذارد. </a:t>
            </a:r>
            <a:endParaRPr lang="en-US" b="1" dirty="0" smtClean="0">
              <a:cs typeface="B Yagut" pitchFamily="2" charset="-78"/>
            </a:endParaRPr>
          </a:p>
          <a:p>
            <a:pPr algn="justLow" rtl="1"/>
            <a:endParaRPr lang="en-US" dirty="0">
              <a:cs typeface="B Yagut" pitchFamily="2" charset="-78"/>
            </a:endParaRPr>
          </a:p>
        </p:txBody>
      </p:sp>
      <p:pic>
        <p:nvPicPr>
          <p:cNvPr id="39938" name="Picture 2"/>
          <p:cNvPicPr>
            <a:picLocks noChangeAspect="1" noChangeArrowheads="1"/>
          </p:cNvPicPr>
          <p:nvPr/>
        </p:nvPicPr>
        <p:blipFill>
          <a:blip r:embed="rId2"/>
          <a:srcRect/>
          <a:stretch>
            <a:fillRect/>
          </a:stretch>
        </p:blipFill>
        <p:spPr bwMode="auto">
          <a:xfrm>
            <a:off x="1142976" y="2000240"/>
            <a:ext cx="6299514" cy="4557713"/>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trips(downLeft)">
                                      <p:cBhvr>
                                        <p:cTn id="7" dur="500"/>
                                        <p:tgtEl>
                                          <p:spTgt spid="3">
                                            <p:txEl>
                                              <p:pRg st="0" end="0"/>
                                            </p:txEl>
                                          </p:spTgt>
                                        </p:tgtEl>
                                      </p:cBhvr>
                                    </p:animEffect>
                                  </p:childTnLst>
                                </p:cTn>
                              </p:par>
                            </p:childTnLst>
                          </p:cTn>
                        </p:par>
                        <p:par>
                          <p:cTn id="8" fill="hold">
                            <p:stCondLst>
                              <p:cond delay="500"/>
                            </p:stCondLst>
                            <p:childTnLst>
                              <p:par>
                                <p:cTn id="9" presetID="18" presetClass="entr" presetSubtype="12" fill="hold" nodeType="afterEffect">
                                  <p:stCondLst>
                                    <p:cond delay="0"/>
                                  </p:stCondLst>
                                  <p:childTnLst>
                                    <p:set>
                                      <p:cBhvr>
                                        <p:cTn id="10" dur="1" fill="hold">
                                          <p:stCondLst>
                                            <p:cond delay="0"/>
                                          </p:stCondLst>
                                        </p:cTn>
                                        <p:tgtEl>
                                          <p:spTgt spid="39938"/>
                                        </p:tgtEl>
                                        <p:attrNameLst>
                                          <p:attrName>style.visibility</p:attrName>
                                        </p:attrNameLst>
                                      </p:cBhvr>
                                      <p:to>
                                        <p:strVal val="visible"/>
                                      </p:to>
                                    </p:set>
                                    <p:animEffect transition="in" filter="strips(downLeft)">
                                      <p:cBhvr>
                                        <p:cTn id="11" dur="500"/>
                                        <p:tgtEl>
                                          <p:spTgt spid="399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14356"/>
            <a:ext cx="8229600" cy="846980"/>
          </a:xfrm>
        </p:spPr>
        <p:txBody>
          <a:bodyPr>
            <a:normAutofit/>
          </a:bodyPr>
          <a:lstStyle/>
          <a:p>
            <a:pPr algn="r" rtl="1">
              <a:buFont typeface="Wingdings" pitchFamily="2" charset="2"/>
              <a:buChar char="v"/>
            </a:pPr>
            <a:r>
              <a:rPr lang="fa-IR" sz="4000" b="1" dirty="0" smtClean="0">
                <a:solidFill>
                  <a:srgbClr val="333300"/>
                </a:solidFill>
                <a:cs typeface="B Titr" pitchFamily="2" charset="-78"/>
              </a:rPr>
              <a:t>معرفی نرم‌افزار </a:t>
            </a:r>
            <a:r>
              <a:rPr lang="en-US" sz="4000" b="1" dirty="0" smtClean="0">
                <a:solidFill>
                  <a:srgbClr val="333300"/>
                </a:solidFill>
                <a:cs typeface="B Titr" pitchFamily="2" charset="-78"/>
              </a:rPr>
              <a:t>EERA </a:t>
            </a:r>
            <a:endParaRPr lang="en-US" sz="4000" b="1" dirty="0">
              <a:solidFill>
                <a:srgbClr val="333300"/>
              </a:solidFill>
              <a:cs typeface="B Titr" pitchFamily="2" charset="-78"/>
            </a:endParaRPr>
          </a:p>
        </p:txBody>
      </p:sp>
      <p:sp>
        <p:nvSpPr>
          <p:cNvPr id="3" name="Content Placeholder 2"/>
          <p:cNvSpPr>
            <a:spLocks noGrp="1"/>
          </p:cNvSpPr>
          <p:nvPr>
            <p:ph idx="1"/>
          </p:nvPr>
        </p:nvSpPr>
        <p:spPr/>
        <p:txBody>
          <a:bodyPr>
            <a:normAutofit/>
          </a:bodyPr>
          <a:lstStyle/>
          <a:p>
            <a:pPr algn="just" rtl="1"/>
            <a:r>
              <a:rPr lang="fa-IR" b="1" dirty="0" smtClean="0">
                <a:cs typeface="B Yagut" pitchFamily="2" charset="-78"/>
              </a:rPr>
              <a:t>نرم‌افزار </a:t>
            </a:r>
            <a:r>
              <a:rPr lang="en-US" b="1" dirty="0" smtClean="0">
                <a:cs typeface="B Yagut" pitchFamily="2" charset="-78"/>
              </a:rPr>
              <a:t>EERA</a:t>
            </a:r>
            <a:r>
              <a:rPr lang="fa-IR" b="1" dirty="0" smtClean="0">
                <a:cs typeface="B Yagut" pitchFamily="2" charset="-78"/>
              </a:rPr>
              <a:t> که از ابتدای واژهای </a:t>
            </a:r>
            <a:r>
              <a:rPr lang="en-US" b="1" dirty="0" smtClean="0">
                <a:cs typeface="B Yagut" pitchFamily="2" charset="-78"/>
              </a:rPr>
              <a:t>Equivalent linear </a:t>
            </a:r>
            <a:r>
              <a:rPr lang="en-US" b="1" dirty="0" err="1" smtClean="0">
                <a:cs typeface="B Yagut" pitchFamily="2" charset="-78"/>
              </a:rPr>
              <a:t>Earthquakesit</a:t>
            </a:r>
            <a:r>
              <a:rPr lang="en-US" b="1" dirty="0" smtClean="0">
                <a:cs typeface="B Yagut" pitchFamily="2" charset="-78"/>
              </a:rPr>
              <a:t> e  response  Analyses </a:t>
            </a:r>
          </a:p>
          <a:p>
            <a:pPr algn="just" rtl="1"/>
            <a:r>
              <a:rPr lang="fa-IR" b="1" dirty="0" smtClean="0">
                <a:cs typeface="B Yagut" pitchFamily="2" charset="-78"/>
              </a:rPr>
              <a:t>تحلیل واکنش زلزله خطی معادل گرفته شده است. ورودی و خروجی </a:t>
            </a:r>
            <a:r>
              <a:rPr lang="en-US" b="1" dirty="0" smtClean="0">
                <a:cs typeface="B Yagut" pitchFamily="2" charset="-78"/>
              </a:rPr>
              <a:t>EERA</a:t>
            </a:r>
            <a:r>
              <a:rPr lang="fa-IR" b="1" dirty="0" smtClean="0">
                <a:cs typeface="B Yagut" pitchFamily="2" charset="-78"/>
              </a:rPr>
              <a:t> به طور کامل با برنامه گسترده اکسل با هم تلفیق می‌گردند. </a:t>
            </a:r>
            <a:endParaRPr lang="en-US" b="1" dirty="0" smtClean="0">
              <a:cs typeface="B Yagut" pitchFamily="2" charset="-78"/>
            </a:endParaRPr>
          </a:p>
          <a:p>
            <a:pPr algn="just" rtl="1"/>
            <a:r>
              <a:rPr lang="fa-IR" b="1" dirty="0" smtClean="0">
                <a:cs typeface="B Yagut" pitchFamily="2" charset="-78"/>
              </a:rPr>
              <a:t>این نرم‌افزار جهت تحلیل یک بعدی پاسخ زمین مورد استفاده قرار می‌گیرد که بر پایه روش خطی معادل بازسازی شده است. </a:t>
            </a:r>
            <a:endParaRPr lang="en-US" b="1" dirty="0" smtClean="0">
              <a:cs typeface="B Yagut" pitchFamily="2" charset="-78"/>
            </a:endParaRPr>
          </a:p>
          <a:p>
            <a:pPr algn="just" rtl="1"/>
            <a:r>
              <a:rPr lang="fa-IR" b="1" dirty="0" smtClean="0">
                <a:cs typeface="B Yagut" pitchFamily="2" charset="-78"/>
              </a:rPr>
              <a:t>تحلیل یک بعدی پاسخ زمین بر پایه‌ای این فرض استوار است سطح زمین و تمامی لایه‌های زیر سطح زمین افقی بوده و در تمام جهات جانبی نامحدود بوده است. </a:t>
            </a:r>
            <a:endParaRPr lang="en-US" b="1" dirty="0" smtClean="0">
              <a:cs typeface="B Yagut" pitchFamily="2" charset="-78"/>
            </a:endParaRPr>
          </a:p>
          <a:p>
            <a:pPr algn="just" rtl="1"/>
            <a:endParaRPr lang="en-US" dirty="0">
              <a:cs typeface="B Yagut"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anim calcmode="lin" valueType="num">
                                      <p:cBhvr>
                                        <p:cTn id="9" dur="1000" fill="hold"/>
                                        <p:tgtEl>
                                          <p:spTgt spid="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2"/>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1" fill="hold">
                      <p:stCondLst>
                        <p:cond delay="indefinite"/>
                      </p:stCondLst>
                      <p:childTnLst>
                        <p:par>
                          <p:cTn id="12" fill="hold">
                            <p:stCondLst>
                              <p:cond delay="0"/>
                            </p:stCondLst>
                            <p:childTnLst>
                              <p:par>
                                <p:cTn id="13" presetID="15"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p:cTn id="15" dur="1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6" dur="1000" fill="hold"/>
                                        <p:tgtEl>
                                          <p:spTgt spid="3">
                                            <p:txEl>
                                              <p:pRg st="0" end="0"/>
                                            </p:txEl>
                                          </p:spTgt>
                                        </p:tgtEl>
                                        <p:attrNameLst>
                                          <p:attrName>ppt_h</p:attrName>
                                        </p:attrNameLst>
                                      </p:cBhvr>
                                      <p:tavLst>
                                        <p:tav tm="0">
                                          <p:val>
                                            <p:fltVal val="0"/>
                                          </p:val>
                                        </p:tav>
                                        <p:tav tm="100000">
                                          <p:val>
                                            <p:strVal val="#ppt_h"/>
                                          </p:val>
                                        </p:tav>
                                      </p:tavLst>
                                    </p:anim>
                                    <p:anim calcmode="lin" valueType="num">
                                      <p:cBhvr>
                                        <p:cTn id="17" dur="1000" fill="hold"/>
                                        <p:tgtEl>
                                          <p:spTgt spid="3">
                                            <p:txEl>
                                              <p:pRg st="0" end="0"/>
                                            </p:txEl>
                                          </p:spTgt>
                                        </p:tgtEl>
                                        <p:attrNameLst>
                                          <p:attrName>ppt_x</p:attrName>
                                        </p:attrNameLst>
                                      </p:cBhvr>
                                      <p:tavLst>
                                        <p:tav tm="0" fmla="#ppt_x+(cos(-2*pi*(1-$))*-#ppt_x-sin(-2*pi*(1-$))*(1-#ppt_y))*(1-$)">
                                          <p:val>
                                            <p:fltVal val="0"/>
                                          </p:val>
                                        </p:tav>
                                        <p:tav tm="100000">
                                          <p:val>
                                            <p:fltVal val="1"/>
                                          </p:val>
                                        </p:tav>
                                      </p:tavLst>
                                    </p:anim>
                                    <p:anim calcmode="lin" valueType="num">
                                      <p:cBhvr>
                                        <p:cTn id="18" dur="1000" fill="hold"/>
                                        <p:tgtEl>
                                          <p:spTgt spid="3">
                                            <p:txEl>
                                              <p:pRg st="0" end="0"/>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9" fill="hold">
                      <p:stCondLst>
                        <p:cond delay="indefinite"/>
                      </p:stCondLst>
                      <p:childTnLst>
                        <p:par>
                          <p:cTn id="20" fill="hold">
                            <p:stCondLst>
                              <p:cond delay="0"/>
                            </p:stCondLst>
                            <p:childTnLst>
                              <p:par>
                                <p:cTn id="21" presetID="15" presetClass="entr" presetSubtype="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 calcmode="lin" valueType="num">
                                      <p:cBhvr>
                                        <p:cTn id="23" dur="10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4" dur="1000" fill="hold"/>
                                        <p:tgtEl>
                                          <p:spTgt spid="3">
                                            <p:txEl>
                                              <p:pRg st="1" end="1"/>
                                            </p:txEl>
                                          </p:spTgt>
                                        </p:tgtEl>
                                        <p:attrNameLst>
                                          <p:attrName>ppt_h</p:attrName>
                                        </p:attrNameLst>
                                      </p:cBhvr>
                                      <p:tavLst>
                                        <p:tav tm="0">
                                          <p:val>
                                            <p:fltVal val="0"/>
                                          </p:val>
                                        </p:tav>
                                        <p:tav tm="100000">
                                          <p:val>
                                            <p:strVal val="#ppt_h"/>
                                          </p:val>
                                        </p:tav>
                                      </p:tavLst>
                                    </p:anim>
                                    <p:anim calcmode="lin" valueType="num">
                                      <p:cBhvr>
                                        <p:cTn id="25" dur="1000" fill="hold"/>
                                        <p:tgtEl>
                                          <p:spTgt spid="3">
                                            <p:txEl>
                                              <p:pRg st="1" end="1"/>
                                            </p:txEl>
                                          </p:spTgt>
                                        </p:tgtEl>
                                        <p:attrNameLst>
                                          <p:attrName>ppt_x</p:attrName>
                                        </p:attrNameLst>
                                      </p:cBhvr>
                                      <p:tavLst>
                                        <p:tav tm="0" fmla="#ppt_x+(cos(-2*pi*(1-$))*-#ppt_x-sin(-2*pi*(1-$))*(1-#ppt_y))*(1-$)">
                                          <p:val>
                                            <p:fltVal val="0"/>
                                          </p:val>
                                        </p:tav>
                                        <p:tav tm="100000">
                                          <p:val>
                                            <p:fltVal val="1"/>
                                          </p:val>
                                        </p:tav>
                                      </p:tavLst>
                                    </p:anim>
                                    <p:anim calcmode="lin" valueType="num">
                                      <p:cBhvr>
                                        <p:cTn id="26" dur="1000" fill="hold"/>
                                        <p:tgtEl>
                                          <p:spTgt spid="3">
                                            <p:txEl>
                                              <p:pRg st="1" end="1"/>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27" fill="hold">
                      <p:stCondLst>
                        <p:cond delay="indefinite"/>
                      </p:stCondLst>
                      <p:childTnLst>
                        <p:par>
                          <p:cTn id="28" fill="hold">
                            <p:stCondLst>
                              <p:cond delay="0"/>
                            </p:stCondLst>
                            <p:childTnLst>
                              <p:par>
                                <p:cTn id="29" presetID="15" presetClass="entr" presetSubtype="0"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 calcmode="lin" valueType="num">
                                      <p:cBhvr>
                                        <p:cTn id="31" dur="1000" fill="hold"/>
                                        <p:tgtEl>
                                          <p:spTgt spid="3">
                                            <p:txEl>
                                              <p:pRg st="2" end="2"/>
                                            </p:txEl>
                                          </p:spTgt>
                                        </p:tgtEl>
                                        <p:attrNameLst>
                                          <p:attrName>ppt_w</p:attrName>
                                        </p:attrNameLst>
                                      </p:cBhvr>
                                      <p:tavLst>
                                        <p:tav tm="0">
                                          <p:val>
                                            <p:fltVal val="0"/>
                                          </p:val>
                                        </p:tav>
                                        <p:tav tm="100000">
                                          <p:val>
                                            <p:strVal val="#ppt_w"/>
                                          </p:val>
                                        </p:tav>
                                      </p:tavLst>
                                    </p:anim>
                                    <p:anim calcmode="lin" valueType="num">
                                      <p:cBhvr>
                                        <p:cTn id="32" dur="1000" fill="hold"/>
                                        <p:tgtEl>
                                          <p:spTgt spid="3">
                                            <p:txEl>
                                              <p:pRg st="2" end="2"/>
                                            </p:txEl>
                                          </p:spTgt>
                                        </p:tgtEl>
                                        <p:attrNameLst>
                                          <p:attrName>ppt_h</p:attrName>
                                        </p:attrNameLst>
                                      </p:cBhvr>
                                      <p:tavLst>
                                        <p:tav tm="0">
                                          <p:val>
                                            <p:fltVal val="0"/>
                                          </p:val>
                                        </p:tav>
                                        <p:tav tm="100000">
                                          <p:val>
                                            <p:strVal val="#ppt_h"/>
                                          </p:val>
                                        </p:tav>
                                      </p:tavLst>
                                    </p:anim>
                                    <p:anim calcmode="lin" valueType="num">
                                      <p:cBhvr>
                                        <p:cTn id="33" dur="1000" fill="hold"/>
                                        <p:tgtEl>
                                          <p:spTgt spid="3">
                                            <p:txEl>
                                              <p:pRg st="2" end="2"/>
                                            </p:txEl>
                                          </p:spTgt>
                                        </p:tgtEl>
                                        <p:attrNameLst>
                                          <p:attrName>ppt_x</p:attrName>
                                        </p:attrNameLst>
                                      </p:cBhvr>
                                      <p:tavLst>
                                        <p:tav tm="0" fmla="#ppt_x+(cos(-2*pi*(1-$))*-#ppt_x-sin(-2*pi*(1-$))*(1-#ppt_y))*(1-$)">
                                          <p:val>
                                            <p:fltVal val="0"/>
                                          </p:val>
                                        </p:tav>
                                        <p:tav tm="100000">
                                          <p:val>
                                            <p:fltVal val="1"/>
                                          </p:val>
                                        </p:tav>
                                      </p:tavLst>
                                    </p:anim>
                                    <p:anim calcmode="lin" valueType="num">
                                      <p:cBhvr>
                                        <p:cTn id="34" dur="1000" fill="hold"/>
                                        <p:tgtEl>
                                          <p:spTgt spid="3">
                                            <p:txEl>
                                              <p:pRg st="2" end="2"/>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5" fill="hold">
                      <p:stCondLst>
                        <p:cond delay="indefinite"/>
                      </p:stCondLst>
                      <p:childTnLst>
                        <p:par>
                          <p:cTn id="36" fill="hold">
                            <p:stCondLst>
                              <p:cond delay="0"/>
                            </p:stCondLst>
                            <p:childTnLst>
                              <p:par>
                                <p:cTn id="37" presetID="15" presetClass="entr" presetSubtype="0" fill="hold" grpId="0" nodeType="clickEffect">
                                  <p:stCondLst>
                                    <p:cond delay="0"/>
                                  </p:stCondLst>
                                  <p:childTnLst>
                                    <p:set>
                                      <p:cBhvr>
                                        <p:cTn id="38" dur="1" fill="hold">
                                          <p:stCondLst>
                                            <p:cond delay="0"/>
                                          </p:stCondLst>
                                        </p:cTn>
                                        <p:tgtEl>
                                          <p:spTgt spid="3">
                                            <p:txEl>
                                              <p:pRg st="3" end="3"/>
                                            </p:txEl>
                                          </p:spTgt>
                                        </p:tgtEl>
                                        <p:attrNameLst>
                                          <p:attrName>style.visibility</p:attrName>
                                        </p:attrNameLst>
                                      </p:cBhvr>
                                      <p:to>
                                        <p:strVal val="visible"/>
                                      </p:to>
                                    </p:set>
                                    <p:anim calcmode="lin" valueType="num">
                                      <p:cBhvr>
                                        <p:cTn id="39" dur="1000" fill="hold"/>
                                        <p:tgtEl>
                                          <p:spTgt spid="3">
                                            <p:txEl>
                                              <p:pRg st="3" end="3"/>
                                            </p:txEl>
                                          </p:spTgt>
                                        </p:tgtEl>
                                        <p:attrNameLst>
                                          <p:attrName>ppt_w</p:attrName>
                                        </p:attrNameLst>
                                      </p:cBhvr>
                                      <p:tavLst>
                                        <p:tav tm="0">
                                          <p:val>
                                            <p:fltVal val="0"/>
                                          </p:val>
                                        </p:tav>
                                        <p:tav tm="100000">
                                          <p:val>
                                            <p:strVal val="#ppt_w"/>
                                          </p:val>
                                        </p:tav>
                                      </p:tavLst>
                                    </p:anim>
                                    <p:anim calcmode="lin" valueType="num">
                                      <p:cBhvr>
                                        <p:cTn id="40" dur="1000" fill="hold"/>
                                        <p:tgtEl>
                                          <p:spTgt spid="3">
                                            <p:txEl>
                                              <p:pRg st="3" end="3"/>
                                            </p:txEl>
                                          </p:spTgt>
                                        </p:tgtEl>
                                        <p:attrNameLst>
                                          <p:attrName>ppt_h</p:attrName>
                                        </p:attrNameLst>
                                      </p:cBhvr>
                                      <p:tavLst>
                                        <p:tav tm="0">
                                          <p:val>
                                            <p:fltVal val="0"/>
                                          </p:val>
                                        </p:tav>
                                        <p:tav tm="100000">
                                          <p:val>
                                            <p:strVal val="#ppt_h"/>
                                          </p:val>
                                        </p:tav>
                                      </p:tavLst>
                                    </p:anim>
                                    <p:anim calcmode="lin" valueType="num">
                                      <p:cBhvr>
                                        <p:cTn id="41" dur="1000" fill="hold"/>
                                        <p:tgtEl>
                                          <p:spTgt spid="3">
                                            <p:txEl>
                                              <p:pRg st="3" end="3"/>
                                            </p:txEl>
                                          </p:spTgt>
                                        </p:tgtEl>
                                        <p:attrNameLst>
                                          <p:attrName>ppt_x</p:attrName>
                                        </p:attrNameLst>
                                      </p:cBhvr>
                                      <p:tavLst>
                                        <p:tav tm="0" fmla="#ppt_x+(cos(-2*pi*(1-$))*-#ppt_x-sin(-2*pi*(1-$))*(1-#ppt_y))*(1-$)">
                                          <p:val>
                                            <p:fltVal val="0"/>
                                          </p:val>
                                        </p:tav>
                                        <p:tav tm="100000">
                                          <p:val>
                                            <p:fltVal val="1"/>
                                          </p:val>
                                        </p:tav>
                                      </p:tavLst>
                                    </p:anim>
                                    <p:anim calcmode="lin" valueType="num">
                                      <p:cBhvr>
                                        <p:cTn id="42" dur="1000" fill="hold"/>
                                        <p:tgtEl>
                                          <p:spTgt spid="3">
                                            <p:txEl>
                                              <p:pRg st="3" end="3"/>
                                            </p:txEl>
                                          </p:spTgt>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a:spLocks noGrp="1"/>
          </p:cNvSpPr>
          <p:nvPr>
            <p:ph idx="1"/>
          </p:nvPr>
        </p:nvSpPr>
        <p:spPr>
          <a:xfrm>
            <a:off x="214282" y="962028"/>
            <a:ext cx="8429684" cy="5467368"/>
          </a:xfrm>
        </p:spPr>
        <p:txBody>
          <a:bodyPr>
            <a:normAutofit lnSpcReduction="10000"/>
          </a:bodyPr>
          <a:lstStyle/>
          <a:p>
            <a:pPr algn="justLow" rtl="1"/>
            <a:r>
              <a:rPr lang="fa-IR" b="1" dirty="0" smtClean="0">
                <a:cs typeface="B Yagut" pitchFamily="2" charset="-78"/>
              </a:rPr>
              <a:t>به طور کلی یک تحلیل موفق </a:t>
            </a:r>
            <a:r>
              <a:rPr lang="en-US" b="1" dirty="0" smtClean="0">
                <a:cs typeface="B Yagut" pitchFamily="2" charset="-78"/>
              </a:rPr>
              <a:t>ERAA</a:t>
            </a:r>
            <a:r>
              <a:rPr lang="fa-IR" b="1" dirty="0" smtClean="0">
                <a:cs typeface="B Yagut" pitchFamily="2" charset="-78"/>
              </a:rPr>
              <a:t> در سه گام اجرا می‌گردد. </a:t>
            </a:r>
            <a:endParaRPr lang="en-US" b="1" dirty="0" smtClean="0">
              <a:cs typeface="B Yagut" pitchFamily="2" charset="-78"/>
            </a:endParaRPr>
          </a:p>
          <a:p>
            <a:pPr algn="justLow" rtl="1"/>
            <a:r>
              <a:rPr lang="fa-IR" b="1" dirty="0" smtClean="0">
                <a:cs typeface="B Yagut" pitchFamily="2" charset="-78"/>
              </a:rPr>
              <a:t>گام 1- تمام داده‌های زلزله </a:t>
            </a:r>
            <a:r>
              <a:rPr lang="en-US" b="1" dirty="0" smtClean="0">
                <a:cs typeface="B Yagut" pitchFamily="2" charset="-78"/>
              </a:rPr>
              <a:t>work </a:t>
            </a:r>
            <a:r>
              <a:rPr lang="en-US" b="1" dirty="0" err="1" smtClean="0">
                <a:cs typeface="B Yagut" pitchFamily="2" charset="-78"/>
              </a:rPr>
              <a:t>shet</a:t>
            </a:r>
            <a:r>
              <a:rPr lang="en-US" b="1" dirty="0" smtClean="0">
                <a:cs typeface="B Yagut" pitchFamily="2" charset="-78"/>
              </a:rPr>
              <a:t> </a:t>
            </a:r>
            <a:r>
              <a:rPr lang="en-US" b="1" dirty="0" err="1" smtClean="0">
                <a:cs typeface="B Yagut" pitchFamily="2" charset="-78"/>
              </a:rPr>
              <a:t>earthquahe</a:t>
            </a:r>
            <a:r>
              <a:rPr lang="en-US" b="1" dirty="0" smtClean="0">
                <a:cs typeface="B Yagut" pitchFamily="2" charset="-78"/>
              </a:rPr>
              <a:t> </a:t>
            </a:r>
            <a:r>
              <a:rPr lang="fa-IR" b="1" dirty="0" smtClean="0">
                <a:cs typeface="B Yagut" pitchFamily="2" charset="-78"/>
              </a:rPr>
              <a:t> تعریف کنید از پردازش داده‌های زلزله استفاده کنید. </a:t>
            </a:r>
            <a:endParaRPr lang="en-US" b="1" dirty="0" smtClean="0">
              <a:cs typeface="B Yagut" pitchFamily="2" charset="-78"/>
            </a:endParaRPr>
          </a:p>
          <a:p>
            <a:pPr algn="justLow" rtl="1"/>
            <a:r>
              <a:rPr lang="fa-IR" b="1" dirty="0" smtClean="0">
                <a:cs typeface="B Yagut" pitchFamily="2" charset="-78"/>
              </a:rPr>
              <a:t>گام 2- پرفایل خاک را در </a:t>
            </a:r>
            <a:r>
              <a:rPr lang="en-US" b="1" dirty="0" err="1" smtClean="0">
                <a:cs typeface="B Yagut" pitchFamily="2" charset="-78"/>
              </a:rPr>
              <a:t>worhe</a:t>
            </a:r>
            <a:r>
              <a:rPr lang="en-US" b="1" dirty="0" smtClean="0">
                <a:cs typeface="B Yagut" pitchFamily="2" charset="-78"/>
              </a:rPr>
              <a:t> sheet </a:t>
            </a:r>
            <a:r>
              <a:rPr lang="en-US" b="1" dirty="0" err="1" smtClean="0">
                <a:cs typeface="B Yagut" pitchFamily="2" charset="-78"/>
              </a:rPr>
              <a:t>profil</a:t>
            </a:r>
            <a:r>
              <a:rPr lang="fa-IR" b="1" dirty="0" smtClean="0">
                <a:cs typeface="B Yagut" pitchFamily="2" charset="-78"/>
              </a:rPr>
              <a:t> تعریف کنید تمامی منحنی‌های واکنش فشاری کشش مواد را در </a:t>
            </a:r>
            <a:r>
              <a:rPr lang="en-US" b="1" dirty="0" smtClean="0">
                <a:cs typeface="B Yagut" pitchFamily="2" charset="-78"/>
              </a:rPr>
              <a:t>work sheets mat…</a:t>
            </a:r>
            <a:r>
              <a:rPr lang="fa-IR" b="1" dirty="0" smtClean="0">
                <a:cs typeface="B Yagut" pitchFamily="2" charset="-78"/>
              </a:rPr>
              <a:t> تعریف کنید پارامترهای اصلی محاسبه را در </a:t>
            </a:r>
            <a:r>
              <a:rPr lang="en-US" b="1" dirty="0" smtClean="0">
                <a:cs typeface="B Yagut" pitchFamily="2" charset="-78"/>
              </a:rPr>
              <a:t>work sheet </a:t>
            </a:r>
            <a:r>
              <a:rPr lang="en-US" b="1" dirty="0" err="1" smtClean="0">
                <a:cs typeface="B Yagut" pitchFamily="2" charset="-78"/>
              </a:rPr>
              <a:t>itration</a:t>
            </a:r>
            <a:r>
              <a:rPr lang="fa-IR" b="1" dirty="0" smtClean="0">
                <a:cs typeface="B Yagut" pitchFamily="2" charset="-78"/>
              </a:rPr>
              <a:t>تعریف کنید از محاسبه کشش هماهنگ استفاده کنید. </a:t>
            </a:r>
            <a:endParaRPr lang="en-US" b="1" dirty="0" smtClean="0">
              <a:cs typeface="B Yagut" pitchFamily="2" charset="-78"/>
            </a:endParaRPr>
          </a:p>
          <a:p>
            <a:pPr algn="justLow" rtl="1"/>
            <a:r>
              <a:rPr lang="fa-IR" b="1" dirty="0" smtClean="0">
                <a:cs typeface="B Yagut" pitchFamily="2" charset="-78"/>
              </a:rPr>
              <a:t>گام 3- پارامترهای ورودی را در </a:t>
            </a:r>
            <a:r>
              <a:rPr lang="en-US" b="1" dirty="0" smtClean="0">
                <a:cs typeface="B Yagut" pitchFamily="2" charset="-78"/>
              </a:rPr>
              <a:t>work sheet Acceleration</a:t>
            </a:r>
            <a:r>
              <a:rPr lang="fa-IR" b="1" dirty="0" smtClean="0">
                <a:cs typeface="B Yagut" pitchFamily="2" charset="-78"/>
              </a:rPr>
              <a:t> تعریف کنید. </a:t>
            </a:r>
            <a:endParaRPr lang="en-US" b="1" dirty="0" smtClean="0">
              <a:cs typeface="B Yagut" pitchFamily="2" charset="-78"/>
            </a:endParaRPr>
          </a:p>
          <a:p>
            <a:pPr algn="justLow" rtl="1"/>
            <a:r>
              <a:rPr lang="fa-IR" b="1" dirty="0" smtClean="0">
                <a:cs typeface="B Yagut" pitchFamily="2" charset="-78"/>
              </a:rPr>
              <a:t>از محاسبه خروجی و «شتاب» استفاده کنید. </a:t>
            </a:r>
            <a:endParaRPr lang="en-US" b="1" dirty="0" smtClean="0">
              <a:cs typeface="B Yagut" pitchFamily="2" charset="-78"/>
            </a:endParaRPr>
          </a:p>
          <a:p>
            <a:pPr algn="justLow" rtl="1"/>
            <a:r>
              <a:rPr lang="fa-IR" b="1" dirty="0" smtClean="0">
                <a:cs typeface="B Yagut" pitchFamily="2" charset="-78"/>
              </a:rPr>
              <a:t>پارامترهای ورودی را در </a:t>
            </a:r>
            <a:r>
              <a:rPr lang="en-US" b="1" dirty="0" smtClean="0">
                <a:cs typeface="B Yagut" pitchFamily="2" charset="-78"/>
              </a:rPr>
              <a:t>work sheet strain</a:t>
            </a:r>
            <a:r>
              <a:rPr lang="fa-IR" b="1" dirty="0" smtClean="0">
                <a:cs typeface="B Yagut" pitchFamily="2" charset="-78"/>
              </a:rPr>
              <a:t> تعریف کنید. </a:t>
            </a:r>
            <a:endParaRPr lang="en-US" b="1" dirty="0" smtClean="0">
              <a:cs typeface="B Yagut" pitchFamily="2" charset="-78"/>
            </a:endParaRPr>
          </a:p>
          <a:p>
            <a:pPr algn="justLow" rtl="1"/>
            <a:r>
              <a:rPr lang="fa-IR" b="1" dirty="0" smtClean="0">
                <a:cs typeface="B Yagut" pitchFamily="2" charset="-78"/>
              </a:rPr>
              <a:t>از محاسبه خروجی «فشاری ـ کششی»‌ استفاده کنید. </a:t>
            </a:r>
            <a:endParaRPr lang="en-US" b="1" dirty="0" smtClean="0">
              <a:cs typeface="B Yagut" pitchFamily="2" charset="-78"/>
            </a:endParaRPr>
          </a:p>
          <a:p>
            <a:pPr algn="justLow" rtl="1"/>
            <a:r>
              <a:rPr lang="fa-IR" b="1" dirty="0" smtClean="0">
                <a:cs typeface="B Yagut" pitchFamily="2" charset="-78"/>
              </a:rPr>
              <a:t>این جریان‌ها را برای </a:t>
            </a:r>
            <a:r>
              <a:rPr lang="en-US" b="1" dirty="0" smtClean="0">
                <a:cs typeface="B Yagut" pitchFamily="2" charset="-78"/>
              </a:rPr>
              <a:t>– </a:t>
            </a:r>
            <a:r>
              <a:rPr lang="en-US" b="1" dirty="0" err="1" smtClean="0">
                <a:cs typeface="B Yagut" pitchFamily="2" charset="-78"/>
              </a:rPr>
              <a:t>forier</a:t>
            </a:r>
            <a:r>
              <a:rPr lang="en-US" b="1" dirty="0" smtClean="0">
                <a:cs typeface="B Yagut" pitchFamily="2" charset="-78"/>
              </a:rPr>
              <a:t> – </a:t>
            </a:r>
            <a:r>
              <a:rPr lang="en-US" b="1" dirty="0" err="1" smtClean="0">
                <a:cs typeface="B Yagut" pitchFamily="2" charset="-78"/>
              </a:rPr>
              <a:t>Ampli</a:t>
            </a:r>
            <a:r>
              <a:rPr lang="fa-IR" b="1" dirty="0" smtClean="0">
                <a:cs typeface="B Yagut" pitchFamily="2" charset="-78"/>
              </a:rPr>
              <a:t> </a:t>
            </a:r>
            <a:r>
              <a:rPr lang="en-US" b="1" dirty="0" smtClean="0">
                <a:cs typeface="B Yagut" pitchFamily="2" charset="-78"/>
              </a:rPr>
              <a:t>spectra</a:t>
            </a:r>
            <a:r>
              <a:rPr lang="fa-IR" b="1" dirty="0" smtClean="0">
                <a:cs typeface="B Yagut" pitchFamily="2" charset="-78"/>
              </a:rPr>
              <a:t>تکرار کنید. </a:t>
            </a:r>
            <a:endParaRPr lang="en-US" b="1" dirty="0" smtClean="0">
              <a:cs typeface="B Yagut" pitchFamily="2" charset="-78"/>
            </a:endParaRPr>
          </a:p>
          <a:p>
            <a:pPr algn="justLow" rtl="1"/>
            <a:endParaRPr lang="en-US" dirty="0">
              <a:cs typeface="B Yagut"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8" presetClass="entr" presetSubtype="12" fill="hold" grpId="0" nodeType="after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strips(downLeft)">
                                      <p:cBhvr>
                                        <p:cTn id="7" dur="500"/>
                                        <p:tgtEl>
                                          <p:spTgt spid="7">
                                            <p:txEl>
                                              <p:pRg st="0" end="0"/>
                                            </p:txEl>
                                          </p:spTgt>
                                        </p:tgtEl>
                                      </p:cBhvr>
                                    </p:animEffect>
                                  </p:childTnLst>
                                </p:cTn>
                              </p:par>
                            </p:childTnLst>
                          </p:cTn>
                        </p:par>
                        <p:par>
                          <p:cTn id="8" fill="hold">
                            <p:stCondLst>
                              <p:cond delay="500"/>
                            </p:stCondLst>
                            <p:childTnLst>
                              <p:par>
                                <p:cTn id="9" presetID="18" presetClass="entr" presetSubtype="12" fill="hold" grpId="0" nodeType="afterEffect">
                                  <p:stCondLst>
                                    <p:cond delay="0"/>
                                  </p:stCondLst>
                                  <p:childTnLst>
                                    <p:set>
                                      <p:cBhvr>
                                        <p:cTn id="10" dur="1" fill="hold">
                                          <p:stCondLst>
                                            <p:cond delay="0"/>
                                          </p:stCondLst>
                                        </p:cTn>
                                        <p:tgtEl>
                                          <p:spTgt spid="7">
                                            <p:txEl>
                                              <p:pRg st="1" end="1"/>
                                            </p:txEl>
                                          </p:spTgt>
                                        </p:tgtEl>
                                        <p:attrNameLst>
                                          <p:attrName>style.visibility</p:attrName>
                                        </p:attrNameLst>
                                      </p:cBhvr>
                                      <p:to>
                                        <p:strVal val="visible"/>
                                      </p:to>
                                    </p:set>
                                    <p:animEffect transition="in" filter="strips(downLeft)">
                                      <p:cBhvr>
                                        <p:cTn id="11" dur="500"/>
                                        <p:tgtEl>
                                          <p:spTgt spid="7">
                                            <p:txEl>
                                              <p:pRg st="1" end="1"/>
                                            </p:txEl>
                                          </p:spTgt>
                                        </p:tgtEl>
                                      </p:cBhvr>
                                    </p:animEffect>
                                  </p:childTnLst>
                                </p:cTn>
                              </p:par>
                            </p:childTnLst>
                          </p:cTn>
                        </p:par>
                        <p:par>
                          <p:cTn id="12" fill="hold">
                            <p:stCondLst>
                              <p:cond delay="1000"/>
                            </p:stCondLst>
                            <p:childTnLst>
                              <p:par>
                                <p:cTn id="13" presetID="18" presetClass="entr" presetSubtype="12" fill="hold" grpId="0" nodeType="afterEffect">
                                  <p:stCondLst>
                                    <p:cond delay="0"/>
                                  </p:stCondLst>
                                  <p:childTnLst>
                                    <p:set>
                                      <p:cBhvr>
                                        <p:cTn id="14" dur="1" fill="hold">
                                          <p:stCondLst>
                                            <p:cond delay="0"/>
                                          </p:stCondLst>
                                        </p:cTn>
                                        <p:tgtEl>
                                          <p:spTgt spid="7">
                                            <p:txEl>
                                              <p:pRg st="2" end="2"/>
                                            </p:txEl>
                                          </p:spTgt>
                                        </p:tgtEl>
                                        <p:attrNameLst>
                                          <p:attrName>style.visibility</p:attrName>
                                        </p:attrNameLst>
                                      </p:cBhvr>
                                      <p:to>
                                        <p:strVal val="visible"/>
                                      </p:to>
                                    </p:set>
                                    <p:animEffect transition="in" filter="strips(downLeft)">
                                      <p:cBhvr>
                                        <p:cTn id="15" dur="500"/>
                                        <p:tgtEl>
                                          <p:spTgt spid="7">
                                            <p:txEl>
                                              <p:pRg st="2" end="2"/>
                                            </p:txEl>
                                          </p:spTgt>
                                        </p:tgtEl>
                                      </p:cBhvr>
                                    </p:animEffect>
                                  </p:childTnLst>
                                </p:cTn>
                              </p:par>
                            </p:childTnLst>
                          </p:cTn>
                        </p:par>
                        <p:par>
                          <p:cTn id="16" fill="hold">
                            <p:stCondLst>
                              <p:cond delay="1500"/>
                            </p:stCondLst>
                            <p:childTnLst>
                              <p:par>
                                <p:cTn id="17" presetID="18" presetClass="entr" presetSubtype="12" fill="hold" grpId="0" nodeType="afterEffect">
                                  <p:stCondLst>
                                    <p:cond delay="0"/>
                                  </p:stCondLst>
                                  <p:childTnLst>
                                    <p:set>
                                      <p:cBhvr>
                                        <p:cTn id="18" dur="1" fill="hold">
                                          <p:stCondLst>
                                            <p:cond delay="0"/>
                                          </p:stCondLst>
                                        </p:cTn>
                                        <p:tgtEl>
                                          <p:spTgt spid="7">
                                            <p:txEl>
                                              <p:pRg st="3" end="3"/>
                                            </p:txEl>
                                          </p:spTgt>
                                        </p:tgtEl>
                                        <p:attrNameLst>
                                          <p:attrName>style.visibility</p:attrName>
                                        </p:attrNameLst>
                                      </p:cBhvr>
                                      <p:to>
                                        <p:strVal val="visible"/>
                                      </p:to>
                                    </p:set>
                                    <p:animEffect transition="in" filter="strips(downLeft)">
                                      <p:cBhvr>
                                        <p:cTn id="19" dur="500"/>
                                        <p:tgtEl>
                                          <p:spTgt spid="7">
                                            <p:txEl>
                                              <p:pRg st="3" end="3"/>
                                            </p:txEl>
                                          </p:spTgt>
                                        </p:tgtEl>
                                      </p:cBhvr>
                                    </p:animEffect>
                                  </p:childTnLst>
                                </p:cTn>
                              </p:par>
                            </p:childTnLst>
                          </p:cTn>
                        </p:par>
                        <p:par>
                          <p:cTn id="20" fill="hold">
                            <p:stCondLst>
                              <p:cond delay="2000"/>
                            </p:stCondLst>
                            <p:childTnLst>
                              <p:par>
                                <p:cTn id="21" presetID="18" presetClass="entr" presetSubtype="12" fill="hold" grpId="0" nodeType="afterEffect">
                                  <p:stCondLst>
                                    <p:cond delay="0"/>
                                  </p:stCondLst>
                                  <p:childTnLst>
                                    <p:set>
                                      <p:cBhvr>
                                        <p:cTn id="22" dur="1" fill="hold">
                                          <p:stCondLst>
                                            <p:cond delay="0"/>
                                          </p:stCondLst>
                                        </p:cTn>
                                        <p:tgtEl>
                                          <p:spTgt spid="7">
                                            <p:txEl>
                                              <p:pRg st="4" end="4"/>
                                            </p:txEl>
                                          </p:spTgt>
                                        </p:tgtEl>
                                        <p:attrNameLst>
                                          <p:attrName>style.visibility</p:attrName>
                                        </p:attrNameLst>
                                      </p:cBhvr>
                                      <p:to>
                                        <p:strVal val="visible"/>
                                      </p:to>
                                    </p:set>
                                    <p:animEffect transition="in" filter="strips(downLeft)">
                                      <p:cBhvr>
                                        <p:cTn id="23" dur="500"/>
                                        <p:tgtEl>
                                          <p:spTgt spid="7">
                                            <p:txEl>
                                              <p:pRg st="4" end="4"/>
                                            </p:txEl>
                                          </p:spTgt>
                                        </p:tgtEl>
                                      </p:cBhvr>
                                    </p:animEffect>
                                  </p:childTnLst>
                                </p:cTn>
                              </p:par>
                            </p:childTnLst>
                          </p:cTn>
                        </p:par>
                        <p:par>
                          <p:cTn id="24" fill="hold">
                            <p:stCondLst>
                              <p:cond delay="2500"/>
                            </p:stCondLst>
                            <p:childTnLst>
                              <p:par>
                                <p:cTn id="25" presetID="18" presetClass="entr" presetSubtype="12" fill="hold" grpId="0" nodeType="afterEffect">
                                  <p:stCondLst>
                                    <p:cond delay="0"/>
                                  </p:stCondLst>
                                  <p:childTnLst>
                                    <p:set>
                                      <p:cBhvr>
                                        <p:cTn id="26" dur="1" fill="hold">
                                          <p:stCondLst>
                                            <p:cond delay="0"/>
                                          </p:stCondLst>
                                        </p:cTn>
                                        <p:tgtEl>
                                          <p:spTgt spid="7">
                                            <p:txEl>
                                              <p:pRg st="5" end="5"/>
                                            </p:txEl>
                                          </p:spTgt>
                                        </p:tgtEl>
                                        <p:attrNameLst>
                                          <p:attrName>style.visibility</p:attrName>
                                        </p:attrNameLst>
                                      </p:cBhvr>
                                      <p:to>
                                        <p:strVal val="visible"/>
                                      </p:to>
                                    </p:set>
                                    <p:animEffect transition="in" filter="strips(downLeft)">
                                      <p:cBhvr>
                                        <p:cTn id="27" dur="500"/>
                                        <p:tgtEl>
                                          <p:spTgt spid="7">
                                            <p:txEl>
                                              <p:pRg st="5" end="5"/>
                                            </p:txEl>
                                          </p:spTgt>
                                        </p:tgtEl>
                                      </p:cBhvr>
                                    </p:animEffect>
                                  </p:childTnLst>
                                </p:cTn>
                              </p:par>
                            </p:childTnLst>
                          </p:cTn>
                        </p:par>
                        <p:par>
                          <p:cTn id="28" fill="hold">
                            <p:stCondLst>
                              <p:cond delay="3000"/>
                            </p:stCondLst>
                            <p:childTnLst>
                              <p:par>
                                <p:cTn id="29" presetID="18" presetClass="entr" presetSubtype="12" fill="hold" grpId="0" nodeType="afterEffect">
                                  <p:stCondLst>
                                    <p:cond delay="0"/>
                                  </p:stCondLst>
                                  <p:childTnLst>
                                    <p:set>
                                      <p:cBhvr>
                                        <p:cTn id="30" dur="1" fill="hold">
                                          <p:stCondLst>
                                            <p:cond delay="0"/>
                                          </p:stCondLst>
                                        </p:cTn>
                                        <p:tgtEl>
                                          <p:spTgt spid="7">
                                            <p:txEl>
                                              <p:pRg st="6" end="6"/>
                                            </p:txEl>
                                          </p:spTgt>
                                        </p:tgtEl>
                                        <p:attrNameLst>
                                          <p:attrName>style.visibility</p:attrName>
                                        </p:attrNameLst>
                                      </p:cBhvr>
                                      <p:to>
                                        <p:strVal val="visible"/>
                                      </p:to>
                                    </p:set>
                                    <p:animEffect transition="in" filter="strips(downLeft)">
                                      <p:cBhvr>
                                        <p:cTn id="31" dur="500"/>
                                        <p:tgtEl>
                                          <p:spTgt spid="7">
                                            <p:txEl>
                                              <p:pRg st="6" end="6"/>
                                            </p:txEl>
                                          </p:spTgt>
                                        </p:tgtEl>
                                      </p:cBhvr>
                                    </p:animEffect>
                                  </p:childTnLst>
                                </p:cTn>
                              </p:par>
                            </p:childTnLst>
                          </p:cTn>
                        </p:par>
                        <p:par>
                          <p:cTn id="32" fill="hold">
                            <p:stCondLst>
                              <p:cond delay="3500"/>
                            </p:stCondLst>
                            <p:childTnLst>
                              <p:par>
                                <p:cTn id="33" presetID="18" presetClass="entr" presetSubtype="12" fill="hold" grpId="0" nodeType="afterEffect">
                                  <p:stCondLst>
                                    <p:cond delay="0"/>
                                  </p:stCondLst>
                                  <p:childTnLst>
                                    <p:set>
                                      <p:cBhvr>
                                        <p:cTn id="34" dur="1" fill="hold">
                                          <p:stCondLst>
                                            <p:cond delay="0"/>
                                          </p:stCondLst>
                                        </p:cTn>
                                        <p:tgtEl>
                                          <p:spTgt spid="7">
                                            <p:txEl>
                                              <p:pRg st="7" end="7"/>
                                            </p:txEl>
                                          </p:spTgt>
                                        </p:tgtEl>
                                        <p:attrNameLst>
                                          <p:attrName>style.visibility</p:attrName>
                                        </p:attrNameLst>
                                      </p:cBhvr>
                                      <p:to>
                                        <p:strVal val="visible"/>
                                      </p:to>
                                    </p:set>
                                    <p:animEffect transition="in" filter="strips(downLeft)">
                                      <p:cBhvr>
                                        <p:cTn id="35" dur="500"/>
                                        <p:tgtEl>
                                          <p:spTgt spid="7">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fontScale="92500"/>
          </a:bodyPr>
          <a:lstStyle/>
          <a:p>
            <a:pPr algn="justLow" rtl="1"/>
            <a:r>
              <a:rPr lang="fa-IR" b="1" dirty="0" smtClean="0">
                <a:cs typeface="B Yagut" pitchFamily="2" charset="-78"/>
              </a:rPr>
              <a:t>روش خطی معادل امکان بهره‌گیری از تابع تبدیل جهت ایجاد رابطه بین پارامترهای مورد مطالعه (مانند شتاب یا سرعت سطح زمین) با پارامترهای معلوم (مانند شتاب بستر سنگ) را فراهم می‌سازد. </a:t>
            </a:r>
            <a:endParaRPr lang="en-US" b="1" dirty="0" smtClean="0">
              <a:cs typeface="B Yagut" pitchFamily="2" charset="-78"/>
            </a:endParaRPr>
          </a:p>
          <a:p>
            <a:pPr algn="justLow" rtl="1"/>
            <a:r>
              <a:rPr lang="fa-IR" b="1" dirty="0" smtClean="0">
                <a:cs typeface="B Yagut" pitchFamily="2" charset="-78"/>
              </a:rPr>
              <a:t>طبیعت یک تابع تبدیل تحت تأثیر ضخامت، سختی و خصوصیات میرایی هر لایه خاک می‌باشد تابع تبدیل متأثر از خواص سنگ بستر نیز می‌باشد. از آن جایی که روش خطی معادل پاسخ در هر دو نقطه در یک توده به صورت یگانه به یکدیگر وابسته می‌باشند. در نتیجه می‌توان حرکت یک بخش را در هر نقطه خاک تعیین کرد و حرکت ایجاد شده در هر نقطه دیگر را محاسبه کرد این امر امکان بهره‌گیری از حرکت یک توده خاک که در سطح زمین ثبت شده است را جهت محاسبه حرکتی که در بستر سنگی ایجاد می‌کند نیز فراهم می‌نماید. </a:t>
            </a:r>
            <a:endParaRPr lang="en-US" b="1" dirty="0" smtClean="0">
              <a:cs typeface="B Yagut" pitchFamily="2" charset="-78"/>
            </a:endParaRPr>
          </a:p>
          <a:p>
            <a:pPr algn="justLow" rtl="1"/>
            <a:endParaRPr lang="en-US" dirty="0">
              <a:cs typeface="B Yagut"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800" decel="100000"/>
                                        <p:tgtEl>
                                          <p:spTgt spid="3">
                                            <p:txEl>
                                              <p:pRg st="0" end="0"/>
                                            </p:txEl>
                                          </p:spTgt>
                                        </p:tgtEl>
                                      </p:cBhvr>
                                    </p:animEffect>
                                    <p:anim calcmode="lin" valueType="num">
                                      <p:cBhvr>
                                        <p:cTn id="8" dur="800" decel="100000" fill="hold"/>
                                        <p:tgtEl>
                                          <p:spTgt spid="3">
                                            <p:txEl>
                                              <p:pRg st="0" end="0"/>
                                            </p:txEl>
                                          </p:spTgt>
                                        </p:tgtEl>
                                        <p:attrNameLst>
                                          <p:attrName>style.rotation</p:attrName>
                                        </p:attrNameLst>
                                      </p:cBhvr>
                                      <p:tavLst>
                                        <p:tav tm="0">
                                          <p:val>
                                            <p:fltVal val="-90"/>
                                          </p:val>
                                        </p:tav>
                                        <p:tav tm="100000">
                                          <p:val>
                                            <p:fltVal val="0"/>
                                          </p:val>
                                        </p:tav>
                                      </p:tavLst>
                                    </p:anim>
                                    <p:anim calcmode="lin" valueType="num">
                                      <p:cBhvr>
                                        <p:cTn id="9" dur="800" decel="100000" fill="hold"/>
                                        <p:tgtEl>
                                          <p:spTgt spid="3">
                                            <p:txEl>
                                              <p:pRg st="0" end="0"/>
                                            </p:txEl>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3">
                                            <p:txEl>
                                              <p:pRg st="0" end="0"/>
                                            </p:txEl>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3">
                                            <p:txEl>
                                              <p:pRg st="0" end="0"/>
                                            </p:txEl>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3">
                                            <p:txEl>
                                              <p:pRg st="0" end="0"/>
                                            </p:txEl>
                                          </p:spTgt>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800" decel="100000"/>
                                        <p:tgtEl>
                                          <p:spTgt spid="3">
                                            <p:txEl>
                                              <p:pRg st="1" end="1"/>
                                            </p:txEl>
                                          </p:spTgt>
                                        </p:tgtEl>
                                      </p:cBhvr>
                                    </p:animEffect>
                                    <p:anim calcmode="lin" valueType="num">
                                      <p:cBhvr>
                                        <p:cTn id="18" dur="800" decel="100000" fill="hold"/>
                                        <p:tgtEl>
                                          <p:spTgt spid="3">
                                            <p:txEl>
                                              <p:pRg st="1" end="1"/>
                                            </p:txEl>
                                          </p:spTgt>
                                        </p:tgtEl>
                                        <p:attrNameLst>
                                          <p:attrName>style.rotation</p:attrName>
                                        </p:attrNameLst>
                                      </p:cBhvr>
                                      <p:tavLst>
                                        <p:tav tm="0">
                                          <p:val>
                                            <p:fltVal val="-90"/>
                                          </p:val>
                                        </p:tav>
                                        <p:tav tm="100000">
                                          <p:val>
                                            <p:fltVal val="0"/>
                                          </p:val>
                                        </p:tav>
                                      </p:tavLst>
                                    </p:anim>
                                    <p:anim calcmode="lin" valueType="num">
                                      <p:cBhvr>
                                        <p:cTn id="19" dur="800" decel="100000" fill="hold"/>
                                        <p:tgtEl>
                                          <p:spTgt spid="3">
                                            <p:txEl>
                                              <p:pRg st="1" end="1"/>
                                            </p:txEl>
                                          </p:spTgt>
                                        </p:tgtEl>
                                        <p:attrNameLst>
                                          <p:attrName>ppt_x</p:attrName>
                                        </p:attrNameLst>
                                      </p:cBhvr>
                                      <p:tavLst>
                                        <p:tav tm="0">
                                          <p:val>
                                            <p:strVal val="#ppt_x+0.4"/>
                                          </p:val>
                                        </p:tav>
                                        <p:tav tm="100000">
                                          <p:val>
                                            <p:strVal val="#ppt_x-0.05"/>
                                          </p:val>
                                        </p:tav>
                                      </p:tavLst>
                                    </p:anim>
                                    <p:anim calcmode="lin" valueType="num">
                                      <p:cBhvr>
                                        <p:cTn id="20" dur="800" decel="100000" fill="hold"/>
                                        <p:tgtEl>
                                          <p:spTgt spid="3">
                                            <p:txEl>
                                              <p:pRg st="1" end="1"/>
                                            </p:txEl>
                                          </p:spTgt>
                                        </p:tgtEl>
                                        <p:attrNameLst>
                                          <p:attrName>ppt_y</p:attrName>
                                        </p:attrNameLst>
                                      </p:cBhvr>
                                      <p:tavLst>
                                        <p:tav tm="0">
                                          <p:val>
                                            <p:strVal val="#ppt_y-0.4"/>
                                          </p:val>
                                        </p:tav>
                                        <p:tav tm="100000">
                                          <p:val>
                                            <p:strVal val="#ppt_y+0.1"/>
                                          </p:val>
                                        </p:tav>
                                      </p:tavLst>
                                    </p:anim>
                                    <p:anim calcmode="lin" valueType="num">
                                      <p:cBhvr>
                                        <p:cTn id="21" dur="200" accel="100000" fill="hold">
                                          <p:stCondLst>
                                            <p:cond delay="800"/>
                                          </p:stCondLst>
                                        </p:cTn>
                                        <p:tgtEl>
                                          <p:spTgt spid="3">
                                            <p:txEl>
                                              <p:pRg st="1" end="1"/>
                                            </p:txEl>
                                          </p:spTgt>
                                        </p:tgtEl>
                                        <p:attrNameLst>
                                          <p:attrName>ppt_x</p:attrName>
                                        </p:attrNameLst>
                                      </p:cBhvr>
                                      <p:tavLst>
                                        <p:tav tm="0">
                                          <p:val>
                                            <p:strVal val="#ppt_x-0.05"/>
                                          </p:val>
                                        </p:tav>
                                        <p:tav tm="100000">
                                          <p:val>
                                            <p:strVal val="#ppt_x"/>
                                          </p:val>
                                        </p:tav>
                                      </p:tavLst>
                                    </p:anim>
                                    <p:anim calcmode="lin" valueType="num">
                                      <p:cBhvr>
                                        <p:cTn id="22" dur="200" accel="100000" fill="hold">
                                          <p:stCondLst>
                                            <p:cond delay="800"/>
                                          </p:stCondLst>
                                        </p:cTn>
                                        <p:tgtEl>
                                          <p:spTgt spid="3">
                                            <p:txEl>
                                              <p:pRg st="1" end="1"/>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42852"/>
            <a:ext cx="8229600" cy="1143000"/>
          </a:xfrm>
        </p:spPr>
        <p:txBody>
          <a:bodyPr>
            <a:normAutofit/>
          </a:bodyPr>
          <a:lstStyle/>
          <a:p>
            <a:pPr algn="r" rtl="1">
              <a:buFont typeface="Wingdings" pitchFamily="2" charset="2"/>
              <a:buChar char="v"/>
            </a:pPr>
            <a:r>
              <a:rPr lang="fa-IR" sz="4000" b="1" dirty="0" smtClean="0">
                <a:solidFill>
                  <a:srgbClr val="333300"/>
                </a:solidFill>
                <a:cs typeface="B Titr" pitchFamily="2" charset="-78"/>
              </a:rPr>
              <a:t>ویژگی‌های اصلی </a:t>
            </a:r>
            <a:r>
              <a:rPr lang="en-US" sz="4000" b="1" dirty="0" smtClean="0">
                <a:solidFill>
                  <a:srgbClr val="333300"/>
                </a:solidFill>
                <a:cs typeface="B Titr" pitchFamily="2" charset="-78"/>
              </a:rPr>
              <a:t>EERA</a:t>
            </a:r>
            <a:r>
              <a:rPr lang="fa-IR" sz="4000" b="1" dirty="0" smtClean="0">
                <a:solidFill>
                  <a:srgbClr val="333300"/>
                </a:solidFill>
                <a:cs typeface="B Titr" pitchFamily="2" charset="-78"/>
              </a:rPr>
              <a:t> و مقایسه با </a:t>
            </a:r>
            <a:r>
              <a:rPr lang="en-US" sz="4000" b="1" dirty="0" smtClean="0">
                <a:solidFill>
                  <a:srgbClr val="333300"/>
                </a:solidFill>
                <a:cs typeface="B Titr" pitchFamily="2" charset="-78"/>
              </a:rPr>
              <a:t>SHAKE </a:t>
            </a:r>
          </a:p>
        </p:txBody>
      </p:sp>
      <p:sp>
        <p:nvSpPr>
          <p:cNvPr id="3" name="Content Placeholder 2"/>
          <p:cNvSpPr>
            <a:spLocks noGrp="1"/>
          </p:cNvSpPr>
          <p:nvPr>
            <p:ph idx="1"/>
          </p:nvPr>
        </p:nvSpPr>
        <p:spPr>
          <a:xfrm>
            <a:off x="71406" y="1428736"/>
            <a:ext cx="9043958" cy="5286412"/>
          </a:xfrm>
        </p:spPr>
        <p:txBody>
          <a:bodyPr>
            <a:noAutofit/>
          </a:bodyPr>
          <a:lstStyle/>
          <a:p>
            <a:pPr algn="justLow" rtl="1"/>
            <a:r>
              <a:rPr lang="en-US" sz="1800" b="1" dirty="0" smtClean="0">
                <a:cs typeface="B Yagut" pitchFamily="2" charset="-78"/>
              </a:rPr>
              <a:t>EERA</a:t>
            </a:r>
            <a:r>
              <a:rPr lang="fa-IR" sz="1800" b="1" dirty="0" smtClean="0">
                <a:cs typeface="B Yagut" pitchFamily="2" charset="-78"/>
              </a:rPr>
              <a:t> و </a:t>
            </a:r>
            <a:r>
              <a:rPr lang="en-US" sz="1800" b="1" dirty="0" smtClean="0">
                <a:cs typeface="B Yagut" pitchFamily="2" charset="-78"/>
              </a:rPr>
              <a:t>SHAKE91</a:t>
            </a:r>
            <a:r>
              <a:rPr lang="fa-IR" sz="1800" b="1" dirty="0" smtClean="0">
                <a:cs typeface="B Yagut" pitchFamily="2" charset="-78"/>
              </a:rPr>
              <a:t> براساس همان اصول اساسی هستند. با این وجود روش‌های اجرای آنها اساساً متفاوت است. تفاوت‌های اصلی عبارتند از: </a:t>
            </a:r>
            <a:endParaRPr lang="en-US" sz="1800" b="1" dirty="0" smtClean="0">
              <a:cs typeface="B Yagut" pitchFamily="2" charset="-78"/>
            </a:endParaRPr>
          </a:p>
          <a:p>
            <a:pPr algn="justLow" rtl="1"/>
            <a:r>
              <a:rPr lang="fa-IR" sz="1800" b="1" dirty="0" smtClean="0">
                <a:cs typeface="B Yagut" pitchFamily="2" charset="-78"/>
              </a:rPr>
              <a:t>ـ کتابخانه دینامیک </a:t>
            </a:r>
            <a:r>
              <a:rPr lang="en-US" sz="1800" b="1" dirty="0" smtClean="0">
                <a:cs typeface="B Yagut" pitchFamily="2" charset="-78"/>
              </a:rPr>
              <a:t>EERA</a:t>
            </a:r>
            <a:r>
              <a:rPr lang="fa-IR" sz="1800" b="1" dirty="0" smtClean="0">
                <a:cs typeface="B Yagut" pitchFamily="2" charset="-78"/>
              </a:rPr>
              <a:t> در </a:t>
            </a:r>
            <a:r>
              <a:rPr lang="en-US" sz="1800" b="1" dirty="0" smtClean="0">
                <a:cs typeface="B Yagut" pitchFamily="2" charset="-78"/>
              </a:rPr>
              <a:t>FORTRAN90</a:t>
            </a:r>
            <a:r>
              <a:rPr lang="fa-IR" sz="1800" b="1" dirty="0" smtClean="0">
                <a:cs typeface="B Yagut" pitchFamily="2" charset="-78"/>
              </a:rPr>
              <a:t> اجرا می‌شود. تمام ماتریس‌ها و بردارهای محاسباتی بدون شاخص اجرا می‌گردند. یکی از مزایای اصلی </a:t>
            </a:r>
            <a:r>
              <a:rPr lang="en-US" sz="1800" b="1" dirty="0" smtClean="0">
                <a:cs typeface="B Yagut" pitchFamily="2" charset="-78"/>
              </a:rPr>
              <a:t>FORTRAN90</a:t>
            </a:r>
            <a:r>
              <a:rPr lang="fa-IR" sz="1800" b="1" dirty="0" smtClean="0">
                <a:cs typeface="B Yagut" pitchFamily="2" charset="-78"/>
              </a:rPr>
              <a:t> بر پردازشگران خود، ابعاد دینامیک آرایه‌های است. سایز آرایه‌ها با سایز مسائل، در طول محدوده حافظه کامپیوتری موجود هماهنگ است. ابعاد </a:t>
            </a:r>
            <a:r>
              <a:rPr lang="en-US" sz="1800" b="1" dirty="0" smtClean="0">
                <a:cs typeface="B Yagut" pitchFamily="2" charset="-78"/>
              </a:rPr>
              <a:t>EERA</a:t>
            </a:r>
            <a:r>
              <a:rPr lang="fa-IR" sz="1800" b="1" dirty="0" smtClean="0">
                <a:cs typeface="B Yagut" pitchFamily="2" charset="-78"/>
              </a:rPr>
              <a:t> از ابتدا با توجه به سایز مسئله تعیین می‌گردد. </a:t>
            </a:r>
            <a:endParaRPr lang="en-US" sz="1800" b="1" dirty="0" smtClean="0">
              <a:cs typeface="B Yagut" pitchFamily="2" charset="-78"/>
            </a:endParaRPr>
          </a:p>
          <a:p>
            <a:pPr algn="justLow" rtl="1"/>
            <a:r>
              <a:rPr lang="fa-IR" sz="1800" b="1" dirty="0" smtClean="0">
                <a:cs typeface="B Yagut" pitchFamily="2" charset="-78"/>
              </a:rPr>
              <a:t>ـ‌ به عنوان یکی از مزایای ابعاد دینامیک، هیچ محدودیتی در مورد تعداد کلی ویژگی‌های مواد و لایه‌های سنگی در </a:t>
            </a:r>
            <a:r>
              <a:rPr lang="en-US" sz="1800" b="1" dirty="0" smtClean="0">
                <a:cs typeface="B Yagut" pitchFamily="2" charset="-78"/>
              </a:rPr>
              <a:t>EERA</a:t>
            </a:r>
            <a:r>
              <a:rPr lang="fa-IR" sz="1800" b="1" dirty="0" smtClean="0">
                <a:cs typeface="B Yagut" pitchFamily="2" charset="-78"/>
              </a:rPr>
              <a:t> وجود ندارد. لایه‌های فرعی و ویژگی‌های خاک به ترتیب در 50 و 13 ویژگی، مانند </a:t>
            </a:r>
            <a:r>
              <a:rPr lang="en-US" sz="1800" b="1" dirty="0" smtClean="0">
                <a:cs typeface="B Yagut" pitchFamily="2" charset="-78"/>
              </a:rPr>
              <a:t>SHAKE91</a:t>
            </a:r>
            <a:r>
              <a:rPr lang="fa-IR" sz="1800" b="1" dirty="0" smtClean="0">
                <a:cs typeface="B Yagut" pitchFamily="2" charset="-78"/>
              </a:rPr>
              <a:t> محدودیت ندارند. </a:t>
            </a:r>
            <a:endParaRPr lang="en-US" sz="1800" b="1" dirty="0" smtClean="0">
              <a:cs typeface="B Yagut" pitchFamily="2" charset="-78"/>
            </a:endParaRPr>
          </a:p>
          <a:p>
            <a:pPr algn="justLow" rtl="1"/>
            <a:r>
              <a:rPr lang="fa-IR" sz="1800" b="1" dirty="0" smtClean="0">
                <a:cs typeface="B Yagut" pitchFamily="2" charset="-78"/>
              </a:rPr>
              <a:t>ـ مزیت دیگر ابعاد دینامیک این است که کاربران می‌توانند تعداد داده‌ها را سرعت </a:t>
            </a:r>
            <a:r>
              <a:rPr lang="en-US" sz="1800" b="1" dirty="0" smtClean="0">
                <a:cs typeface="B Yagut" pitchFamily="2" charset="-78"/>
              </a:rPr>
              <a:t>FFT</a:t>
            </a:r>
            <a:r>
              <a:rPr lang="fa-IR" sz="1800" b="1" dirty="0" smtClean="0">
                <a:cs typeface="B Yagut" pitchFamily="2" charset="-78"/>
              </a:rPr>
              <a:t>،‌ فراتر از 4096 تشریح نمایند. </a:t>
            </a:r>
            <a:endParaRPr lang="en-US" sz="1800" b="1" dirty="0" smtClean="0">
              <a:cs typeface="B Yagut" pitchFamily="2" charset="-78"/>
            </a:endParaRPr>
          </a:p>
          <a:p>
            <a:pPr algn="justLow" rtl="1"/>
            <a:r>
              <a:rPr lang="fa-IR" sz="1800" b="1" dirty="0" smtClean="0">
                <a:cs typeface="B Yagut" pitchFamily="2" charset="-78"/>
              </a:rPr>
              <a:t>ـ کاربران می‌توانند محاسباتی را برای یک حرکت تصفیه شده و تصفیه نشده انتخاب کنند. </a:t>
            </a:r>
            <a:r>
              <a:rPr lang="en-US" sz="1800" b="1" dirty="0" smtClean="0">
                <a:cs typeface="B Yagut" pitchFamily="2" charset="-78"/>
              </a:rPr>
              <a:t>SHAKE91</a:t>
            </a:r>
            <a:r>
              <a:rPr lang="fa-IR" sz="1800" b="1" dirty="0" smtClean="0">
                <a:cs typeface="B Yagut" pitchFamily="2" charset="-78"/>
              </a:rPr>
              <a:t> از یک فیلتر اختیاری کوچک استفاده می‌کند تا واکنش‌هایی با فرکانس بالا را حذف نماید. </a:t>
            </a:r>
            <a:endParaRPr lang="en-US" sz="1800" b="1" dirty="0" smtClean="0">
              <a:cs typeface="B Yagut" pitchFamily="2" charset="-78"/>
            </a:endParaRPr>
          </a:p>
          <a:p>
            <a:pPr algn="justLow"/>
            <a:endParaRPr lang="en-US" sz="1800" dirty="0">
              <a:cs typeface="B Yagut"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37" presetClass="entr" presetSubtype="0" fill="hold" grpId="0" nodeType="click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Effect transition="in" filter="fade">
                                      <p:cBhvr>
                                        <p:cTn id="15" dur="1000"/>
                                        <p:tgtEl>
                                          <p:spTgt spid="3">
                                            <p:txEl>
                                              <p:pRg st="0" end="0"/>
                                            </p:txEl>
                                          </p:spTgt>
                                        </p:tgtEl>
                                      </p:cBhvr>
                                    </p:animEffect>
                                    <p:anim calcmode="lin" valueType="num">
                                      <p:cBhvr>
                                        <p:cTn id="16"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17" dur="900" decel="100000" fill="hold"/>
                                        <p:tgtEl>
                                          <p:spTgt spid="3">
                                            <p:txEl>
                                              <p:pRg st="0" end="0"/>
                                            </p:txEl>
                                          </p:spTgt>
                                        </p:tgtEl>
                                        <p:attrNameLst>
                                          <p:attrName>ppt_y</p:attrName>
                                        </p:attrNameLst>
                                      </p:cBhvr>
                                      <p:tavLst>
                                        <p:tav tm="0">
                                          <p:val>
                                            <p:strVal val="#ppt_y+1"/>
                                          </p:val>
                                        </p:tav>
                                        <p:tav tm="100000">
                                          <p:val>
                                            <p:strVal val="#ppt_y-.03"/>
                                          </p:val>
                                        </p:tav>
                                      </p:tavLst>
                                    </p:anim>
                                    <p:anim calcmode="lin" valueType="num">
                                      <p:cBhvr>
                                        <p:cTn id="18" dur="100" accel="100000" fill="hold">
                                          <p:stCondLst>
                                            <p:cond delay="900"/>
                                          </p:stCondLst>
                                        </p:cTn>
                                        <p:tgtEl>
                                          <p:spTgt spid="3">
                                            <p:txEl>
                                              <p:pRg st="0" end="0"/>
                                            </p:txEl>
                                          </p:spTgt>
                                        </p:tgtEl>
                                        <p:attrNameLst>
                                          <p:attrName>ppt_y</p:attrName>
                                        </p:attrNameLst>
                                      </p:cBhvr>
                                      <p:tavLst>
                                        <p:tav tm="0">
                                          <p:val>
                                            <p:strVal val="#ppt_y-.03"/>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37" presetClass="entr" presetSubtype="0" fill="hold" grpId="0" nodeType="click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fade">
                                      <p:cBhvr>
                                        <p:cTn id="23" dur="1000"/>
                                        <p:tgtEl>
                                          <p:spTgt spid="3">
                                            <p:txEl>
                                              <p:pRg st="1" end="1"/>
                                            </p:txEl>
                                          </p:spTgt>
                                        </p:tgtEl>
                                      </p:cBhvr>
                                    </p:animEffect>
                                    <p:anim calcmode="lin" valueType="num">
                                      <p:cBhvr>
                                        <p:cTn id="24"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25" dur="900" decel="100000" fill="hold"/>
                                        <p:tgtEl>
                                          <p:spTgt spid="3">
                                            <p:txEl>
                                              <p:pRg st="1" end="1"/>
                                            </p:txEl>
                                          </p:spTgt>
                                        </p:tgtEl>
                                        <p:attrNameLst>
                                          <p:attrName>ppt_y</p:attrName>
                                        </p:attrNameLst>
                                      </p:cBhvr>
                                      <p:tavLst>
                                        <p:tav tm="0">
                                          <p:val>
                                            <p:strVal val="#ppt_y+1"/>
                                          </p:val>
                                        </p:tav>
                                        <p:tav tm="100000">
                                          <p:val>
                                            <p:strVal val="#ppt_y-.03"/>
                                          </p:val>
                                        </p:tav>
                                      </p:tavLst>
                                    </p:anim>
                                    <p:anim calcmode="lin" valueType="num">
                                      <p:cBhvr>
                                        <p:cTn id="26" dur="100" accel="100000" fill="hold">
                                          <p:stCondLst>
                                            <p:cond delay="900"/>
                                          </p:stCondLst>
                                        </p:cTn>
                                        <p:tgtEl>
                                          <p:spTgt spid="3">
                                            <p:txEl>
                                              <p:pRg st="1" end="1"/>
                                            </p:txEl>
                                          </p:spTgt>
                                        </p:tgtEl>
                                        <p:attrNameLst>
                                          <p:attrName>ppt_y</p:attrName>
                                        </p:attrNameLst>
                                      </p:cBhvr>
                                      <p:tavLst>
                                        <p:tav tm="0">
                                          <p:val>
                                            <p:strVal val="#ppt_y-.03"/>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37" presetClass="entr" presetSubtype="0" fill="hold" grpId="0" nodeType="clickEffect">
                                  <p:stCondLst>
                                    <p:cond delay="0"/>
                                  </p:stCondLst>
                                  <p:childTnLst>
                                    <p:set>
                                      <p:cBhvr>
                                        <p:cTn id="30" dur="1" fill="hold">
                                          <p:stCondLst>
                                            <p:cond delay="0"/>
                                          </p:stCondLst>
                                        </p:cTn>
                                        <p:tgtEl>
                                          <p:spTgt spid="3">
                                            <p:txEl>
                                              <p:pRg st="2" end="2"/>
                                            </p:txEl>
                                          </p:spTgt>
                                        </p:tgtEl>
                                        <p:attrNameLst>
                                          <p:attrName>style.visibility</p:attrName>
                                        </p:attrNameLst>
                                      </p:cBhvr>
                                      <p:to>
                                        <p:strVal val="visible"/>
                                      </p:to>
                                    </p:set>
                                    <p:animEffect transition="in" filter="fade">
                                      <p:cBhvr>
                                        <p:cTn id="31" dur="1000"/>
                                        <p:tgtEl>
                                          <p:spTgt spid="3">
                                            <p:txEl>
                                              <p:pRg st="2" end="2"/>
                                            </p:txEl>
                                          </p:spTgt>
                                        </p:tgtEl>
                                      </p:cBhvr>
                                    </p:animEffect>
                                    <p:anim calcmode="lin" valueType="num">
                                      <p:cBhvr>
                                        <p:cTn id="3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33" dur="900" decel="100000" fill="hold"/>
                                        <p:tgtEl>
                                          <p:spTgt spid="3">
                                            <p:txEl>
                                              <p:pRg st="2" end="2"/>
                                            </p:txEl>
                                          </p:spTgt>
                                        </p:tgtEl>
                                        <p:attrNameLst>
                                          <p:attrName>ppt_y</p:attrName>
                                        </p:attrNameLst>
                                      </p:cBhvr>
                                      <p:tavLst>
                                        <p:tav tm="0">
                                          <p:val>
                                            <p:strVal val="#ppt_y+1"/>
                                          </p:val>
                                        </p:tav>
                                        <p:tav tm="100000">
                                          <p:val>
                                            <p:strVal val="#ppt_y-.03"/>
                                          </p:val>
                                        </p:tav>
                                      </p:tavLst>
                                    </p:anim>
                                    <p:anim calcmode="lin" valueType="num">
                                      <p:cBhvr>
                                        <p:cTn id="34" dur="100" accel="100000" fill="hold">
                                          <p:stCondLst>
                                            <p:cond delay="900"/>
                                          </p:stCondLst>
                                        </p:cTn>
                                        <p:tgtEl>
                                          <p:spTgt spid="3">
                                            <p:txEl>
                                              <p:pRg st="2" end="2"/>
                                            </p:txEl>
                                          </p:spTgt>
                                        </p:tgtEl>
                                        <p:attrNameLst>
                                          <p:attrName>ppt_y</p:attrName>
                                        </p:attrNameLst>
                                      </p:cBhvr>
                                      <p:tavLst>
                                        <p:tav tm="0">
                                          <p:val>
                                            <p:strVal val="#ppt_y-.03"/>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37" presetClass="entr" presetSubtype="0" fill="hold" grpId="0" nodeType="clickEffect">
                                  <p:stCondLst>
                                    <p:cond delay="0"/>
                                  </p:stCondLst>
                                  <p:childTnLst>
                                    <p:set>
                                      <p:cBhvr>
                                        <p:cTn id="38" dur="1" fill="hold">
                                          <p:stCondLst>
                                            <p:cond delay="0"/>
                                          </p:stCondLst>
                                        </p:cTn>
                                        <p:tgtEl>
                                          <p:spTgt spid="3">
                                            <p:txEl>
                                              <p:pRg st="3" end="3"/>
                                            </p:txEl>
                                          </p:spTgt>
                                        </p:tgtEl>
                                        <p:attrNameLst>
                                          <p:attrName>style.visibility</p:attrName>
                                        </p:attrNameLst>
                                      </p:cBhvr>
                                      <p:to>
                                        <p:strVal val="visible"/>
                                      </p:to>
                                    </p:set>
                                    <p:animEffect transition="in" filter="fade">
                                      <p:cBhvr>
                                        <p:cTn id="39" dur="1000"/>
                                        <p:tgtEl>
                                          <p:spTgt spid="3">
                                            <p:txEl>
                                              <p:pRg st="3" end="3"/>
                                            </p:txEl>
                                          </p:spTgt>
                                        </p:tgtEl>
                                      </p:cBhvr>
                                    </p:animEffect>
                                    <p:anim calcmode="lin" valueType="num">
                                      <p:cBhvr>
                                        <p:cTn id="40"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41" dur="900" decel="100000" fill="hold"/>
                                        <p:tgtEl>
                                          <p:spTgt spid="3">
                                            <p:txEl>
                                              <p:pRg st="3" end="3"/>
                                            </p:txEl>
                                          </p:spTgt>
                                        </p:tgtEl>
                                        <p:attrNameLst>
                                          <p:attrName>ppt_y</p:attrName>
                                        </p:attrNameLst>
                                      </p:cBhvr>
                                      <p:tavLst>
                                        <p:tav tm="0">
                                          <p:val>
                                            <p:strVal val="#ppt_y+1"/>
                                          </p:val>
                                        </p:tav>
                                        <p:tav tm="100000">
                                          <p:val>
                                            <p:strVal val="#ppt_y-.03"/>
                                          </p:val>
                                        </p:tav>
                                      </p:tavLst>
                                    </p:anim>
                                    <p:anim calcmode="lin" valueType="num">
                                      <p:cBhvr>
                                        <p:cTn id="42" dur="100" accel="100000" fill="hold">
                                          <p:stCondLst>
                                            <p:cond delay="900"/>
                                          </p:stCondLst>
                                        </p:cTn>
                                        <p:tgtEl>
                                          <p:spTgt spid="3">
                                            <p:txEl>
                                              <p:pRg st="3" end="3"/>
                                            </p:txEl>
                                          </p:spTgt>
                                        </p:tgtEl>
                                        <p:attrNameLst>
                                          <p:attrName>ppt_y</p:attrName>
                                        </p:attrNameLst>
                                      </p:cBhvr>
                                      <p:tavLst>
                                        <p:tav tm="0">
                                          <p:val>
                                            <p:strVal val="#ppt_y-.03"/>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37" presetClass="entr" presetSubtype="0" fill="hold" grpId="0" nodeType="clickEffect">
                                  <p:stCondLst>
                                    <p:cond delay="0"/>
                                  </p:stCondLst>
                                  <p:childTnLst>
                                    <p:set>
                                      <p:cBhvr>
                                        <p:cTn id="46" dur="1" fill="hold">
                                          <p:stCondLst>
                                            <p:cond delay="0"/>
                                          </p:stCondLst>
                                        </p:cTn>
                                        <p:tgtEl>
                                          <p:spTgt spid="3">
                                            <p:txEl>
                                              <p:pRg st="4" end="4"/>
                                            </p:txEl>
                                          </p:spTgt>
                                        </p:tgtEl>
                                        <p:attrNameLst>
                                          <p:attrName>style.visibility</p:attrName>
                                        </p:attrNameLst>
                                      </p:cBhvr>
                                      <p:to>
                                        <p:strVal val="visible"/>
                                      </p:to>
                                    </p:set>
                                    <p:animEffect transition="in" filter="fade">
                                      <p:cBhvr>
                                        <p:cTn id="47" dur="1000"/>
                                        <p:tgtEl>
                                          <p:spTgt spid="3">
                                            <p:txEl>
                                              <p:pRg st="4" end="4"/>
                                            </p:txEl>
                                          </p:spTgt>
                                        </p:tgtEl>
                                      </p:cBhvr>
                                    </p:animEffect>
                                    <p:anim calcmode="lin" valueType="num">
                                      <p:cBhvr>
                                        <p:cTn id="48"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49" dur="900" decel="100000" fill="hold"/>
                                        <p:tgtEl>
                                          <p:spTgt spid="3">
                                            <p:txEl>
                                              <p:pRg st="4" end="4"/>
                                            </p:txEl>
                                          </p:spTgt>
                                        </p:tgtEl>
                                        <p:attrNameLst>
                                          <p:attrName>ppt_y</p:attrName>
                                        </p:attrNameLst>
                                      </p:cBhvr>
                                      <p:tavLst>
                                        <p:tav tm="0">
                                          <p:val>
                                            <p:strVal val="#ppt_y+1"/>
                                          </p:val>
                                        </p:tav>
                                        <p:tav tm="100000">
                                          <p:val>
                                            <p:strVal val="#ppt_y-.03"/>
                                          </p:val>
                                        </p:tav>
                                      </p:tavLst>
                                    </p:anim>
                                    <p:anim calcmode="lin" valueType="num">
                                      <p:cBhvr>
                                        <p:cTn id="50" dur="100" accel="100000" fill="hold">
                                          <p:stCondLst>
                                            <p:cond delay="900"/>
                                          </p:stCondLst>
                                        </p:cTn>
                                        <p:tgtEl>
                                          <p:spTgt spid="3">
                                            <p:txEl>
                                              <p:pRg st="4" end="4"/>
                                            </p:txEl>
                                          </p:spTgt>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0118" y="71414"/>
            <a:ext cx="8229600" cy="1143000"/>
          </a:xfrm>
        </p:spPr>
        <p:txBody>
          <a:bodyPr>
            <a:normAutofit/>
          </a:bodyPr>
          <a:lstStyle/>
          <a:p>
            <a:pPr algn="r" rtl="1">
              <a:buFont typeface="Wingdings" pitchFamily="2" charset="2"/>
              <a:buChar char="v"/>
            </a:pPr>
            <a:r>
              <a:rPr lang="fa-IR" sz="4000" b="1" dirty="0" smtClean="0">
                <a:solidFill>
                  <a:srgbClr val="333300"/>
                </a:solidFill>
                <a:cs typeface="B Titr" pitchFamily="2" charset="-78"/>
              </a:rPr>
              <a:t>اجرای </a:t>
            </a:r>
            <a:r>
              <a:rPr lang="en-US" sz="4000" b="1" dirty="0" smtClean="0">
                <a:solidFill>
                  <a:srgbClr val="333300"/>
                </a:solidFill>
                <a:cs typeface="B Titr" pitchFamily="2" charset="-78"/>
              </a:rPr>
              <a:t>EERA </a:t>
            </a:r>
          </a:p>
        </p:txBody>
      </p:sp>
      <p:sp>
        <p:nvSpPr>
          <p:cNvPr id="3" name="Content Placeholder 2"/>
          <p:cNvSpPr>
            <a:spLocks noGrp="1"/>
          </p:cNvSpPr>
          <p:nvPr>
            <p:ph idx="1"/>
          </p:nvPr>
        </p:nvSpPr>
        <p:spPr>
          <a:xfrm>
            <a:off x="314324" y="1085401"/>
            <a:ext cx="6186502" cy="1914971"/>
          </a:xfrm>
        </p:spPr>
        <p:txBody>
          <a:bodyPr>
            <a:normAutofit fontScale="85000" lnSpcReduction="20000"/>
          </a:bodyPr>
          <a:lstStyle/>
          <a:p>
            <a:pPr algn="r" rtl="1"/>
            <a:r>
              <a:rPr lang="fa-IR" sz="1800" b="1" dirty="0" smtClean="0">
                <a:cs typeface="B Yagut" pitchFamily="2" charset="-78"/>
              </a:rPr>
              <a:t>پردازش داده‌ها</a:t>
            </a:r>
            <a:r>
              <a:rPr lang="en-US" sz="1800" b="1" dirty="0" err="1" smtClean="0">
                <a:cs typeface="B Yagut" pitchFamily="2" charset="-78"/>
              </a:rPr>
              <a:t>Procses</a:t>
            </a:r>
            <a:r>
              <a:rPr lang="en-US" sz="1800" b="1" dirty="0" smtClean="0">
                <a:cs typeface="B Yagut" pitchFamily="2" charset="-78"/>
              </a:rPr>
              <a:t>  Earthquake data </a:t>
            </a:r>
          </a:p>
          <a:p>
            <a:pPr algn="r" rtl="1"/>
            <a:r>
              <a:rPr lang="fa-IR" sz="1800" b="1" dirty="0" smtClean="0">
                <a:cs typeface="B Yagut" pitchFamily="2" charset="-78"/>
              </a:rPr>
              <a:t>محاسبه کشش هماهنگ</a:t>
            </a:r>
            <a:r>
              <a:rPr lang="en-US" sz="1800" b="1" dirty="0" smtClean="0">
                <a:cs typeface="B Yagut" pitchFamily="2" charset="-78"/>
              </a:rPr>
              <a:t>calculate compatible </a:t>
            </a:r>
            <a:r>
              <a:rPr lang="en-US" sz="1800" b="1" dirty="0" err="1" smtClean="0">
                <a:cs typeface="B Yagut" pitchFamily="2" charset="-78"/>
              </a:rPr>
              <a:t>starin</a:t>
            </a:r>
            <a:endParaRPr lang="en-US" sz="1800" b="1" dirty="0" smtClean="0">
              <a:cs typeface="B Yagut" pitchFamily="2" charset="-78"/>
            </a:endParaRPr>
          </a:p>
          <a:p>
            <a:pPr algn="r" rtl="1"/>
            <a:r>
              <a:rPr lang="fa-IR" sz="1800" b="1" dirty="0" smtClean="0">
                <a:cs typeface="B Yagut" pitchFamily="2" charset="-78"/>
              </a:rPr>
              <a:t>محاسبه خروجی (1- شتاب سرعت جابه جایی 2- کشش و فشار 3- تقویت 4- طیف فوریه) </a:t>
            </a:r>
            <a:r>
              <a:rPr lang="en-US" sz="1800" b="1" dirty="0" smtClean="0">
                <a:cs typeface="B Yagut" pitchFamily="2" charset="-78"/>
              </a:rPr>
              <a:t>calculate output</a:t>
            </a:r>
          </a:p>
          <a:p>
            <a:pPr algn="r" rtl="1"/>
            <a:r>
              <a:rPr lang="fa-IR" sz="1800" b="1" dirty="0" smtClean="0">
                <a:cs typeface="B Yagut" pitchFamily="2" charset="-78"/>
              </a:rPr>
              <a:t>چند برابر کردن ورک شیت </a:t>
            </a:r>
            <a:r>
              <a:rPr lang="en-US" sz="1800" b="1" dirty="0" smtClean="0">
                <a:cs typeface="B Yagut" pitchFamily="2" charset="-78"/>
              </a:rPr>
              <a:t>duplicate worksheet</a:t>
            </a:r>
          </a:p>
          <a:p>
            <a:pPr algn="r" rtl="1"/>
            <a:r>
              <a:rPr lang="fa-IR" sz="1800" b="1" dirty="0" smtClean="0">
                <a:cs typeface="B Yagut" pitchFamily="2" charset="-78"/>
              </a:rPr>
              <a:t>ورک شیت را حذف کنید </a:t>
            </a:r>
            <a:r>
              <a:rPr lang="en-US" sz="1800" b="1" dirty="0" smtClean="0">
                <a:cs typeface="B Yagut" pitchFamily="2" charset="-78"/>
              </a:rPr>
              <a:t>remove worksheet</a:t>
            </a:r>
          </a:p>
          <a:p>
            <a:pPr algn="r" rtl="1"/>
            <a:r>
              <a:rPr lang="en-US" sz="1800" b="1" dirty="0" smtClean="0">
                <a:cs typeface="B Yagut" pitchFamily="2" charset="-78"/>
              </a:rPr>
              <a:t>EERA</a:t>
            </a:r>
            <a:r>
              <a:rPr lang="fa-IR" sz="1800" b="1" dirty="0" smtClean="0">
                <a:cs typeface="B Yagut" pitchFamily="2" charset="-78"/>
              </a:rPr>
              <a:t> را جا‌به‌جا کنید </a:t>
            </a:r>
            <a:endParaRPr lang="en-US" sz="1800" b="1" dirty="0" smtClean="0">
              <a:cs typeface="B Yagut" pitchFamily="2" charset="-78"/>
            </a:endParaRPr>
          </a:p>
          <a:p>
            <a:pPr algn="r" rtl="1"/>
            <a:r>
              <a:rPr lang="fa-IR" sz="1800" b="1" dirty="0" smtClean="0">
                <a:cs typeface="B Yagut" pitchFamily="2" charset="-78"/>
              </a:rPr>
              <a:t>در مورد </a:t>
            </a:r>
            <a:r>
              <a:rPr lang="en-US" sz="1800" b="1" dirty="0" smtClean="0">
                <a:cs typeface="B Yagut" pitchFamily="2" charset="-78"/>
              </a:rPr>
              <a:t>EERA</a:t>
            </a:r>
          </a:p>
          <a:p>
            <a:pPr algn="r" rtl="1"/>
            <a:endParaRPr lang="en-US" sz="1800" b="1" dirty="0">
              <a:cs typeface="B Yagut" pitchFamily="2" charset="-78"/>
            </a:endParaRPr>
          </a:p>
        </p:txBody>
      </p:sp>
      <p:sp>
        <p:nvSpPr>
          <p:cNvPr id="4" name="Rectangle 3"/>
          <p:cNvSpPr/>
          <p:nvPr/>
        </p:nvSpPr>
        <p:spPr>
          <a:xfrm>
            <a:off x="6572264" y="2071678"/>
            <a:ext cx="2357454" cy="584775"/>
          </a:xfrm>
          <a:prstGeom prst="rect">
            <a:avLst/>
          </a:prstGeom>
        </p:spPr>
        <p:txBody>
          <a:bodyPr wrap="square">
            <a:spAutoFit/>
          </a:bodyPr>
          <a:lstStyle/>
          <a:p>
            <a:pPr algn="r" rtl="1"/>
            <a:r>
              <a:rPr lang="fa-IR" sz="3200" b="1" dirty="0" smtClean="0">
                <a:cs typeface="B Yagut" pitchFamily="2" charset="-78"/>
              </a:rPr>
              <a:t>شامل 7 فرمان: </a:t>
            </a:r>
            <a:endParaRPr lang="en-US" sz="3200" b="1" dirty="0" smtClean="0">
              <a:cs typeface="B Yagut" pitchFamily="2" charset="-78"/>
            </a:endParaRPr>
          </a:p>
        </p:txBody>
      </p:sp>
      <p:sp>
        <p:nvSpPr>
          <p:cNvPr id="6" name="Right Brace 5"/>
          <p:cNvSpPr/>
          <p:nvPr/>
        </p:nvSpPr>
        <p:spPr>
          <a:xfrm>
            <a:off x="6429388" y="1202730"/>
            <a:ext cx="214314" cy="1726204"/>
          </a:xfrm>
          <a:prstGeom prst="rightBrace">
            <a:avLst/>
          </a:prstGeom>
          <a:ln w="57150">
            <a:solidFill>
              <a:schemeClr val="tx2">
                <a:lumMod val="85000"/>
                <a:lumOff val="1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7169" name="Picture 1" descr="E:\3.4\Page0001 - Copy.jpg"/>
          <p:cNvPicPr>
            <a:picLocks noChangeAspect="1" noChangeArrowheads="1"/>
          </p:cNvPicPr>
          <p:nvPr/>
        </p:nvPicPr>
        <p:blipFill>
          <a:blip r:embed="rId2"/>
          <a:srcRect/>
          <a:stretch>
            <a:fillRect/>
          </a:stretch>
        </p:blipFill>
        <p:spPr bwMode="auto">
          <a:xfrm>
            <a:off x="642910" y="2928934"/>
            <a:ext cx="6286544" cy="3929066"/>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4"/>
                                        </p:tgtEl>
                                        <p:attrNameLst>
                                          <p:attrName>style.visibility</p:attrName>
                                        </p:attrNameLst>
                                      </p:cBhvr>
                                      <p:to>
                                        <p:strVal val="visible"/>
                                      </p:to>
                                    </p:set>
                                    <p:animEffect transition="in" filter="fade">
                                      <p:cBhvr>
                                        <p:cTn id="11" dur="1000"/>
                                        <p:tgtEl>
                                          <p:spTgt spid="4"/>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1000"/>
                                        <p:tgtEl>
                                          <p:spTgt spid="6"/>
                                        </p:tgtEl>
                                      </p:cBhvr>
                                    </p:animEffect>
                                  </p:childTnLst>
                                </p:cTn>
                              </p:par>
                            </p:childTnLst>
                          </p:cTn>
                        </p:par>
                        <p:par>
                          <p:cTn id="16" fill="hold">
                            <p:stCondLst>
                              <p:cond delay="3000"/>
                            </p:stCondLst>
                            <p:childTnLst>
                              <p:par>
                                <p:cTn id="17" presetID="10" presetClass="entr" presetSubtype="0" fill="hold" grpId="0" nodeType="after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fade">
                                      <p:cBhvr>
                                        <p:cTn id="19" dur="1000"/>
                                        <p:tgtEl>
                                          <p:spTgt spid="3">
                                            <p:txEl>
                                              <p:pRg st="0" end="0"/>
                                            </p:txEl>
                                          </p:spTgt>
                                        </p:tgtEl>
                                      </p:cBhvr>
                                    </p:animEffect>
                                  </p:childTnLst>
                                </p:cTn>
                              </p:par>
                            </p:childTnLst>
                          </p:cTn>
                        </p:par>
                        <p:par>
                          <p:cTn id="20" fill="hold">
                            <p:stCondLst>
                              <p:cond delay="4000"/>
                            </p:stCondLst>
                            <p:childTnLst>
                              <p:par>
                                <p:cTn id="21" presetID="10" presetClass="entr" presetSubtype="0" fill="hold" grpId="0" nodeType="afterEffect">
                                  <p:stCondLst>
                                    <p:cond delay="0"/>
                                  </p:stCondLst>
                                  <p:childTnLst>
                                    <p:set>
                                      <p:cBhvr>
                                        <p:cTn id="22" dur="1" fill="hold">
                                          <p:stCondLst>
                                            <p:cond delay="0"/>
                                          </p:stCondLst>
                                        </p:cTn>
                                        <p:tgtEl>
                                          <p:spTgt spid="3">
                                            <p:txEl>
                                              <p:pRg st="1" end="1"/>
                                            </p:txEl>
                                          </p:spTgt>
                                        </p:tgtEl>
                                        <p:attrNameLst>
                                          <p:attrName>style.visibility</p:attrName>
                                        </p:attrNameLst>
                                      </p:cBhvr>
                                      <p:to>
                                        <p:strVal val="visible"/>
                                      </p:to>
                                    </p:set>
                                    <p:animEffect transition="in" filter="fade">
                                      <p:cBhvr>
                                        <p:cTn id="23" dur="1000"/>
                                        <p:tgtEl>
                                          <p:spTgt spid="3">
                                            <p:txEl>
                                              <p:pRg st="1" end="1"/>
                                            </p:txEl>
                                          </p:spTgt>
                                        </p:tgtEl>
                                      </p:cBhvr>
                                    </p:animEffect>
                                  </p:childTnLst>
                                </p:cTn>
                              </p:par>
                            </p:childTnLst>
                          </p:cTn>
                        </p:par>
                        <p:par>
                          <p:cTn id="24" fill="hold">
                            <p:stCondLst>
                              <p:cond delay="5000"/>
                            </p:stCondLst>
                            <p:childTnLst>
                              <p:par>
                                <p:cTn id="25" presetID="10" presetClass="entr" presetSubtype="0" fill="hold" grpId="0" nodeType="after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fade">
                                      <p:cBhvr>
                                        <p:cTn id="27" dur="1000"/>
                                        <p:tgtEl>
                                          <p:spTgt spid="3">
                                            <p:txEl>
                                              <p:pRg st="2" end="2"/>
                                            </p:txEl>
                                          </p:spTgt>
                                        </p:tgtEl>
                                      </p:cBhvr>
                                    </p:animEffect>
                                  </p:childTnLst>
                                </p:cTn>
                              </p:par>
                            </p:childTnLst>
                          </p:cTn>
                        </p:par>
                        <p:par>
                          <p:cTn id="28" fill="hold">
                            <p:stCondLst>
                              <p:cond delay="6000"/>
                            </p:stCondLst>
                            <p:childTnLst>
                              <p:par>
                                <p:cTn id="29" presetID="10" presetClass="entr" presetSubtype="0" fill="hold" grpId="0" nodeType="afterEffect">
                                  <p:stCondLst>
                                    <p:cond delay="0"/>
                                  </p:stCondLst>
                                  <p:childTnLst>
                                    <p:set>
                                      <p:cBhvr>
                                        <p:cTn id="30" dur="1" fill="hold">
                                          <p:stCondLst>
                                            <p:cond delay="0"/>
                                          </p:stCondLst>
                                        </p:cTn>
                                        <p:tgtEl>
                                          <p:spTgt spid="3">
                                            <p:txEl>
                                              <p:pRg st="3" end="3"/>
                                            </p:txEl>
                                          </p:spTgt>
                                        </p:tgtEl>
                                        <p:attrNameLst>
                                          <p:attrName>style.visibility</p:attrName>
                                        </p:attrNameLst>
                                      </p:cBhvr>
                                      <p:to>
                                        <p:strVal val="visible"/>
                                      </p:to>
                                    </p:set>
                                    <p:animEffect transition="in" filter="fade">
                                      <p:cBhvr>
                                        <p:cTn id="31" dur="1000"/>
                                        <p:tgtEl>
                                          <p:spTgt spid="3">
                                            <p:txEl>
                                              <p:pRg st="3" end="3"/>
                                            </p:txEl>
                                          </p:spTgt>
                                        </p:tgtEl>
                                      </p:cBhvr>
                                    </p:animEffect>
                                  </p:childTnLst>
                                </p:cTn>
                              </p:par>
                            </p:childTnLst>
                          </p:cTn>
                        </p:par>
                        <p:par>
                          <p:cTn id="32" fill="hold">
                            <p:stCondLst>
                              <p:cond delay="7000"/>
                            </p:stCondLst>
                            <p:childTnLst>
                              <p:par>
                                <p:cTn id="33" presetID="10" presetClass="entr" presetSubtype="0" fill="hold" grpId="0" nodeType="afterEffect">
                                  <p:stCondLst>
                                    <p:cond delay="0"/>
                                  </p:stCondLst>
                                  <p:childTnLst>
                                    <p:set>
                                      <p:cBhvr>
                                        <p:cTn id="34" dur="1" fill="hold">
                                          <p:stCondLst>
                                            <p:cond delay="0"/>
                                          </p:stCondLst>
                                        </p:cTn>
                                        <p:tgtEl>
                                          <p:spTgt spid="3">
                                            <p:txEl>
                                              <p:pRg st="4" end="4"/>
                                            </p:txEl>
                                          </p:spTgt>
                                        </p:tgtEl>
                                        <p:attrNameLst>
                                          <p:attrName>style.visibility</p:attrName>
                                        </p:attrNameLst>
                                      </p:cBhvr>
                                      <p:to>
                                        <p:strVal val="visible"/>
                                      </p:to>
                                    </p:set>
                                    <p:animEffect transition="in" filter="fade">
                                      <p:cBhvr>
                                        <p:cTn id="35" dur="1000"/>
                                        <p:tgtEl>
                                          <p:spTgt spid="3">
                                            <p:txEl>
                                              <p:pRg st="4" end="4"/>
                                            </p:txEl>
                                          </p:spTgt>
                                        </p:tgtEl>
                                      </p:cBhvr>
                                    </p:animEffect>
                                  </p:childTnLst>
                                </p:cTn>
                              </p:par>
                            </p:childTnLst>
                          </p:cTn>
                        </p:par>
                        <p:par>
                          <p:cTn id="36" fill="hold">
                            <p:stCondLst>
                              <p:cond delay="8000"/>
                            </p:stCondLst>
                            <p:childTnLst>
                              <p:par>
                                <p:cTn id="37" presetID="10" presetClass="entr" presetSubtype="0" fill="hold" grpId="0" nodeType="afterEffect">
                                  <p:stCondLst>
                                    <p:cond delay="0"/>
                                  </p:stCondLst>
                                  <p:childTnLst>
                                    <p:set>
                                      <p:cBhvr>
                                        <p:cTn id="38" dur="1" fill="hold">
                                          <p:stCondLst>
                                            <p:cond delay="0"/>
                                          </p:stCondLst>
                                        </p:cTn>
                                        <p:tgtEl>
                                          <p:spTgt spid="3">
                                            <p:txEl>
                                              <p:pRg st="5" end="5"/>
                                            </p:txEl>
                                          </p:spTgt>
                                        </p:tgtEl>
                                        <p:attrNameLst>
                                          <p:attrName>style.visibility</p:attrName>
                                        </p:attrNameLst>
                                      </p:cBhvr>
                                      <p:to>
                                        <p:strVal val="visible"/>
                                      </p:to>
                                    </p:set>
                                    <p:animEffect transition="in" filter="fade">
                                      <p:cBhvr>
                                        <p:cTn id="39" dur="1000"/>
                                        <p:tgtEl>
                                          <p:spTgt spid="3">
                                            <p:txEl>
                                              <p:pRg st="5" end="5"/>
                                            </p:txEl>
                                          </p:spTgt>
                                        </p:tgtEl>
                                      </p:cBhvr>
                                    </p:animEffect>
                                  </p:childTnLst>
                                </p:cTn>
                              </p:par>
                            </p:childTnLst>
                          </p:cTn>
                        </p:par>
                        <p:par>
                          <p:cTn id="40" fill="hold">
                            <p:stCondLst>
                              <p:cond delay="9000"/>
                            </p:stCondLst>
                            <p:childTnLst>
                              <p:par>
                                <p:cTn id="41" presetID="10" presetClass="entr" presetSubtype="0" fill="hold" grpId="0" nodeType="afterEffect">
                                  <p:stCondLst>
                                    <p:cond delay="0"/>
                                  </p:stCondLst>
                                  <p:childTnLst>
                                    <p:set>
                                      <p:cBhvr>
                                        <p:cTn id="42" dur="1" fill="hold">
                                          <p:stCondLst>
                                            <p:cond delay="0"/>
                                          </p:stCondLst>
                                        </p:cTn>
                                        <p:tgtEl>
                                          <p:spTgt spid="3">
                                            <p:txEl>
                                              <p:pRg st="6" end="6"/>
                                            </p:txEl>
                                          </p:spTgt>
                                        </p:tgtEl>
                                        <p:attrNameLst>
                                          <p:attrName>style.visibility</p:attrName>
                                        </p:attrNameLst>
                                      </p:cBhvr>
                                      <p:to>
                                        <p:strVal val="visible"/>
                                      </p:to>
                                    </p:set>
                                    <p:animEffect transition="in" filter="fade">
                                      <p:cBhvr>
                                        <p:cTn id="43" dur="10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P spid="6"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7242" y="428604"/>
            <a:ext cx="8229600" cy="1143000"/>
          </a:xfrm>
        </p:spPr>
        <p:txBody>
          <a:bodyPr>
            <a:normAutofit/>
          </a:bodyPr>
          <a:lstStyle/>
          <a:p>
            <a:pPr algn="r" rtl="1">
              <a:buFont typeface="Wingdings" pitchFamily="2" charset="2"/>
              <a:buChar char="v"/>
            </a:pPr>
            <a:r>
              <a:rPr lang="fa-IR" sz="4000" b="1" dirty="0" smtClean="0">
                <a:solidFill>
                  <a:srgbClr val="333300"/>
                </a:solidFill>
                <a:cs typeface="B Titr" pitchFamily="2" charset="-78"/>
              </a:rPr>
              <a:t>ورک</a:t>
            </a:r>
            <a:r>
              <a:rPr lang="fa-IR" b="1" dirty="0" smtClean="0"/>
              <a:t> </a:t>
            </a:r>
            <a:r>
              <a:rPr lang="fa-IR" sz="4000" b="1" dirty="0" smtClean="0">
                <a:solidFill>
                  <a:srgbClr val="333300"/>
                </a:solidFill>
                <a:cs typeface="B Titr" pitchFamily="2" charset="-78"/>
              </a:rPr>
              <a:t>شیت‌های </a:t>
            </a:r>
            <a:r>
              <a:rPr lang="en-US" sz="4000" b="1" dirty="0" smtClean="0">
                <a:solidFill>
                  <a:srgbClr val="333300"/>
                </a:solidFill>
                <a:cs typeface="B Titr" pitchFamily="2" charset="-78"/>
              </a:rPr>
              <a:t>EERA </a:t>
            </a:r>
          </a:p>
        </p:txBody>
      </p:sp>
      <p:sp>
        <p:nvSpPr>
          <p:cNvPr id="3" name="Content Placeholder 2"/>
          <p:cNvSpPr>
            <a:spLocks noGrp="1"/>
          </p:cNvSpPr>
          <p:nvPr>
            <p:ph idx="1"/>
          </p:nvPr>
        </p:nvSpPr>
        <p:spPr>
          <a:xfrm>
            <a:off x="457200" y="1785926"/>
            <a:ext cx="8229600" cy="4708230"/>
          </a:xfrm>
        </p:spPr>
        <p:txBody>
          <a:bodyPr>
            <a:normAutofit/>
          </a:bodyPr>
          <a:lstStyle/>
          <a:p>
            <a:pPr algn="justLow" rtl="1"/>
            <a:r>
              <a:rPr lang="fa-IR" b="1" dirty="0" smtClean="0">
                <a:cs typeface="B Yagut" pitchFamily="2" charset="-78"/>
              </a:rPr>
              <a:t>مانند این جدول که مشاهده می‌کنید 9 ورک شیت نشان داده شده است. ورک شیت برای تعریف حرکت درونی زلزله مورد استفاده قرار می‌گیرد که 6 مورد از 9 ورک شیت می‌توانند چند برابر شوند که با استفاده از بخش </a:t>
            </a:r>
            <a:r>
              <a:rPr lang="en-US" b="1" dirty="0" smtClean="0">
                <a:cs typeface="B Yagut" pitchFamily="2" charset="-78"/>
              </a:rPr>
              <a:t>Duplicate work sheet</a:t>
            </a:r>
            <a:r>
              <a:rPr lang="fa-IR" b="1" dirty="0" smtClean="0">
                <a:cs typeface="B Yagut" pitchFamily="2" charset="-78"/>
              </a:rPr>
              <a:t> اصلاح می‌گردد 6 ورودی موردنیاز 1 ورودی انتخابی وجود دارد و تمامی ورود‌ی‌ها آبی رنگ هستند. </a:t>
            </a:r>
          </a:p>
          <a:p>
            <a:pPr algn="justLow" rtl="1">
              <a:buNone/>
            </a:pPr>
            <a:endParaRPr lang="en-US" dirty="0">
              <a:cs typeface="B Yagut"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1"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385" decel="100000"/>
                                        <p:tgtEl>
                                          <p:spTgt spid="2"/>
                                        </p:tgtEl>
                                      </p:cBhvr>
                                    </p:animEffect>
                                    <p:animScale>
                                      <p:cBhvr>
                                        <p:cTn id="8" dur="385" decel="100000"/>
                                        <p:tgtEl>
                                          <p:spTgt spid="2"/>
                                        </p:tgtEl>
                                      </p:cBhvr>
                                      <p:from x="10000" y="10000"/>
                                      <p:to x="200000" y="450000"/>
                                    </p:animScale>
                                    <p:animScale>
                                      <p:cBhvr>
                                        <p:cTn id="9" dur="615" accel="100000" fill="hold">
                                          <p:stCondLst>
                                            <p:cond delay="385"/>
                                          </p:stCondLst>
                                        </p:cTn>
                                        <p:tgtEl>
                                          <p:spTgt spid="2"/>
                                        </p:tgtEl>
                                      </p:cBhvr>
                                      <p:from x="200000" y="450000"/>
                                      <p:to x="100000" y="100000"/>
                                    </p:animScale>
                                    <p:set>
                                      <p:cBhvr>
                                        <p:cTn id="10" dur="385" fill="hold"/>
                                        <p:tgtEl>
                                          <p:spTgt spid="2"/>
                                        </p:tgtEl>
                                        <p:attrNameLst>
                                          <p:attrName>ppt_x</p:attrName>
                                        </p:attrNameLst>
                                      </p:cBhvr>
                                      <p:to>
                                        <p:strVal val="(0.5)"/>
                                      </p:to>
                                    </p:set>
                                    <p:anim from="(0.5)" to="(#ppt_x)" calcmode="lin" valueType="num">
                                      <p:cBhvr>
                                        <p:cTn id="11" dur="615" accel="100000" fill="hold">
                                          <p:stCondLst>
                                            <p:cond delay="385"/>
                                          </p:stCondLst>
                                        </p:cTn>
                                        <p:tgtEl>
                                          <p:spTgt spid="2"/>
                                        </p:tgtEl>
                                        <p:attrNameLst>
                                          <p:attrName>ppt_x</p:attrName>
                                        </p:attrNameLst>
                                      </p:cBhvr>
                                    </p:anim>
                                    <p:set>
                                      <p:cBhvr>
                                        <p:cTn id="12" dur="385" fill="hold"/>
                                        <p:tgtEl>
                                          <p:spTgt spid="2"/>
                                        </p:tgtEl>
                                        <p:attrNameLst>
                                          <p:attrName>ppt_y</p:attrName>
                                        </p:attrNameLst>
                                      </p:cBhvr>
                                      <p:to>
                                        <p:strVal val="(#ppt_y+0.4)"/>
                                      </p:to>
                                    </p:set>
                                    <p:anim from="(#ppt_y+0.4)" to="(#ppt_y)" calcmode="lin" valueType="num">
                                      <p:cBhvr>
                                        <p:cTn id="13" dur="615" accel="100000" fill="hold">
                                          <p:stCondLst>
                                            <p:cond delay="385"/>
                                          </p:stCondLst>
                                        </p:cTn>
                                        <p:tgtEl>
                                          <p:spTgt spid="2"/>
                                        </p:tgtEl>
                                        <p:attrNameLst>
                                          <p:attrName>ppt_y</p:attrName>
                                        </p:attrNameLst>
                                      </p:cBhvr>
                                    </p:anim>
                                  </p:childTnLst>
                                </p:cTn>
                              </p:par>
                            </p:childTnLst>
                          </p:cTn>
                        </p:par>
                        <p:par>
                          <p:cTn id="14" fill="hold">
                            <p:stCondLst>
                              <p:cond delay="1000"/>
                            </p:stCondLst>
                            <p:childTnLst>
                              <p:par>
                                <p:cTn id="15" presetID="51" presetClass="entr" presetSubtype="0" fill="hold" grpId="0" nodeType="after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Effect transition="in" filter="fade">
                                      <p:cBhvr>
                                        <p:cTn id="17" dur="385" decel="100000"/>
                                        <p:tgtEl>
                                          <p:spTgt spid="3">
                                            <p:txEl>
                                              <p:pRg st="0" end="0"/>
                                            </p:txEl>
                                          </p:spTgt>
                                        </p:tgtEl>
                                      </p:cBhvr>
                                    </p:animEffect>
                                    <p:animScale>
                                      <p:cBhvr>
                                        <p:cTn id="18" dur="385" decel="100000"/>
                                        <p:tgtEl>
                                          <p:spTgt spid="3">
                                            <p:txEl>
                                              <p:pRg st="0" end="0"/>
                                            </p:txEl>
                                          </p:spTgt>
                                        </p:tgtEl>
                                      </p:cBhvr>
                                      <p:from x="10000" y="10000"/>
                                      <p:to x="200000" y="450000"/>
                                    </p:animScale>
                                    <p:animScale>
                                      <p:cBhvr>
                                        <p:cTn id="19" dur="615" accel="100000" fill="hold">
                                          <p:stCondLst>
                                            <p:cond delay="385"/>
                                          </p:stCondLst>
                                        </p:cTn>
                                        <p:tgtEl>
                                          <p:spTgt spid="3">
                                            <p:txEl>
                                              <p:pRg st="0" end="0"/>
                                            </p:txEl>
                                          </p:spTgt>
                                        </p:tgtEl>
                                      </p:cBhvr>
                                      <p:from x="200000" y="450000"/>
                                      <p:to x="100000" y="100000"/>
                                    </p:animScale>
                                    <p:set>
                                      <p:cBhvr>
                                        <p:cTn id="20" dur="385" fill="hold"/>
                                        <p:tgtEl>
                                          <p:spTgt spid="3">
                                            <p:txEl>
                                              <p:pRg st="0" end="0"/>
                                            </p:txEl>
                                          </p:spTgt>
                                        </p:tgtEl>
                                        <p:attrNameLst>
                                          <p:attrName>ppt_x</p:attrName>
                                        </p:attrNameLst>
                                      </p:cBhvr>
                                      <p:to>
                                        <p:strVal val="(0.5)"/>
                                      </p:to>
                                    </p:set>
                                    <p:anim from="(0.5)" to="(#ppt_x)" calcmode="lin" valueType="num">
                                      <p:cBhvr>
                                        <p:cTn id="21" dur="615" accel="100000" fill="hold">
                                          <p:stCondLst>
                                            <p:cond delay="385"/>
                                          </p:stCondLst>
                                        </p:cTn>
                                        <p:tgtEl>
                                          <p:spTgt spid="3">
                                            <p:txEl>
                                              <p:pRg st="0" end="0"/>
                                            </p:txEl>
                                          </p:spTgt>
                                        </p:tgtEl>
                                        <p:attrNameLst>
                                          <p:attrName>ppt_x</p:attrName>
                                        </p:attrNameLst>
                                      </p:cBhvr>
                                    </p:anim>
                                    <p:set>
                                      <p:cBhvr>
                                        <p:cTn id="22" dur="385" fill="hold"/>
                                        <p:tgtEl>
                                          <p:spTgt spid="3">
                                            <p:txEl>
                                              <p:pRg st="0" end="0"/>
                                            </p:txEl>
                                          </p:spTgt>
                                        </p:tgtEl>
                                        <p:attrNameLst>
                                          <p:attrName>ppt_y</p:attrName>
                                        </p:attrNameLst>
                                      </p:cBhvr>
                                      <p:to>
                                        <p:strVal val="(#ppt_y+0.4)"/>
                                      </p:to>
                                    </p:set>
                                    <p:anim from="(#ppt_y+0.4)" to="(#ppt_y)" calcmode="lin" valueType="num">
                                      <p:cBhvr>
                                        <p:cTn id="23" dur="615" accel="100000" fill="hold">
                                          <p:stCondLst>
                                            <p:cond delay="385"/>
                                          </p:stCondLst>
                                        </p:cTn>
                                        <p:tgtEl>
                                          <p:spTgt spid="3">
                                            <p:txEl>
                                              <p:pRg st="0" end="0"/>
                                            </p:txEl>
                                          </p:spTgt>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14348" y="714356"/>
            <a:ext cx="8229600" cy="4389120"/>
          </a:xfrm>
        </p:spPr>
        <p:txBody>
          <a:bodyPr>
            <a:normAutofit/>
          </a:bodyPr>
          <a:lstStyle/>
          <a:p>
            <a:pPr algn="r" rtl="1"/>
            <a:endParaRPr lang="fa-IR" sz="2400" b="1" dirty="0" smtClean="0">
              <a:cs typeface="B Yagut" pitchFamily="2" charset="-78"/>
            </a:endParaRPr>
          </a:p>
          <a:p>
            <a:pPr algn="justLow" rtl="1"/>
            <a:r>
              <a:rPr lang="en-US" sz="1400" b="1" dirty="0" smtClean="0">
                <a:cs typeface="B Yagut" pitchFamily="2" charset="-78"/>
              </a:rPr>
              <a:t>Cell</a:t>
            </a:r>
            <a:r>
              <a:rPr lang="en-US" sz="2400" b="1" dirty="0" smtClean="0">
                <a:cs typeface="B Yagut" pitchFamily="2" charset="-78"/>
              </a:rPr>
              <a:t> </a:t>
            </a:r>
            <a:r>
              <a:rPr lang="en-US" sz="1400" b="1" dirty="0" smtClean="0">
                <a:cs typeface="B Yagut" pitchFamily="2" charset="-78"/>
              </a:rPr>
              <a:t>A1</a:t>
            </a:r>
            <a:r>
              <a:rPr lang="fa-IR" sz="1400" b="1" dirty="0" smtClean="0">
                <a:cs typeface="B Yagut" pitchFamily="2" charset="-78"/>
              </a:rPr>
              <a:t> : نام زلزله (اختیاری) </a:t>
            </a:r>
            <a:endParaRPr lang="en-US" sz="1400" b="1" dirty="0" smtClean="0">
              <a:cs typeface="B Yagut" pitchFamily="2" charset="-78"/>
            </a:endParaRPr>
          </a:p>
          <a:p>
            <a:pPr algn="justLow" rtl="1"/>
            <a:r>
              <a:rPr lang="en-US" sz="1400" b="1" dirty="0" smtClean="0">
                <a:cs typeface="B Yagut" pitchFamily="2" charset="-78"/>
              </a:rPr>
              <a:t>Cell B2</a:t>
            </a:r>
            <a:r>
              <a:rPr lang="fa-IR" sz="1400" b="1" dirty="0" smtClean="0">
                <a:cs typeface="B Yagut" pitchFamily="2" charset="-78"/>
              </a:rPr>
              <a:t> : فاصله زمانی بین داده های زمان قبل از حرکت ورودی زلزله</a:t>
            </a:r>
          </a:p>
          <a:p>
            <a:pPr algn="r" rtl="1"/>
            <a:r>
              <a:rPr lang="en-US" sz="1400" b="1" dirty="0" smtClean="0">
                <a:cs typeface="B Yagut" pitchFamily="2" charset="-78"/>
              </a:rPr>
              <a:t>Cell B3</a:t>
            </a:r>
            <a:r>
              <a:rPr lang="fa-IR" sz="1400" b="1" dirty="0" smtClean="0">
                <a:cs typeface="B Yagut" pitchFamily="2" charset="-78"/>
              </a:rPr>
              <a:t> : بیشترین فرکانس مطلوب جهت مقیاس بندی بالاترین مقدار شتاب ورودی </a:t>
            </a:r>
            <a:endParaRPr lang="en-US" sz="1400" b="1" dirty="0" smtClean="0">
              <a:cs typeface="B Yagut" pitchFamily="2" charset="-78"/>
            </a:endParaRPr>
          </a:p>
          <a:p>
            <a:pPr algn="r" rtl="1"/>
            <a:r>
              <a:rPr lang="en-US" sz="1400" b="1" dirty="0" smtClean="0">
                <a:cs typeface="B Yagut" pitchFamily="2" charset="-78"/>
              </a:rPr>
              <a:t>Cell B4 </a:t>
            </a:r>
            <a:r>
              <a:rPr lang="fa-IR" sz="1400" b="1" dirty="0" smtClean="0">
                <a:cs typeface="B Yagut" pitchFamily="2" charset="-78"/>
              </a:rPr>
              <a:t>: بیشترین فرکانس </a:t>
            </a:r>
            <a:r>
              <a:rPr lang="en-US" sz="1400" b="1" dirty="0" smtClean="0">
                <a:cs typeface="B Yagut" pitchFamily="2" charset="-78"/>
              </a:rPr>
              <a:t>cut-off </a:t>
            </a:r>
            <a:r>
              <a:rPr lang="en-US" sz="1400" b="1" dirty="0" err="1" smtClean="0">
                <a:cs typeface="B Yagut" pitchFamily="2" charset="-78"/>
              </a:rPr>
              <a:t>fmax</a:t>
            </a:r>
            <a:r>
              <a:rPr lang="fa-IR" sz="1400" b="1" dirty="0" smtClean="0">
                <a:cs typeface="B Yagut" pitchFamily="2" charset="-78"/>
              </a:rPr>
              <a:t> جهت فیلترسازی فرکانس‌های بالا تر از شتاب ورودی </a:t>
            </a:r>
            <a:endParaRPr lang="en-US" sz="1400" b="1" dirty="0" smtClean="0">
              <a:cs typeface="B Yagut" pitchFamily="2" charset="-78"/>
            </a:endParaRPr>
          </a:p>
          <a:p>
            <a:pPr algn="r" rtl="1"/>
            <a:r>
              <a:rPr lang="en-US" sz="1400" b="1" dirty="0" smtClean="0">
                <a:cs typeface="B Yagut" pitchFamily="2" charset="-78"/>
              </a:rPr>
              <a:t>Cell B5</a:t>
            </a:r>
            <a:r>
              <a:rPr lang="fa-IR" sz="1400" b="1" dirty="0" smtClean="0">
                <a:cs typeface="B Yagut" pitchFamily="2" charset="-78"/>
              </a:rPr>
              <a:t> : فرکانس </a:t>
            </a:r>
            <a:r>
              <a:rPr lang="en-US" sz="1400" b="1" dirty="0" smtClean="0">
                <a:cs typeface="B Yagut" pitchFamily="2" charset="-78"/>
              </a:rPr>
              <a:t>cut-off </a:t>
            </a:r>
            <a:r>
              <a:rPr lang="en-US" sz="1400" b="1" dirty="0" err="1" smtClean="0">
                <a:cs typeface="B Yagut" pitchFamily="2" charset="-78"/>
              </a:rPr>
              <a:t>fmax</a:t>
            </a:r>
            <a:r>
              <a:rPr lang="fa-IR" sz="1400" b="1" dirty="0" smtClean="0">
                <a:cs typeface="B Yagut" pitchFamily="2" charset="-78"/>
              </a:rPr>
              <a:t> جهت حذف فرکانس‌های بالا تراز شتاب ورودی این گزینه برای غلبه بر خطاهای محاسباتی می‌باشد. </a:t>
            </a:r>
            <a:endParaRPr lang="en-US" sz="1400" b="1" dirty="0" smtClean="0">
              <a:cs typeface="B Yagut" pitchFamily="2" charset="-78"/>
            </a:endParaRPr>
          </a:p>
          <a:p>
            <a:pPr algn="r" rtl="1"/>
            <a:r>
              <a:rPr lang="en-US" sz="1400" b="1" dirty="0" smtClean="0">
                <a:cs typeface="B Yagut" pitchFamily="2" charset="-78"/>
              </a:rPr>
              <a:t>Cell B6</a:t>
            </a:r>
            <a:r>
              <a:rPr lang="fa-IR" sz="1400" b="1" dirty="0" smtClean="0">
                <a:cs typeface="B Yagut" pitchFamily="2" charset="-78"/>
              </a:rPr>
              <a:t> : تعداد </a:t>
            </a:r>
            <a:r>
              <a:rPr lang="en-US" sz="1400" b="1" dirty="0" smtClean="0">
                <a:cs typeface="B Yagut" pitchFamily="2" charset="-78"/>
              </a:rPr>
              <a:t>m</a:t>
            </a:r>
            <a:r>
              <a:rPr lang="fa-IR" sz="1400" b="1" dirty="0" smtClean="0">
                <a:cs typeface="B Yagut" pitchFamily="2" charset="-78"/>
              </a:rPr>
              <a:t> داده در محاسبات </a:t>
            </a:r>
            <a:r>
              <a:rPr lang="en-US" sz="1400" b="1" dirty="0" err="1" smtClean="0">
                <a:cs typeface="B Yagut" pitchFamily="2" charset="-78"/>
              </a:rPr>
              <a:t>fft</a:t>
            </a:r>
            <a:r>
              <a:rPr lang="fa-IR" sz="1400" b="1" dirty="0" smtClean="0">
                <a:cs typeface="B Yagut" pitchFamily="2" charset="-78"/>
              </a:rPr>
              <a:t> تعریف می‌گردد. </a:t>
            </a:r>
            <a:endParaRPr lang="en-US" sz="1400" b="1" dirty="0" smtClean="0">
              <a:cs typeface="B Yagut" pitchFamily="2" charset="-78"/>
            </a:endParaRPr>
          </a:p>
          <a:p>
            <a:endParaRPr lang="en-US" sz="2400" dirty="0">
              <a:cs typeface="B Yagut" pitchFamily="2" charset="-78"/>
            </a:endParaRPr>
          </a:p>
        </p:txBody>
      </p:sp>
      <p:pic>
        <p:nvPicPr>
          <p:cNvPr id="5121" name="Picture 1" descr="E:\3.4\Page0001 - Copy.jpg"/>
          <p:cNvPicPr>
            <a:picLocks noChangeAspect="1" noChangeArrowheads="1"/>
          </p:cNvPicPr>
          <p:nvPr/>
        </p:nvPicPr>
        <p:blipFill>
          <a:blip r:embed="rId2"/>
          <a:srcRect/>
          <a:stretch>
            <a:fillRect/>
          </a:stretch>
        </p:blipFill>
        <p:spPr bwMode="auto">
          <a:xfrm>
            <a:off x="571472" y="3071810"/>
            <a:ext cx="6357982" cy="378619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4"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1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7" presetClass="entr" presetSubtype="4"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1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7" presetClass="entr" presetSubtype="4"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1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7" presetClass="entr" presetSubtype="4"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1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7" presetClass="entr" presetSubtype="4" fill="hold" grpId="0"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10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10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7" presetClass="entr" presetSubtype="4"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10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10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929322" y="285728"/>
            <a:ext cx="2757478" cy="1143000"/>
          </a:xfrm>
        </p:spPr>
        <p:txBody>
          <a:bodyPr>
            <a:normAutofit fontScale="90000"/>
          </a:bodyPr>
          <a:lstStyle/>
          <a:p>
            <a:pPr algn="r" rtl="1">
              <a:buFont typeface="Wingdings" pitchFamily="2" charset="2"/>
              <a:buChar char="v"/>
            </a:pPr>
            <a:r>
              <a:rPr lang="fa-IR" sz="4000" b="1" dirty="0" smtClean="0">
                <a:solidFill>
                  <a:srgbClr val="333300"/>
                </a:solidFill>
                <a:cs typeface="B Titr" pitchFamily="2" charset="-78"/>
              </a:rPr>
              <a:t>پروفایل خاک</a:t>
            </a:r>
            <a:endParaRPr lang="en-US" sz="4000" b="1" dirty="0" smtClean="0">
              <a:solidFill>
                <a:srgbClr val="333300"/>
              </a:solidFill>
              <a:cs typeface="B Titr" pitchFamily="2" charset="-78"/>
            </a:endParaRPr>
          </a:p>
        </p:txBody>
      </p:sp>
      <p:sp>
        <p:nvSpPr>
          <p:cNvPr id="3" name="Content Placeholder 2"/>
          <p:cNvSpPr>
            <a:spLocks noGrp="1"/>
          </p:cNvSpPr>
          <p:nvPr>
            <p:ph idx="1"/>
          </p:nvPr>
        </p:nvSpPr>
        <p:spPr>
          <a:xfrm>
            <a:off x="5929322" y="1785926"/>
            <a:ext cx="2757478" cy="4389120"/>
          </a:xfrm>
        </p:spPr>
        <p:txBody>
          <a:bodyPr>
            <a:normAutofit lnSpcReduction="10000"/>
          </a:bodyPr>
          <a:lstStyle/>
          <a:p>
            <a:pPr algn="r" rtl="1"/>
            <a:r>
              <a:rPr lang="en-US" sz="1700" b="1" dirty="0" smtClean="0">
                <a:cs typeface="B Yagut" pitchFamily="2" charset="-78"/>
              </a:rPr>
              <a:t>A1</a:t>
            </a:r>
            <a:r>
              <a:rPr lang="fa-IR" sz="1700" b="1" dirty="0" smtClean="0">
                <a:cs typeface="B Yagut" pitchFamily="2" charset="-78"/>
              </a:rPr>
              <a:t> ستون 1- تعداد لایه‌ها </a:t>
            </a:r>
            <a:endParaRPr lang="en-US" sz="1700" b="1" dirty="0" smtClean="0">
              <a:cs typeface="B Yagut" pitchFamily="2" charset="-78"/>
            </a:endParaRPr>
          </a:p>
          <a:p>
            <a:pPr algn="r" rtl="1"/>
            <a:r>
              <a:rPr lang="en-US" sz="1700" b="1" dirty="0" smtClean="0">
                <a:cs typeface="B Yagut" pitchFamily="2" charset="-78"/>
              </a:rPr>
              <a:t>C6</a:t>
            </a:r>
            <a:r>
              <a:rPr lang="fa-IR" sz="1700" b="1" dirty="0" smtClean="0">
                <a:cs typeface="B Yagut" pitchFamily="2" charset="-78"/>
              </a:rPr>
              <a:t> ستون 2- تعداد نوع ماده در هر لایه </a:t>
            </a:r>
            <a:endParaRPr lang="en-US" sz="1700" b="1" dirty="0" smtClean="0">
              <a:cs typeface="B Yagut" pitchFamily="2" charset="-78"/>
            </a:endParaRPr>
          </a:p>
          <a:p>
            <a:pPr algn="r" rtl="1"/>
            <a:r>
              <a:rPr lang="en-US" sz="1700" b="1" dirty="0" smtClean="0">
                <a:cs typeface="B Yagut" pitchFamily="2" charset="-78"/>
              </a:rPr>
              <a:t>D6</a:t>
            </a:r>
            <a:r>
              <a:rPr lang="fa-IR" sz="1700" b="1" dirty="0" smtClean="0">
                <a:cs typeface="B Yagut" pitchFamily="2" charset="-78"/>
              </a:rPr>
              <a:t> ستون 3- هر لایه می‌تواند به چندین زیر لایه تبدیل کرد جهت بهبود محاسبه </a:t>
            </a:r>
            <a:endParaRPr lang="en-US" sz="1700" b="1" dirty="0" smtClean="0">
              <a:cs typeface="B Yagut" pitchFamily="2" charset="-78"/>
            </a:endParaRPr>
          </a:p>
          <a:p>
            <a:pPr algn="r" rtl="1"/>
            <a:r>
              <a:rPr lang="en-US" sz="1700" b="1" dirty="0" smtClean="0">
                <a:cs typeface="B Yagut" pitchFamily="2" charset="-78"/>
              </a:rPr>
              <a:t>E6</a:t>
            </a:r>
            <a:r>
              <a:rPr lang="fa-IR" sz="1700" b="1" dirty="0" smtClean="0">
                <a:cs typeface="B Yagut" pitchFamily="2" charset="-78"/>
              </a:rPr>
              <a:t> ستون 4- ضخامت هر لایه </a:t>
            </a:r>
            <a:endParaRPr lang="en-US" sz="1700" b="1" dirty="0" smtClean="0">
              <a:cs typeface="B Yagut" pitchFamily="2" charset="-78"/>
            </a:endParaRPr>
          </a:p>
          <a:p>
            <a:pPr algn="r" rtl="1"/>
            <a:r>
              <a:rPr lang="en-US" sz="1700" b="1" dirty="0" smtClean="0">
                <a:cs typeface="B Yagut" pitchFamily="2" charset="-78"/>
              </a:rPr>
              <a:t>F6</a:t>
            </a:r>
            <a:r>
              <a:rPr lang="fa-IR" sz="1700" b="1" dirty="0" smtClean="0">
                <a:cs typeface="B Yagut" pitchFamily="2" charset="-78"/>
              </a:rPr>
              <a:t> ستون 5- مقادیر کم کشش تنش برشی که با واحد خاصی که در </a:t>
            </a:r>
            <a:r>
              <a:rPr lang="en-US" sz="1700" b="1" dirty="0" smtClean="0">
                <a:cs typeface="B Yagut" pitchFamily="2" charset="-78"/>
              </a:rPr>
              <a:t>F5</a:t>
            </a:r>
            <a:r>
              <a:rPr lang="fa-IR" sz="1700" b="1" dirty="0" smtClean="0">
                <a:cs typeface="B Yagut" pitchFamily="2" charset="-78"/>
              </a:rPr>
              <a:t> تعیین گردیده وارد می‌شود. </a:t>
            </a:r>
            <a:endParaRPr lang="en-US" sz="1700" b="1" dirty="0" smtClean="0">
              <a:cs typeface="B Yagut" pitchFamily="2" charset="-78"/>
            </a:endParaRPr>
          </a:p>
          <a:p>
            <a:pPr algn="r" rtl="1"/>
            <a:r>
              <a:rPr lang="en-US" sz="1700" b="1" dirty="0" smtClean="0">
                <a:cs typeface="B Yagut" pitchFamily="2" charset="-78"/>
              </a:rPr>
              <a:t>G6 </a:t>
            </a:r>
            <a:r>
              <a:rPr lang="fa-IR" sz="1700" b="1" dirty="0" smtClean="0">
                <a:cs typeface="B Yagut" pitchFamily="2" charset="-78"/>
              </a:rPr>
              <a:t>ستون 6- مقادیر اولیه میرایی بحرانی برای زمانی‌که تعداد مواد برابر صفر باشد. </a:t>
            </a:r>
            <a:endParaRPr lang="en-US" sz="1700" b="1" dirty="0" smtClean="0">
              <a:cs typeface="B Yagut" pitchFamily="2" charset="-78"/>
            </a:endParaRPr>
          </a:p>
          <a:p>
            <a:pPr algn="r" rtl="1"/>
            <a:r>
              <a:rPr lang="en-US" sz="1700" b="1" dirty="0" smtClean="0">
                <a:cs typeface="B Yagut" pitchFamily="2" charset="-78"/>
              </a:rPr>
              <a:t>H6</a:t>
            </a:r>
            <a:r>
              <a:rPr lang="fa-IR" sz="1700" b="1" dirty="0" smtClean="0">
                <a:cs typeface="B Yagut" pitchFamily="2" charset="-78"/>
              </a:rPr>
              <a:t> ستون 7- وزن واحد کلی در واحد فیزیکی</a:t>
            </a:r>
            <a:endParaRPr lang="en-US" sz="1700" b="1" dirty="0" smtClean="0">
              <a:cs typeface="B Yagut" pitchFamily="2" charset="-78"/>
            </a:endParaRPr>
          </a:p>
          <a:p>
            <a:pPr algn="r"/>
            <a:endParaRPr lang="en-US" sz="1900" dirty="0">
              <a:cs typeface="B Yagut" pitchFamily="2" charset="-78"/>
            </a:endParaRPr>
          </a:p>
        </p:txBody>
      </p:sp>
      <p:pic>
        <p:nvPicPr>
          <p:cNvPr id="4" name="Picture 2" descr="E:\3.4\Page0001 - Copy.jpg"/>
          <p:cNvPicPr>
            <a:picLocks noChangeAspect="1" noChangeArrowheads="1"/>
          </p:cNvPicPr>
          <p:nvPr/>
        </p:nvPicPr>
        <p:blipFill>
          <a:blip r:embed="rId2"/>
          <a:srcRect/>
          <a:stretch>
            <a:fillRect/>
          </a:stretch>
        </p:blipFill>
        <p:spPr bwMode="auto">
          <a:xfrm>
            <a:off x="0" y="928670"/>
            <a:ext cx="6000760" cy="5786478"/>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6" dur="5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p:cTn id="21"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23" dur="500"/>
                                        <p:tgtEl>
                                          <p:spTgt spid="3">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grpId="0" nodeType="clickEffect">
                                  <p:stCondLst>
                                    <p:cond delay="0"/>
                                  </p:stCondLst>
                                  <p:childTnLst>
                                    <p:set>
                                      <p:cBhvr>
                                        <p:cTn id="27" dur="1" fill="hold">
                                          <p:stCondLst>
                                            <p:cond delay="0"/>
                                          </p:stCondLst>
                                        </p:cTn>
                                        <p:tgtEl>
                                          <p:spTgt spid="3">
                                            <p:txEl>
                                              <p:pRg st="2" end="2"/>
                                            </p:txEl>
                                          </p:spTgt>
                                        </p:tgtEl>
                                        <p:attrNameLst>
                                          <p:attrName>style.visibility</p:attrName>
                                        </p:attrNameLst>
                                      </p:cBhvr>
                                      <p:to>
                                        <p:strVal val="visible"/>
                                      </p:to>
                                    </p:set>
                                    <p:anim calcmode="lin" valueType="num">
                                      <p:cBhvr>
                                        <p:cTn id="28"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9"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30" dur="500"/>
                                        <p:tgtEl>
                                          <p:spTgt spid="3">
                                            <p:txEl>
                                              <p:pRg st="2" end="2"/>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0" fill="hold" grpId="0" nodeType="clickEffect">
                                  <p:stCondLst>
                                    <p:cond delay="0"/>
                                  </p:stCondLst>
                                  <p:childTnLst>
                                    <p:set>
                                      <p:cBhvr>
                                        <p:cTn id="34" dur="1" fill="hold">
                                          <p:stCondLst>
                                            <p:cond delay="0"/>
                                          </p:stCondLst>
                                        </p:cTn>
                                        <p:tgtEl>
                                          <p:spTgt spid="3">
                                            <p:txEl>
                                              <p:pRg st="3" end="3"/>
                                            </p:txEl>
                                          </p:spTgt>
                                        </p:tgtEl>
                                        <p:attrNameLst>
                                          <p:attrName>style.visibility</p:attrName>
                                        </p:attrNameLst>
                                      </p:cBhvr>
                                      <p:to>
                                        <p:strVal val="visible"/>
                                      </p:to>
                                    </p:set>
                                    <p:anim calcmode="lin" valueType="num">
                                      <p:cBhvr>
                                        <p:cTn id="35" dur="500" fill="hold"/>
                                        <p:tgtEl>
                                          <p:spTgt spid="3">
                                            <p:txEl>
                                              <p:pRg st="3" end="3"/>
                                            </p:txEl>
                                          </p:spTgt>
                                        </p:tgtEl>
                                        <p:attrNameLst>
                                          <p:attrName>ppt_w</p:attrName>
                                        </p:attrNameLst>
                                      </p:cBhvr>
                                      <p:tavLst>
                                        <p:tav tm="0">
                                          <p:val>
                                            <p:fltVal val="0"/>
                                          </p:val>
                                        </p:tav>
                                        <p:tav tm="100000">
                                          <p:val>
                                            <p:strVal val="#ppt_w"/>
                                          </p:val>
                                        </p:tav>
                                      </p:tavLst>
                                    </p:anim>
                                    <p:anim calcmode="lin" valueType="num">
                                      <p:cBhvr>
                                        <p:cTn id="36" dur="500" fill="hold"/>
                                        <p:tgtEl>
                                          <p:spTgt spid="3">
                                            <p:txEl>
                                              <p:pRg st="3" end="3"/>
                                            </p:txEl>
                                          </p:spTgt>
                                        </p:tgtEl>
                                        <p:attrNameLst>
                                          <p:attrName>ppt_h</p:attrName>
                                        </p:attrNameLst>
                                      </p:cBhvr>
                                      <p:tavLst>
                                        <p:tav tm="0">
                                          <p:val>
                                            <p:fltVal val="0"/>
                                          </p:val>
                                        </p:tav>
                                        <p:tav tm="100000">
                                          <p:val>
                                            <p:strVal val="#ppt_h"/>
                                          </p:val>
                                        </p:tav>
                                      </p:tavLst>
                                    </p:anim>
                                    <p:animEffect transition="in" filter="fade">
                                      <p:cBhvr>
                                        <p:cTn id="37" dur="500"/>
                                        <p:tgtEl>
                                          <p:spTgt spid="3">
                                            <p:txEl>
                                              <p:pRg st="3" end="3"/>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53" presetClass="entr" presetSubtype="0" fill="hold" grpId="0" nodeType="clickEffect">
                                  <p:stCondLst>
                                    <p:cond delay="0"/>
                                  </p:stCondLst>
                                  <p:childTnLst>
                                    <p:set>
                                      <p:cBhvr>
                                        <p:cTn id="41" dur="1" fill="hold">
                                          <p:stCondLst>
                                            <p:cond delay="0"/>
                                          </p:stCondLst>
                                        </p:cTn>
                                        <p:tgtEl>
                                          <p:spTgt spid="3">
                                            <p:txEl>
                                              <p:pRg st="4" end="4"/>
                                            </p:txEl>
                                          </p:spTgt>
                                        </p:tgtEl>
                                        <p:attrNameLst>
                                          <p:attrName>style.visibility</p:attrName>
                                        </p:attrNameLst>
                                      </p:cBhvr>
                                      <p:to>
                                        <p:strVal val="visible"/>
                                      </p:to>
                                    </p:set>
                                    <p:anim calcmode="lin" valueType="num">
                                      <p:cBhvr>
                                        <p:cTn id="42" dur="500" fill="hold"/>
                                        <p:tgtEl>
                                          <p:spTgt spid="3">
                                            <p:txEl>
                                              <p:pRg st="4" end="4"/>
                                            </p:txEl>
                                          </p:spTgt>
                                        </p:tgtEl>
                                        <p:attrNameLst>
                                          <p:attrName>ppt_w</p:attrName>
                                        </p:attrNameLst>
                                      </p:cBhvr>
                                      <p:tavLst>
                                        <p:tav tm="0">
                                          <p:val>
                                            <p:fltVal val="0"/>
                                          </p:val>
                                        </p:tav>
                                        <p:tav tm="100000">
                                          <p:val>
                                            <p:strVal val="#ppt_w"/>
                                          </p:val>
                                        </p:tav>
                                      </p:tavLst>
                                    </p:anim>
                                    <p:anim calcmode="lin" valueType="num">
                                      <p:cBhvr>
                                        <p:cTn id="43" dur="500" fill="hold"/>
                                        <p:tgtEl>
                                          <p:spTgt spid="3">
                                            <p:txEl>
                                              <p:pRg st="4" end="4"/>
                                            </p:txEl>
                                          </p:spTgt>
                                        </p:tgtEl>
                                        <p:attrNameLst>
                                          <p:attrName>ppt_h</p:attrName>
                                        </p:attrNameLst>
                                      </p:cBhvr>
                                      <p:tavLst>
                                        <p:tav tm="0">
                                          <p:val>
                                            <p:fltVal val="0"/>
                                          </p:val>
                                        </p:tav>
                                        <p:tav tm="100000">
                                          <p:val>
                                            <p:strVal val="#ppt_h"/>
                                          </p:val>
                                        </p:tav>
                                      </p:tavLst>
                                    </p:anim>
                                    <p:animEffect transition="in" filter="fade">
                                      <p:cBhvr>
                                        <p:cTn id="44" dur="500"/>
                                        <p:tgtEl>
                                          <p:spTgt spid="3">
                                            <p:txEl>
                                              <p:pRg st="4" end="4"/>
                                            </p:txEl>
                                          </p:spTgt>
                                        </p:tgtEl>
                                      </p:cBhvr>
                                    </p:animEffect>
                                  </p:childTnLst>
                                </p:cTn>
                              </p:par>
                            </p:childTnLst>
                          </p:cTn>
                        </p:par>
                      </p:childTnLst>
                    </p:cTn>
                  </p:par>
                  <p:par>
                    <p:cTn id="45" fill="hold">
                      <p:stCondLst>
                        <p:cond delay="indefinite"/>
                      </p:stCondLst>
                      <p:childTnLst>
                        <p:par>
                          <p:cTn id="46" fill="hold">
                            <p:stCondLst>
                              <p:cond delay="0"/>
                            </p:stCondLst>
                            <p:childTnLst>
                              <p:par>
                                <p:cTn id="47" presetID="53" presetClass="entr" presetSubtype="0" fill="hold" grpId="0" nodeType="clickEffect">
                                  <p:stCondLst>
                                    <p:cond delay="0"/>
                                  </p:stCondLst>
                                  <p:childTnLst>
                                    <p:set>
                                      <p:cBhvr>
                                        <p:cTn id="48" dur="1" fill="hold">
                                          <p:stCondLst>
                                            <p:cond delay="0"/>
                                          </p:stCondLst>
                                        </p:cTn>
                                        <p:tgtEl>
                                          <p:spTgt spid="3">
                                            <p:txEl>
                                              <p:pRg st="5" end="5"/>
                                            </p:txEl>
                                          </p:spTgt>
                                        </p:tgtEl>
                                        <p:attrNameLst>
                                          <p:attrName>style.visibility</p:attrName>
                                        </p:attrNameLst>
                                      </p:cBhvr>
                                      <p:to>
                                        <p:strVal val="visible"/>
                                      </p:to>
                                    </p:set>
                                    <p:anim calcmode="lin" valueType="num">
                                      <p:cBhvr>
                                        <p:cTn id="49" dur="500" fill="hold"/>
                                        <p:tgtEl>
                                          <p:spTgt spid="3">
                                            <p:txEl>
                                              <p:pRg st="5" end="5"/>
                                            </p:txEl>
                                          </p:spTgt>
                                        </p:tgtEl>
                                        <p:attrNameLst>
                                          <p:attrName>ppt_w</p:attrName>
                                        </p:attrNameLst>
                                      </p:cBhvr>
                                      <p:tavLst>
                                        <p:tav tm="0">
                                          <p:val>
                                            <p:fltVal val="0"/>
                                          </p:val>
                                        </p:tav>
                                        <p:tav tm="100000">
                                          <p:val>
                                            <p:strVal val="#ppt_w"/>
                                          </p:val>
                                        </p:tav>
                                      </p:tavLst>
                                    </p:anim>
                                    <p:anim calcmode="lin" valueType="num">
                                      <p:cBhvr>
                                        <p:cTn id="50" dur="500" fill="hold"/>
                                        <p:tgtEl>
                                          <p:spTgt spid="3">
                                            <p:txEl>
                                              <p:pRg st="5" end="5"/>
                                            </p:txEl>
                                          </p:spTgt>
                                        </p:tgtEl>
                                        <p:attrNameLst>
                                          <p:attrName>ppt_h</p:attrName>
                                        </p:attrNameLst>
                                      </p:cBhvr>
                                      <p:tavLst>
                                        <p:tav tm="0">
                                          <p:val>
                                            <p:fltVal val="0"/>
                                          </p:val>
                                        </p:tav>
                                        <p:tav tm="100000">
                                          <p:val>
                                            <p:strVal val="#ppt_h"/>
                                          </p:val>
                                        </p:tav>
                                      </p:tavLst>
                                    </p:anim>
                                    <p:animEffect transition="in" filter="fade">
                                      <p:cBhvr>
                                        <p:cTn id="51" dur="500"/>
                                        <p:tgtEl>
                                          <p:spTgt spid="3">
                                            <p:txEl>
                                              <p:pRg st="5" end="5"/>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53" presetClass="entr" presetSubtype="0" fill="hold" grpId="0" nodeType="clickEffect">
                                  <p:stCondLst>
                                    <p:cond delay="0"/>
                                  </p:stCondLst>
                                  <p:childTnLst>
                                    <p:set>
                                      <p:cBhvr>
                                        <p:cTn id="55" dur="1" fill="hold">
                                          <p:stCondLst>
                                            <p:cond delay="0"/>
                                          </p:stCondLst>
                                        </p:cTn>
                                        <p:tgtEl>
                                          <p:spTgt spid="3">
                                            <p:txEl>
                                              <p:pRg st="6" end="6"/>
                                            </p:txEl>
                                          </p:spTgt>
                                        </p:tgtEl>
                                        <p:attrNameLst>
                                          <p:attrName>style.visibility</p:attrName>
                                        </p:attrNameLst>
                                      </p:cBhvr>
                                      <p:to>
                                        <p:strVal val="visible"/>
                                      </p:to>
                                    </p:set>
                                    <p:anim calcmode="lin" valueType="num">
                                      <p:cBhvr>
                                        <p:cTn id="56" dur="500" fill="hold"/>
                                        <p:tgtEl>
                                          <p:spTgt spid="3">
                                            <p:txEl>
                                              <p:pRg st="6" end="6"/>
                                            </p:txEl>
                                          </p:spTgt>
                                        </p:tgtEl>
                                        <p:attrNameLst>
                                          <p:attrName>ppt_w</p:attrName>
                                        </p:attrNameLst>
                                      </p:cBhvr>
                                      <p:tavLst>
                                        <p:tav tm="0">
                                          <p:val>
                                            <p:fltVal val="0"/>
                                          </p:val>
                                        </p:tav>
                                        <p:tav tm="100000">
                                          <p:val>
                                            <p:strVal val="#ppt_w"/>
                                          </p:val>
                                        </p:tav>
                                      </p:tavLst>
                                    </p:anim>
                                    <p:anim calcmode="lin" valueType="num">
                                      <p:cBhvr>
                                        <p:cTn id="57" dur="500" fill="hold"/>
                                        <p:tgtEl>
                                          <p:spTgt spid="3">
                                            <p:txEl>
                                              <p:pRg st="6" end="6"/>
                                            </p:txEl>
                                          </p:spTgt>
                                        </p:tgtEl>
                                        <p:attrNameLst>
                                          <p:attrName>ppt_h</p:attrName>
                                        </p:attrNameLst>
                                      </p:cBhvr>
                                      <p:tavLst>
                                        <p:tav tm="0">
                                          <p:val>
                                            <p:fltVal val="0"/>
                                          </p:val>
                                        </p:tav>
                                        <p:tav tm="100000">
                                          <p:val>
                                            <p:strVal val="#ppt_h"/>
                                          </p:val>
                                        </p:tav>
                                      </p:tavLst>
                                    </p:anim>
                                    <p:animEffect transition="in" filter="fade">
                                      <p:cBhvr>
                                        <p:cTn id="58"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931</TotalTime>
  <Words>1662</Words>
  <Application>Microsoft Office PowerPoint</Application>
  <PresentationFormat>On-screen Show (4:3)</PresentationFormat>
  <Paragraphs>133</Paragraphs>
  <Slides>30</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30</vt:i4>
      </vt:variant>
    </vt:vector>
  </HeadingPairs>
  <TitlesOfParts>
    <vt:vector size="32" baseType="lpstr">
      <vt:lpstr>Flow</vt:lpstr>
      <vt:lpstr>Equation</vt:lpstr>
      <vt:lpstr>عنوان:  آموزش نرم‌افزار EERA به همراه مثال </vt:lpstr>
      <vt:lpstr>مقدمه </vt:lpstr>
      <vt:lpstr>معرفی نرم‌افزار EERA </vt:lpstr>
      <vt:lpstr>PowerPoint Presentation</vt:lpstr>
      <vt:lpstr>ویژگی‌های اصلی EERA و مقایسه با SHAKE </vt:lpstr>
      <vt:lpstr>اجرای EERA </vt:lpstr>
      <vt:lpstr>ورک شیت‌های EERA </vt:lpstr>
      <vt:lpstr>PowerPoint Presentation</vt:lpstr>
      <vt:lpstr>پروفایل خاک</vt:lpstr>
      <vt:lpstr>PowerPoint Presentation</vt:lpstr>
      <vt:lpstr>منحنی کشش تضعیف شده فشار ـ کشش مواد </vt:lpstr>
      <vt:lpstr>تکرار ورک شیت </vt:lpstr>
      <vt:lpstr>خروجی شتاب</vt:lpstr>
      <vt:lpstr>خروجی (کشش)</vt:lpstr>
      <vt:lpstr>خروجی تقویت</vt:lpstr>
      <vt:lpstr>خروجی فوریر</vt:lpstr>
      <vt:lpstr>خروجی (طیف‌ها) </vt:lpstr>
      <vt:lpstr>تعریف مسأله </vt:lpstr>
      <vt:lpstr>PowerPoint Presentation</vt:lpstr>
      <vt:lpstr>PowerPoint Presentation</vt:lpstr>
      <vt:lpstr>PowerPoint Presentation</vt:lpstr>
      <vt:lpstr>PowerPoint Presentation</vt:lpstr>
      <vt:lpstr>نتایج </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r</dc:creator>
  <cp:lastModifiedBy>NAVID</cp:lastModifiedBy>
  <cp:revision>74</cp:revision>
  <dcterms:created xsi:type="dcterms:W3CDTF">2008-04-05T18:11:38Z</dcterms:created>
  <dcterms:modified xsi:type="dcterms:W3CDTF">2014-01-05T20:06:33Z</dcterms:modified>
</cp:coreProperties>
</file>