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15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3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  <p:sldMasterId id="2147483660" r:id="rId2"/>
  </p:sldMasterIdLst>
  <p:notesMasterIdLst>
    <p:notesMasterId r:id="rId32"/>
  </p:notes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72" r:id="rId12"/>
    <p:sldId id="273" r:id="rId13"/>
    <p:sldId id="265" r:id="rId14"/>
    <p:sldId id="266" r:id="rId15"/>
    <p:sldId id="274" r:id="rId16"/>
    <p:sldId id="267" r:id="rId17"/>
    <p:sldId id="269" r:id="rId18"/>
    <p:sldId id="270" r:id="rId19"/>
    <p:sldId id="271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</p:sldIdLst>
  <p:sldSz cx="9144000" cy="6858000" type="screen4x3"/>
  <p:notesSz cx="6858000" cy="9144000"/>
  <p:defaultTextStyle>
    <a:defPPr>
      <a:defRPr lang="fa-IR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>
        <p:scale>
          <a:sx n="75" d="100"/>
          <a:sy n="75" d="100"/>
        </p:scale>
        <p:origin x="-366" y="3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theme" Target="theme/theme1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3C25813-7264-4328-B8D8-34BE91C85D11}" type="datetimeFigureOut">
              <a:rPr lang="en-US" smtClean="0"/>
              <a:pPr/>
              <a:t>10/19/2008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98DA64B-2E64-42E6-9493-B5096CF18EF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C6F4BF-5DAC-42D7-AC98-B8940CD0C34D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698435-3D2D-4A1B-9305-63C86A6CACEE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92B103-D049-4B0A-8D66-AE25FC34BC06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A41570-0901-4730-9656-B4819180C6FA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pull dir="d"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55F85C-59AA-4613-A0D1-DAE79E695304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C9B4BB-4BD1-4D9D-B358-A5B770BB7890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>
    <p:pull dir="d"/>
  </p:transition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D403E4-0445-42FB-9A29-113549B5F5F5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C805BB-A3C3-43A4-8CAF-2047E1370CE8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782D07-0EB2-41CA-8949-8F7398814C5E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B7D58-A129-4F01-98DF-0AAC1395BF5D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5BEAFB-AF25-4DF6-8A2B-6EF38DBBCAF1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15C1BA-1BDE-4D19-BE6A-EE6B38BFA706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CF75A7-6BE7-441E-93BF-0995AF52F8DC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>
    <p:pull dir="d"/>
  </p:transition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BF0038-B539-417D-B337-6D817D38FF61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E621DC-FB1B-4583-8E1A-D373FCDD1CFD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60160B-4D3F-4885-AF4C-1F8257CE3C1E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AE46B2-7ADF-4125-BEE4-1A49F3C8AE76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4D808B-98FC-4266-AFCB-FCCD1B95C171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41D994-DE01-445E-8521-993D1541180B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233F34-6676-46C9-9C7A-89F525BE9471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6EF12F-41B5-4636-B8A6-9FD3282C08D7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a-I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0DAD9C-C8AC-448A-9CC9-344F4DEA0532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a-I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Ovr>
    <a:masterClrMapping/>
  </p:clrMapOvr>
  <p:transition>
    <p:pull dir="d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fa-I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a-I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6DD55C-35A5-41ED-B2A2-8FF45CB4AB94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a-I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5C8575-B83E-4D1D-B1B2-4FCB0E5C3C0F}" type="slidenum">
              <a:rPr lang="fa-IR" smtClean="0"/>
              <a:pPr/>
              <a:t>‹#›</a:t>
            </a:fld>
            <a:endParaRPr lang="fa-I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pull dir="d"/>
  </p:transition>
  <p:hf hdr="0" ftr="0" dt="0"/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a-IR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7C4E1919-5093-4D99-AE8E-90583E43B49F}" type="datetime8">
              <a:rPr lang="fa-IR" smtClean="0"/>
              <a:pPr/>
              <a:t>08/اکتبر/19</a:t>
            </a:fld>
            <a:endParaRPr lang="fa-IR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fa-IR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88FEDE73-1A98-460A-8F6A-3473880B54CB}" type="slidenum">
              <a:rPr lang="fa-IR" smtClean="0"/>
              <a:pPr/>
              <a:t>‹#›</a:t>
            </a:fld>
            <a:endParaRPr lang="fa-IR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pull dir="d"/>
  </p:transition>
  <p:hf hdr="0" ftr="0" dt="0"/>
  <p:txStyles>
    <p:titleStyle>
      <a:lvl1pPr algn="l" rtl="1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r" rtl="1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r" rtl="1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r" rtl="1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r" rtl="1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r" rtl="1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r" rtl="1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r" rtl="1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r" rtl="1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r" rtl="1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rtl="1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00034" y="714356"/>
            <a:ext cx="7851648" cy="1214446"/>
          </a:xfrm>
        </p:spPr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60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بسم الله الرحمن الرحيم</a:t>
            </a:r>
            <a:endParaRPr lang="fa-IR" sz="660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2786058"/>
            <a:ext cx="7854696" cy="3143272"/>
          </a:xfrm>
        </p:spPr>
        <p:txBody>
          <a:bodyPr>
            <a:scene3d>
              <a:camera prst="orthographicFront"/>
              <a:lightRig rig="flat" dir="t">
                <a:rot lat="0" lon="0" rev="18900000"/>
              </a:lightRig>
            </a:scene3d>
            <a:sp3d extrusionH="31750" contourW="6350" prstMaterial="powder">
              <a:bevelT w="19050" h="19050" prst="angle"/>
              <a:contourClr>
                <a:schemeClr val="accent3">
                  <a:tint val="100000"/>
                  <a:shade val="100000"/>
                  <a:satMod val="100000"/>
                  <a:hueMod val="100000"/>
                </a:schemeClr>
              </a:contourClr>
            </a:sp3d>
          </a:bodyPr>
          <a:lstStyle/>
          <a:p>
            <a:r>
              <a:rPr lang="fa-IR" sz="4800" b="1" dirty="0" smtClean="0">
                <a:ln/>
                <a:solidFill>
                  <a:schemeClr val="accent3"/>
                </a:solidFill>
                <a:cs typeface="Lotus" pitchFamily="2" charset="-78"/>
              </a:rPr>
              <a:t>فصل دوازدهم</a:t>
            </a:r>
          </a:p>
          <a:p>
            <a:r>
              <a:rPr lang="fa-IR" b="1" dirty="0" smtClean="0">
                <a:ln/>
                <a:solidFill>
                  <a:schemeClr val="accent3"/>
                </a:solidFill>
                <a:cs typeface="Lotus" pitchFamily="2" charset="-78"/>
              </a:rPr>
              <a:t>            </a:t>
            </a:r>
          </a:p>
          <a:p>
            <a:r>
              <a:rPr lang="fa-IR" b="1" dirty="0" smtClean="0">
                <a:ln/>
                <a:solidFill>
                  <a:schemeClr val="accent3"/>
                </a:solidFill>
                <a:cs typeface="Lotus" pitchFamily="2" charset="-78"/>
              </a:rPr>
              <a:t>                    </a:t>
            </a:r>
            <a:r>
              <a:rPr lang="fa-IR" sz="3600" b="1" dirty="0" smtClean="0">
                <a:ln/>
                <a:solidFill>
                  <a:schemeClr val="accent3"/>
                </a:solidFill>
                <a:cs typeface="Lotus" pitchFamily="2" charset="-78"/>
              </a:rPr>
              <a:t>مدلسازي تحليلي</a:t>
            </a:r>
            <a:endParaRPr lang="fa-IR" sz="3600" b="1" dirty="0">
              <a:ln/>
              <a:solidFill>
                <a:schemeClr val="accent3"/>
              </a:solidFill>
              <a:cs typeface="Lotus" pitchFamily="2" charset="-78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1</a:t>
            </a:fld>
            <a:endParaRPr lang="fa-IR"/>
          </a:p>
        </p:txBody>
      </p:sp>
      <p:pic>
        <p:nvPicPr>
          <p:cNvPr id="5" name="Picture 4" descr="L:\Copy of copy.jpg"/>
          <p:cNvPicPr>
            <a:picLocks noChangeAspect="1" noChangeArrowheads="1"/>
          </p:cNvPicPr>
          <p:nvPr/>
        </p:nvPicPr>
        <p:blipFill>
          <a:blip r:embed="rId2">
            <a:duotone>
              <a:prstClr val="black"/>
              <a:schemeClr val="accent1">
                <a:tint val="45000"/>
                <a:satMod val="400000"/>
              </a:schemeClr>
            </a:duotone>
          </a:blip>
          <a:srcRect/>
          <a:stretch>
            <a:fillRect/>
          </a:stretch>
        </p:blipFill>
        <p:spPr bwMode="auto">
          <a:xfrm>
            <a:off x="285720" y="6412878"/>
            <a:ext cx="285752" cy="285752"/>
          </a:xfrm>
          <a:prstGeom prst="rect">
            <a:avLst/>
          </a:prstGeom>
          <a:noFill/>
          <a:ln>
            <a:solidFill>
              <a:schemeClr val="bg2">
                <a:lumMod val="60000"/>
                <a:lumOff val="40000"/>
              </a:schemeClr>
            </a:solidFill>
          </a:ln>
          <a:scene3d>
            <a:camera prst="orthographicFront"/>
            <a:lightRig rig="freezing" dir="t">
              <a:rot lat="0" lon="0" rev="0"/>
            </a:lightRig>
          </a:scene3d>
          <a:sp3d extrusionH="76200" prstMaterial="translucentPowder">
            <a:extrusionClr>
              <a:schemeClr val="tx1"/>
            </a:extrusionClr>
          </a:sp3d>
        </p:spPr>
      </p:pic>
      <p:sp>
        <p:nvSpPr>
          <p:cNvPr id="6" name="TextBox 7"/>
          <p:cNvSpPr txBox="1"/>
          <p:nvPr/>
        </p:nvSpPr>
        <p:spPr>
          <a:xfrm>
            <a:off x="500034" y="6484316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fa-IR"/>
            </a:defPPr>
            <a:lvl1pPr marL="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900" dirty="0" smtClean="0">
                <a:solidFill>
                  <a:schemeClr val="tx1">
                    <a:lumMod val="65000"/>
                  </a:schemeClr>
                </a:solidFill>
              </a:rPr>
              <a:t>Copyright By </a:t>
            </a:r>
            <a:r>
              <a:rPr lang="en-US" sz="900" dirty="0" err="1" smtClean="0">
                <a:solidFill>
                  <a:schemeClr val="tx1">
                    <a:lumMod val="65000"/>
                  </a:schemeClr>
                </a:solidFill>
              </a:rPr>
              <a:t>Mojtaba</a:t>
            </a:r>
            <a:r>
              <a:rPr lang="en-US" sz="900" dirty="0" smtClean="0">
                <a:solidFill>
                  <a:schemeClr val="tx1">
                    <a:lumMod val="65000"/>
                  </a:schemeClr>
                </a:solidFill>
              </a:rPr>
              <a:t> </a:t>
            </a:r>
            <a:r>
              <a:rPr lang="en-US" sz="900" dirty="0" err="1" smtClean="0">
                <a:solidFill>
                  <a:schemeClr val="tx1">
                    <a:lumMod val="65000"/>
                  </a:schemeClr>
                </a:solidFill>
              </a:rPr>
              <a:t>Poormohaghegh</a:t>
            </a:r>
            <a:endParaRPr lang="en-US" sz="900" dirty="0">
              <a:solidFill>
                <a:schemeClr val="tx1">
                  <a:lumMod val="65000"/>
                </a:schemeClr>
              </a:solidFill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مدلسازي داده ها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457200" indent="-457200">
              <a:buNone/>
            </a:pPr>
            <a:r>
              <a:rPr lang="fa-IR" sz="2400" dirty="0" smtClean="0">
                <a:cs typeface="Lotus" pitchFamily="2" charset="-78"/>
              </a:rPr>
              <a:t>     </a:t>
            </a:r>
            <a:r>
              <a:rPr lang="fa-IR" sz="3000" dirty="0" smtClean="0">
                <a:cs typeface="Lotus" pitchFamily="2" charset="-78"/>
              </a:rPr>
              <a:t>بنابراين عرض نميتواند يك شيء داده اي معتبر باشد اما ابعاد ( تركيب ارتفاع ، عرض وطول ) راميتوان به عنوان يك شيء تعريف نمود .</a:t>
            </a:r>
            <a:endParaRPr lang="fa-IR" sz="3000" b="1" dirty="0" smtClean="0">
              <a:cs typeface="Lotus" pitchFamily="2" charset="-78"/>
            </a:endParaRPr>
          </a:p>
          <a:p>
            <a:pPr marL="457200" indent="-457200">
              <a:buFont typeface="+mj-lt"/>
              <a:buAutoNum type="arabicParenR" startAt="2"/>
            </a:pPr>
            <a:r>
              <a:rPr lang="fa-IR" sz="3000" b="1" dirty="0" smtClean="0">
                <a:cs typeface="Lotus" pitchFamily="2" charset="-78"/>
              </a:rPr>
              <a:t>صفات خاصه : </a:t>
            </a:r>
            <a:r>
              <a:rPr lang="fa-IR" sz="3000" dirty="0" smtClean="0">
                <a:cs typeface="Lotus" pitchFamily="2" charset="-78"/>
              </a:rPr>
              <a:t>مشخصات يك نمونه شيء را تعريف ميكنند . اين صفات را ميتوان براي نامگذاري نمونه اي از اشياء داده اي ، توصيف نمونه مفروض ويا ارجاع به نمونه اي ديگر در جدول ديگري استفاده كرد . به هر حال يك يا چند صفت به عنوان شناسه تعريف ميشوند كه براي يافتن نمونه اي از شيء داده اي   يك كليد محسوب ميشوند 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10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457200" indent="-457200">
              <a:buFont typeface="+mj-lt"/>
              <a:buAutoNum type="arabicParenR" startAt="2"/>
            </a:pPr>
            <a:endParaRPr lang="fa-IR" sz="2400" b="1" dirty="0" smtClean="0">
              <a:cs typeface="Lotus" pitchFamily="2" charset="-78"/>
            </a:endParaRPr>
          </a:p>
          <a:p>
            <a:pPr marL="457200" indent="-457200">
              <a:buFont typeface="+mj-lt"/>
              <a:buAutoNum type="arabicParenR" startAt="2"/>
            </a:pPr>
            <a:r>
              <a:rPr lang="fa-IR" sz="3000" b="1" dirty="0" smtClean="0">
                <a:cs typeface="Lotus" pitchFamily="2" charset="-78"/>
              </a:rPr>
              <a:t>روابط :</a:t>
            </a:r>
            <a:r>
              <a:rPr lang="fa-IR" sz="3000" dirty="0" smtClean="0">
                <a:cs typeface="Lotus" pitchFamily="2" charset="-78"/>
              </a:rPr>
              <a:t> اشياء داده اي به اشكال وشيوه هاي مختلف به يكديگر مرتبط شده اند .</a:t>
            </a:r>
            <a:endParaRPr lang="fa-IR" sz="3000" b="1" dirty="0" smtClean="0">
              <a:cs typeface="Lotus" pitchFamily="2" charset="-78"/>
            </a:endParaRPr>
          </a:p>
          <a:p>
            <a:pPr>
              <a:buNone/>
            </a:pPr>
            <a:endParaRPr lang="fa-IR" sz="2400" dirty="0" smtClean="0">
              <a:cs typeface="Lotus" pitchFamily="2" charset="-78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11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مدلسازي داده ها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None/>
            </a:pPr>
            <a:endParaRPr lang="fa-IR" sz="2400" dirty="0" smtClean="0">
              <a:cs typeface="Lotus" pitchFamily="2" charset="-78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785786" y="2071678"/>
            <a:ext cx="1643074" cy="500066"/>
          </a:xfrm>
          <a:prstGeom prst="rect">
            <a:avLst/>
          </a:prstGeom>
          <a:scene3d>
            <a:camera prst="obliqueBottomRight"/>
            <a:lightRig rig="threePt" dir="t"/>
          </a:scene3d>
          <a:sp3d>
            <a:bevelT/>
            <a:bevelB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fa-IR" sz="2400" b="1" dirty="0" smtClean="0">
                <a:solidFill>
                  <a:schemeClr val="tx1"/>
                </a:solidFill>
                <a:cs typeface="Lotus" pitchFamily="2" charset="-78"/>
              </a:rPr>
              <a:t>كتاب </a:t>
            </a:r>
            <a:endParaRPr lang="fa-IR" sz="2400" b="1" dirty="0">
              <a:solidFill>
                <a:schemeClr val="tx1"/>
              </a:solidFill>
              <a:cs typeface="Lotus" pitchFamily="2" charset="-78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4643438" y="2071678"/>
            <a:ext cx="1633550" cy="500066"/>
          </a:xfrm>
          <a:prstGeom prst="rect">
            <a:avLst/>
          </a:prstGeom>
          <a:scene3d>
            <a:camera prst="obliqueBottomRight"/>
            <a:lightRig rig="threePt" dir="t"/>
          </a:scene3d>
          <a:sp3d>
            <a:bevelT/>
            <a:bevelB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fa-IR" sz="2400" b="1" dirty="0" smtClean="0">
                <a:solidFill>
                  <a:schemeClr val="tx1"/>
                </a:solidFill>
                <a:cs typeface="Lotus" pitchFamily="2" charset="-78"/>
              </a:rPr>
              <a:t>كتابفروشي </a:t>
            </a:r>
            <a:endParaRPr lang="fa-IR" sz="2400" b="1" dirty="0">
              <a:solidFill>
                <a:schemeClr val="tx1"/>
              </a:solidFill>
              <a:cs typeface="Lotus" pitchFamily="2" charset="-78"/>
            </a:endParaRPr>
          </a:p>
        </p:txBody>
      </p:sp>
      <p:cxnSp>
        <p:nvCxnSpPr>
          <p:cNvPr id="9" name="Straight Connector 8"/>
          <p:cNvCxnSpPr>
            <a:stCxn id="4" idx="3"/>
            <a:endCxn id="7" idx="1"/>
          </p:cNvCxnSpPr>
          <p:nvPr/>
        </p:nvCxnSpPr>
        <p:spPr>
          <a:xfrm>
            <a:off x="2428860" y="2321711"/>
            <a:ext cx="221457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785786" y="4357694"/>
            <a:ext cx="1643074" cy="1143008"/>
          </a:xfrm>
          <a:prstGeom prst="rect">
            <a:avLst/>
          </a:prstGeom>
          <a:scene3d>
            <a:camera prst="obliqueBottomRight"/>
            <a:lightRig rig="threePt" dir="t"/>
          </a:scene3d>
          <a:sp3d>
            <a:bevelT/>
            <a:bevelB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fa-IR" sz="2400" b="1" dirty="0" smtClean="0">
                <a:solidFill>
                  <a:schemeClr val="tx1"/>
                </a:solidFill>
                <a:cs typeface="Lotus" pitchFamily="2" charset="-78"/>
              </a:rPr>
              <a:t>كتاب </a:t>
            </a:r>
            <a:endParaRPr lang="fa-IR" sz="2400" b="1" dirty="0">
              <a:solidFill>
                <a:schemeClr val="tx1"/>
              </a:solidFill>
              <a:cs typeface="Lotus" pitchFamily="2" charset="-78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4643438" y="4357694"/>
            <a:ext cx="1633550" cy="1152532"/>
          </a:xfrm>
          <a:prstGeom prst="rect">
            <a:avLst/>
          </a:prstGeom>
          <a:scene3d>
            <a:camera prst="obliqueBottomRight"/>
            <a:lightRig rig="threePt" dir="t"/>
          </a:scene3d>
          <a:sp3d>
            <a:bevelT/>
            <a:bevelB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fa-IR" sz="2400" b="1" dirty="0" smtClean="0">
                <a:solidFill>
                  <a:schemeClr val="tx1"/>
                </a:solidFill>
                <a:cs typeface="Lotus" pitchFamily="2" charset="-78"/>
              </a:rPr>
              <a:t>كتابفروشي </a:t>
            </a:r>
            <a:endParaRPr lang="fa-IR" sz="2400" b="1" dirty="0">
              <a:solidFill>
                <a:schemeClr val="tx1"/>
              </a:solidFill>
              <a:cs typeface="Lotus" pitchFamily="2" charset="-78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928662" y="2571744"/>
            <a:ext cx="5143536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3200" b="1" dirty="0" smtClean="0">
                <a:cs typeface="Lotus" pitchFamily="2" charset="-78"/>
              </a:rPr>
              <a:t>(الف)   يك اتصال ساده بين اشياء</a:t>
            </a:r>
            <a:endParaRPr lang="fa-IR" sz="3200" b="1" dirty="0">
              <a:cs typeface="Lotus" pitchFamily="2" charset="-78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57224" y="5857892"/>
            <a:ext cx="5143536" cy="584775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3200" b="1" dirty="0" smtClean="0">
                <a:cs typeface="Lotus" pitchFamily="2" charset="-78"/>
              </a:rPr>
              <a:t>(ب)   رابطه هايي بين اشياء</a:t>
            </a:r>
            <a:endParaRPr lang="fa-IR" sz="3200" b="1" dirty="0">
              <a:cs typeface="Lotus" pitchFamily="2" charset="-78"/>
            </a:endParaRPr>
          </a:p>
        </p:txBody>
      </p:sp>
      <p:cxnSp>
        <p:nvCxnSpPr>
          <p:cNvPr id="16" name="Elbow Connector 15"/>
          <p:cNvCxnSpPr>
            <a:stCxn id="11" idx="0"/>
            <a:endCxn id="12" idx="0"/>
          </p:cNvCxnSpPr>
          <p:nvPr/>
        </p:nvCxnSpPr>
        <p:spPr>
          <a:xfrm rot="5400000" flipH="1" flipV="1">
            <a:off x="3533768" y="2431249"/>
            <a:ext cx="1588" cy="3852890"/>
          </a:xfrm>
          <a:prstGeom prst="bentConnector3">
            <a:avLst>
              <a:gd name="adj1" fmla="val 33871673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Elbow Connector 17"/>
          <p:cNvCxnSpPr>
            <a:stCxn id="11" idx="2"/>
            <a:endCxn id="12" idx="2"/>
          </p:cNvCxnSpPr>
          <p:nvPr/>
        </p:nvCxnSpPr>
        <p:spPr>
          <a:xfrm rot="16200000" flipH="1">
            <a:off x="3529006" y="3579019"/>
            <a:ext cx="9524" cy="3852890"/>
          </a:xfrm>
          <a:prstGeom prst="bentConnector3">
            <a:avLst>
              <a:gd name="adj1" fmla="val 4335743"/>
            </a:avLst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2428860" y="4857760"/>
            <a:ext cx="221457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/>
          <p:nvPr/>
        </p:nvCxnSpPr>
        <p:spPr>
          <a:xfrm>
            <a:off x="2428860" y="4429132"/>
            <a:ext cx="221457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>
            <a:off x="2428860" y="5357826"/>
            <a:ext cx="2214578" cy="476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2786050" y="3500438"/>
            <a:ext cx="1500198" cy="40011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2000" b="1" dirty="0" smtClean="0">
                <a:cs typeface="Lotus" pitchFamily="2" charset="-78"/>
              </a:rPr>
              <a:t>سفارش ميدهد</a:t>
            </a:r>
            <a:endParaRPr lang="fa-IR" sz="2000" b="1" dirty="0">
              <a:cs typeface="Lotus" pitchFamily="2" charset="-78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3071802" y="5072074"/>
            <a:ext cx="1214446" cy="40011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2000" b="1" dirty="0" smtClean="0">
                <a:cs typeface="Lotus" pitchFamily="2" charset="-78"/>
              </a:rPr>
              <a:t>مي فروشد</a:t>
            </a:r>
            <a:endParaRPr lang="fa-IR" sz="2000" b="1" dirty="0">
              <a:cs typeface="Lotus" pitchFamily="2" charset="-78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2928926" y="4572008"/>
            <a:ext cx="1214446" cy="40011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2000" b="1" dirty="0" smtClean="0">
                <a:cs typeface="Lotus" pitchFamily="2" charset="-78"/>
              </a:rPr>
              <a:t>انبارميكند</a:t>
            </a:r>
            <a:endParaRPr lang="fa-IR" sz="2000" b="1" dirty="0">
              <a:cs typeface="Lotus" pitchFamily="2" charset="-78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2857488" y="4143380"/>
            <a:ext cx="1428760" cy="40011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2000" b="1" dirty="0" smtClean="0">
                <a:cs typeface="Lotus" pitchFamily="2" charset="-78"/>
              </a:rPr>
              <a:t>نمايش ميدهد</a:t>
            </a:r>
            <a:endParaRPr lang="fa-IR" sz="2000" b="1" dirty="0">
              <a:cs typeface="Lotus" pitchFamily="2" charset="-7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571736" y="5572140"/>
            <a:ext cx="1785950" cy="40011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2000" b="1" dirty="0" smtClean="0">
                <a:cs typeface="Lotus" pitchFamily="2" charset="-78"/>
              </a:rPr>
              <a:t>مرجوع ميكند</a:t>
            </a:r>
            <a:endParaRPr lang="fa-IR" sz="2000" b="1" dirty="0">
              <a:cs typeface="Lotus" pitchFamily="2" charset="-78"/>
            </a:endParaRPr>
          </a:p>
        </p:txBody>
      </p:sp>
      <p:sp>
        <p:nvSpPr>
          <p:cNvPr id="21" name="Slide Number Placeholder 2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12</a:t>
            </a:fld>
            <a:endParaRPr lang="fa-IR"/>
          </a:p>
        </p:txBody>
      </p:sp>
      <p:pic>
        <p:nvPicPr>
          <p:cNvPr id="30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31" name="TextBox 30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مدلسازي داده ها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None/>
            </a:pPr>
            <a:r>
              <a:rPr lang="fa-IR" sz="2400" dirty="0" smtClean="0">
                <a:cs typeface="Lotus" pitchFamily="2" charset="-78"/>
              </a:rPr>
              <a:t>    </a:t>
            </a:r>
            <a:r>
              <a:rPr lang="fa-IR" sz="3000" dirty="0" smtClean="0">
                <a:cs typeface="Lotus" pitchFamily="2" charset="-78"/>
              </a:rPr>
              <a:t>براي رسيدن به اهداف مهندسي نرم افزار علاوه بر اطلاعات فوق ما بايد بدانيم چه تعداد از اشياء با هم در ارتباطند ؟</a:t>
            </a:r>
          </a:p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تعداد مدخلها در يك رابطه(كارديناليته) : </a:t>
            </a:r>
          </a:p>
          <a:p>
            <a:pPr>
              <a:buNone/>
            </a:pPr>
            <a:r>
              <a:rPr lang="fa-IR" sz="2400" dirty="0" smtClean="0">
                <a:cs typeface="Lotus" pitchFamily="2" charset="-78"/>
              </a:rPr>
              <a:t>    </a:t>
            </a:r>
            <a:r>
              <a:rPr lang="fa-IR" sz="3000" dirty="0" smtClean="0">
                <a:cs typeface="Lotus" pitchFamily="2" charset="-78"/>
              </a:rPr>
              <a:t>تعداد وقوع اشياء در يك رابطه رانشان ميدهد و به سه دسته يك به يك </a:t>
            </a:r>
            <a:r>
              <a:rPr lang="fa-IR" sz="30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fa-IR" sz="3000" dirty="0" smtClean="0">
                <a:cs typeface="Lotus" pitchFamily="2" charset="-78"/>
              </a:rPr>
              <a:t>1:1</a:t>
            </a:r>
            <a:r>
              <a:rPr lang="fa-IR" sz="3000" dirty="0" smtClean="0">
                <a:latin typeface="Arial" pitchFamily="34" charset="0"/>
                <a:cs typeface="Arial" pitchFamily="34" charset="0"/>
              </a:rPr>
              <a:t>)</a:t>
            </a:r>
            <a:r>
              <a:rPr lang="fa-IR" sz="3000" dirty="0" smtClean="0">
                <a:cs typeface="Lotus" pitchFamily="2" charset="-78"/>
              </a:rPr>
              <a:t> ، يك به بيشمار</a:t>
            </a:r>
            <a:r>
              <a:rPr lang="fa-IR" sz="30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N</a:t>
            </a:r>
            <a:r>
              <a:rPr lang="fa-IR" sz="3000" dirty="0" smtClean="0">
                <a:cs typeface="Lotus" pitchFamily="2" charset="-78"/>
              </a:rPr>
              <a:t>:1</a:t>
            </a:r>
            <a:r>
              <a:rPr lang="fa-IR" sz="3000" dirty="0" smtClean="0">
                <a:latin typeface="Arial" pitchFamily="34" charset="0"/>
                <a:cs typeface="Arial" pitchFamily="34" charset="0"/>
              </a:rPr>
              <a:t>)</a:t>
            </a:r>
            <a:r>
              <a:rPr lang="fa-IR" sz="3000" dirty="0" smtClean="0">
                <a:cs typeface="Lotus" pitchFamily="2" charset="-78"/>
              </a:rPr>
              <a:t> وبيشمار به بيشمار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N:M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)</a:t>
            </a:r>
            <a:r>
              <a:rPr lang="fa-IR" sz="3000" dirty="0" smtClean="0">
                <a:cs typeface="Lotus" pitchFamily="2" charset="-78"/>
              </a:rPr>
              <a:t>تقسيم ميشود .</a:t>
            </a:r>
            <a:r>
              <a:rPr lang="fa-IR" sz="2400" dirty="0" smtClean="0">
                <a:cs typeface="Lotus" pitchFamily="2" charset="-78"/>
              </a:rPr>
              <a:t> </a:t>
            </a:r>
          </a:p>
          <a:p>
            <a:pPr>
              <a:buNone/>
            </a:pPr>
            <a:endParaRPr lang="fa-IR" sz="2400" dirty="0" smtClean="0">
              <a:cs typeface="Lotus" pitchFamily="2" charset="-78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13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مدلسازي داده ها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مداليته :</a:t>
            </a:r>
          </a:p>
          <a:p>
            <a:pPr>
              <a:buNone/>
            </a:pPr>
            <a:r>
              <a:rPr lang="fa-IR" sz="2400" dirty="0" smtClean="0">
                <a:cs typeface="Lotus" pitchFamily="2" charset="-78"/>
              </a:rPr>
              <a:t>   </a:t>
            </a:r>
            <a:r>
              <a:rPr lang="fa-IR" sz="3000" dirty="0" smtClean="0">
                <a:cs typeface="Lotus" pitchFamily="2" charset="-78"/>
              </a:rPr>
              <a:t> تعداد اشياء لازم در يك ارتباط رانشان ميدهد . اگر وجود رابطه ميان دو شيء مختلف به صورت انتخابي باشد ويا نيازي براي برقراري ارتباط وجود نداشته باشد مداليته رابطه صفر خواهد بود .</a:t>
            </a:r>
          </a:p>
          <a:p>
            <a:pPr>
              <a:buNone/>
            </a:pPr>
            <a:endParaRPr lang="fa-IR" sz="2400" dirty="0" smtClean="0">
              <a:cs typeface="Lotus" pitchFamily="2" charset="-78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14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سيستمهاي</a:t>
            </a:r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 </a:t>
            </a:r>
            <a:r>
              <a:rPr lang="en-US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Real-Time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latin typeface="Bell MT" pitchFamily="18" charset="0"/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None/>
            </a:pPr>
            <a:r>
              <a:rPr lang="fa-IR" sz="3000" dirty="0" smtClean="0">
                <a:cs typeface="Lotus" pitchFamily="2" charset="-78"/>
              </a:rPr>
              <a:t>    سيستمهاي مبتني برزمان واقعي 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Real-Time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)</a:t>
            </a:r>
            <a:r>
              <a:rPr lang="en-US" sz="3000" dirty="0" smtClean="0">
                <a:cs typeface="Lotus" pitchFamily="2" charset="-78"/>
              </a:rPr>
              <a:t> </a:t>
            </a:r>
            <a:r>
              <a:rPr lang="fa-IR" sz="3000" dirty="0" smtClean="0">
                <a:cs typeface="Lotus" pitchFamily="2" charset="-78"/>
              </a:rPr>
              <a:t> كه سيستمهاي بي درنگ نيز ناميده ميشوند بايد در تعامل با جهان واقعي ودر تعامل با چارچوب زماني ديكته شده توسط جهان واقعي قراربگيرند . آريونيك هواپيما، كنترل فرآيند ساخت، محصولات مصرف كننده و وسايل صنعتي نمونه هايي از موارد كاربردي نرم افزار بلادرنگ </a:t>
            </a:r>
          </a:p>
          <a:p>
            <a:pPr>
              <a:buNone/>
            </a:pPr>
            <a:r>
              <a:rPr lang="fa-IR" sz="3000" dirty="0" smtClean="0">
                <a:cs typeface="Lotus" pitchFamily="2" charset="-78"/>
              </a:rPr>
              <a:t>    هستند . </a:t>
            </a:r>
          </a:p>
          <a:p>
            <a:pPr>
              <a:buNone/>
            </a:pPr>
            <a:endParaRPr lang="fa-IR" sz="2400" dirty="0" smtClean="0">
              <a:cs typeface="Lotus" pitchFamily="2" charset="-78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15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سيستمهاي</a:t>
            </a:r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 </a:t>
            </a:r>
            <a:r>
              <a:rPr lang="en-US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Real-Time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457200" indent="-457200">
              <a:buNone/>
            </a:pPr>
            <a:r>
              <a:rPr lang="fa-IR" sz="3000" dirty="0" smtClean="0">
                <a:solidFill>
                  <a:prstClr val="black"/>
                </a:solidFill>
                <a:cs typeface="Lotus" pitchFamily="2" charset="-78"/>
              </a:rPr>
              <a:t>    براي تطابق دادن تحليل نرم افزار بلادرنگ تعدادي كارهاي تكميلي در زمينه طرح اوليه تحليل ساختيافته انجام شده است :</a:t>
            </a:r>
            <a:endParaRPr lang="fa-IR" sz="3600" dirty="0" smtClean="0">
              <a:cs typeface="Lotus" pitchFamily="2" charset="-78"/>
            </a:endParaRPr>
          </a:p>
          <a:p>
            <a:pPr marL="457200" indent="-457200">
              <a:buFont typeface="+mj-lt"/>
              <a:buAutoNum type="arabicParenR"/>
            </a:pPr>
            <a:r>
              <a:rPr lang="fa-IR" sz="3600" dirty="0" smtClean="0">
                <a:cs typeface="Lotus" pitchFamily="2" charset="-78"/>
              </a:rPr>
              <a:t>فعاليتهاي تكميلي ”وارد“ و ”ملور“ :</a:t>
            </a:r>
          </a:p>
          <a:p>
            <a:pPr marL="457200" indent="-457200">
              <a:buNone/>
            </a:pPr>
            <a:r>
              <a:rPr lang="fa-IR" sz="2400" dirty="0" smtClean="0">
                <a:cs typeface="Lotus" pitchFamily="2" charset="-78"/>
              </a:rPr>
              <a:t>    </a:t>
            </a:r>
            <a:r>
              <a:rPr lang="fa-IR" sz="3000" dirty="0" smtClean="0">
                <a:cs typeface="Lotus" pitchFamily="2" charset="-78"/>
              </a:rPr>
              <a:t>تكميل علائم اوليه تحليل </a:t>
            </a:r>
            <a:r>
              <a:rPr lang="fa-IR" sz="3000" dirty="0" smtClean="0">
                <a:cs typeface="Lotus" pitchFamily="2" charset="-78"/>
              </a:rPr>
              <a:t>ساخ</a:t>
            </a:r>
            <a:r>
              <a:rPr lang="fa-IR" sz="3000" dirty="0" smtClean="0">
                <a:cs typeface="Lotus" pitchFamily="2" charset="-78"/>
              </a:rPr>
              <a:t>ت </a:t>
            </a:r>
            <a:r>
              <a:rPr lang="fa-IR" sz="3000" dirty="0" smtClean="0">
                <a:cs typeface="Lotus" pitchFamily="2" charset="-78"/>
              </a:rPr>
              <a:t>يافته </a:t>
            </a:r>
            <a:r>
              <a:rPr lang="fa-IR" sz="3000" dirty="0" smtClean="0">
                <a:cs typeface="Lotus" pitchFamily="2" charset="-78"/>
              </a:rPr>
              <a:t>جهت تطبيق دادن نيازهاي تحميل شده سيستم بلادرنگ به شرح زير :</a:t>
            </a:r>
          </a:p>
          <a:p>
            <a:pPr marL="457200" indent="-457200"/>
            <a:r>
              <a:rPr lang="fa-IR" sz="3000" dirty="0" smtClean="0">
                <a:cs typeface="Lotus" pitchFamily="2" charset="-78"/>
              </a:rPr>
              <a:t>گردش اطلاعات جمع آوري شده يا به وجود آمده برمبناي استمرار زماني</a:t>
            </a:r>
          </a:p>
          <a:p>
            <a:pPr marL="457200" indent="-457200"/>
            <a:r>
              <a:rPr lang="fa-IR" sz="3000" dirty="0" smtClean="0">
                <a:cs typeface="Lotus" pitchFamily="2" charset="-78"/>
              </a:rPr>
              <a:t>اطلاعات كنترل ازكل سيستم وفرآيندكنترل مربوطه عبورميكنند. </a:t>
            </a:r>
          </a:p>
          <a:p>
            <a:pPr>
              <a:buNone/>
            </a:pPr>
            <a:endParaRPr lang="fa-IR" sz="2400" dirty="0" smtClean="0">
              <a:cs typeface="Lotus" pitchFamily="2" charset="-78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16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سيستمهاي</a:t>
            </a:r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 </a:t>
            </a:r>
            <a:r>
              <a:rPr lang="en-US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Real-Time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fa-IR" sz="3000" dirty="0" smtClean="0">
                <a:cs typeface="Lotus" pitchFamily="2" charset="-78"/>
              </a:rPr>
              <a:t>در بعضي مواقع نمونه هاي چندگانه از يك تبديل مشترك در موقعيتهاي چند وظيفه اي مشاهده ميشوند .</a:t>
            </a:r>
          </a:p>
          <a:p>
            <a:r>
              <a:rPr lang="fa-IR" sz="3000" dirty="0" smtClean="0">
                <a:cs typeface="Lotus" pitchFamily="2" charset="-78"/>
              </a:rPr>
              <a:t>حالتهاي سيستم و مكانيسمي كه موجب به وجود آمدن تبديل وتغييرحالتها ميشوند .</a:t>
            </a:r>
          </a:p>
          <a:p>
            <a:pPr marL="514350" indent="-514350">
              <a:buFont typeface="+mj-lt"/>
              <a:buAutoNum type="arabicParenR" startAt="2"/>
            </a:pPr>
            <a:r>
              <a:rPr lang="fa-IR" sz="3600" dirty="0" smtClean="0">
                <a:cs typeface="Lotus" pitchFamily="2" charset="-78"/>
              </a:rPr>
              <a:t>فعاليتهاي تكميلي ”هتلي“ و ”پيربهاي“ :</a:t>
            </a:r>
          </a:p>
          <a:p>
            <a:pPr marL="514350" indent="-514350"/>
            <a:r>
              <a:rPr lang="fa-IR" sz="3000" dirty="0" smtClean="0">
                <a:cs typeface="Lotus" pitchFamily="2" charset="-78"/>
              </a:rPr>
              <a:t>تاكيد كمتر برايجاد نمادهاي گرافيكي</a:t>
            </a:r>
          </a:p>
          <a:p>
            <a:pPr marL="514350" indent="-514350"/>
            <a:r>
              <a:rPr lang="fa-IR" sz="3000" dirty="0" smtClean="0">
                <a:cs typeface="Lotus" pitchFamily="2" charset="-78"/>
              </a:rPr>
              <a:t>ايجاد نمودارجريان كنترل 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CDF</a:t>
            </a:r>
            <a:r>
              <a:rPr lang="fa-IR" sz="3000" dirty="0" smtClean="0">
                <a:latin typeface="Bell MT" pitchFamily="18" charset="0"/>
                <a:cs typeface="Lotus" pitchFamily="2" charset="-78"/>
              </a:rPr>
              <a:t> 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dirty="0" smtClean="0">
                <a:latin typeface="Bell MT" pitchFamily="18" charset="0"/>
                <a:cs typeface="Lotus" pitchFamily="2" charset="-78"/>
              </a:rPr>
              <a:t>Control Flow Diagram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)</a:t>
            </a:r>
            <a:r>
              <a:rPr lang="fa-IR" sz="300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fa-IR" sz="3000" dirty="0" smtClean="0">
                <a:latin typeface="Arial" pitchFamily="34" charset="0"/>
                <a:cs typeface="Lotus" pitchFamily="2" charset="-78"/>
              </a:rPr>
              <a:t>كه داراي فرآيندهايي مشابه 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DFD</a:t>
            </a:r>
            <a:r>
              <a:rPr lang="fa-IR" sz="3000" dirty="0" smtClean="0">
                <a:latin typeface="Arial" pitchFamily="34" charset="0"/>
                <a:cs typeface="Lotus" pitchFamily="2" charset="-78"/>
              </a:rPr>
              <a:t> است اما به جاي نشان دادن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17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سيستمهاي</a:t>
            </a:r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 </a:t>
            </a:r>
            <a:r>
              <a:rPr lang="en-US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Real-Time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None/>
            </a:pPr>
            <a:r>
              <a:rPr lang="fa-IR" sz="3000" dirty="0" smtClean="0">
                <a:cs typeface="Lotus" pitchFamily="2" charset="-78"/>
              </a:rPr>
              <a:t>    جريان داده ها به نمايش دادن جريان كنترل مي پردازد</a:t>
            </a:r>
            <a:r>
              <a:rPr lang="fa-IR" sz="2400" dirty="0" smtClean="0">
                <a:cs typeface="Lotus" pitchFamily="2" charset="-78"/>
              </a:rPr>
              <a:t> .</a:t>
            </a:r>
          </a:p>
          <a:p>
            <a:pPr>
              <a:buNone/>
            </a:pPr>
            <a:r>
              <a:rPr lang="fa-IR" sz="3000" dirty="0" smtClean="0">
                <a:cs typeface="Lotus" pitchFamily="2" charset="-78"/>
              </a:rPr>
              <a:t>    قبل از ادامه بحث به تعريف دو عبارت مي پردازيم : </a:t>
            </a:r>
          </a:p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مشخصات كنترل 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CSPEC : control specification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)</a:t>
            </a:r>
            <a:r>
              <a:rPr lang="fa-IR" sz="3600" dirty="0" smtClean="0">
                <a:latin typeface="Arial" pitchFamily="34" charset="0"/>
                <a:cs typeface="Lotus" pitchFamily="2" charset="-78"/>
              </a:rPr>
              <a:t>:</a:t>
            </a:r>
          </a:p>
          <a:p>
            <a:pPr>
              <a:buNone/>
            </a:pPr>
            <a:r>
              <a:rPr lang="fa-IR" sz="3000" dirty="0" smtClean="0">
                <a:latin typeface="Arial" pitchFamily="34" charset="0"/>
                <a:cs typeface="Lotus" pitchFamily="2" charset="-78"/>
              </a:rPr>
              <a:t>    مشخصات كنترل 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CSPEC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)</a:t>
            </a:r>
            <a:r>
              <a:rPr lang="fa-IR" sz="300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fa-IR" sz="3000" dirty="0" smtClean="0">
                <a:latin typeface="Arial" pitchFamily="34" charset="0"/>
                <a:cs typeface="Lotus" pitchFamily="2" charset="-78"/>
              </a:rPr>
              <a:t>نشانگررفتارسيستم به دو روش متفاوت هستند . مشخصات كنترل حاوي نمودار تغييرحالت </a:t>
            </a:r>
            <a:r>
              <a:rPr lang="en-US" sz="3000" dirty="0" smtClean="0">
                <a:latin typeface="Arial" pitchFamily="34" charset="0"/>
                <a:cs typeface="Lotus" pitchFamily="2" charset="-78"/>
              </a:rPr>
              <a:t>(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STD</a:t>
            </a:r>
            <a:r>
              <a:rPr lang="en-US" sz="3000" dirty="0" smtClean="0">
                <a:latin typeface="Arial" pitchFamily="34" charset="0"/>
                <a:cs typeface="Lotus" pitchFamily="2" charset="-78"/>
              </a:rPr>
              <a:t>)</a:t>
            </a:r>
            <a:r>
              <a:rPr lang="fa-IR" sz="3000" dirty="0" smtClean="0">
                <a:latin typeface="Arial" pitchFamily="34" charset="0"/>
                <a:cs typeface="Lotus" pitchFamily="2" charset="-78"/>
              </a:rPr>
              <a:t> هستند كه اين نمودار نشانگر مشخصات ترتيبي رفتار ميباشد . همچنين مشخصات كنترل ميتوانند داراي جدول فعالسازي برنامه اي – يعني مشخصات تركيبي رفتار – باشند 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18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سيستمهاي</a:t>
            </a:r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 </a:t>
            </a:r>
            <a:r>
              <a:rPr lang="en-US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Real-Time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None/>
            </a:pPr>
            <a:r>
              <a:rPr lang="fa-IR" sz="3000" dirty="0" smtClean="0">
                <a:cs typeface="Lotus" pitchFamily="2" charset="-78"/>
              </a:rPr>
              <a:t>    دقت كنيد كه اين مشخصات اگرچه رفتارسيستم راتوصيف ميكنند اما اطلاعاتي در مورد كار داخلي فرآيندهاي فعال شده در نتيجه اين اين رفتار را به ما نمي دهند . مشخصات كنترل براي نشان دادن موارد زيربه كار ميروند :</a:t>
            </a:r>
          </a:p>
          <a:p>
            <a:pPr marL="514350" indent="-51435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نحوه عملكرد نرم افزارهنگام دريافت يك رويداد يا سيگنال كنترل</a:t>
            </a:r>
          </a:p>
          <a:p>
            <a:pPr marL="514350" indent="-51435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تعيين نوع فرآيندهايي كه در نتيجه به وقوع پيوستن يك رويداد ايجاد مي شوند 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19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نگاه اجمالي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مدلسازي تحليلي چيست؟</a:t>
            </a:r>
          </a:p>
          <a:p>
            <a:pPr>
              <a:buNone/>
            </a:pPr>
            <a:r>
              <a:rPr lang="fa-IR" sz="2400" dirty="0" smtClean="0">
                <a:cs typeface="Lotus" pitchFamily="2" charset="-78"/>
              </a:rPr>
              <a:t>    </a:t>
            </a:r>
            <a:r>
              <a:rPr lang="fa-IR" sz="3000" dirty="0" smtClean="0">
                <a:cs typeface="Lotus" pitchFamily="2" charset="-78"/>
              </a:rPr>
              <a:t>مدلسازي تحليلي براي نشان دادن نيازمنديهاي داده ها ، توابع – كاركرد و رفتارتركيبي از متن واشكال  نموداري به گونه اي استفاده ميكند كه درك آن ساده است و مهمتر آنكه بررسي صحت ، كامل وسازگار بودن آن بسيار ساده وآسان ميباشد . يك مهندس نرم افزار كه تحليلگر نيز ناميده ميشود با استفاده از نيازمنديهاي مشتري مدل مورد نياز را ميسازد .</a:t>
            </a:r>
          </a:p>
          <a:p>
            <a:pPr>
              <a:buNone/>
            </a:pPr>
            <a:r>
              <a:rPr lang="fa-IR" sz="3000" dirty="0" smtClean="0">
                <a:cs typeface="Lotus" pitchFamily="2" charset="-78"/>
              </a:rPr>
              <a:t>   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2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سيستمهاي</a:t>
            </a:r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 </a:t>
            </a:r>
            <a:r>
              <a:rPr lang="en-US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Real-Time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مشخصات فرآيند</a:t>
            </a:r>
            <a:r>
              <a:rPr lang="en-US" sz="3600" dirty="0" smtClean="0">
                <a:cs typeface="Lotus" pitchFamily="2" charset="-78"/>
              </a:rPr>
              <a:t>:</a:t>
            </a:r>
            <a:r>
              <a:rPr lang="en-US" sz="36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PSPEC : process specification</a:t>
            </a:r>
            <a:r>
              <a:rPr lang="en-US" sz="3600" dirty="0" smtClean="0">
                <a:latin typeface="Arial" pitchFamily="34" charset="0"/>
                <a:cs typeface="Arial" pitchFamily="34" charset="0"/>
              </a:rPr>
              <a:t>)</a:t>
            </a:r>
            <a:endParaRPr lang="en-US" sz="3000" dirty="0" smtClean="0">
              <a:latin typeface="Arial" pitchFamily="34" charset="0"/>
              <a:cs typeface="Lotus" pitchFamily="2" charset="-78"/>
            </a:endParaRPr>
          </a:p>
          <a:p>
            <a:pPr>
              <a:buNone/>
            </a:pPr>
            <a:r>
              <a:rPr lang="en-US" sz="3000" dirty="0" smtClean="0">
                <a:latin typeface="Arial" pitchFamily="34" charset="0"/>
                <a:cs typeface="Lotus" pitchFamily="2" charset="-78"/>
              </a:rPr>
              <a:t>    </a:t>
            </a:r>
            <a:r>
              <a:rPr lang="fa-IR" sz="3000" dirty="0" smtClean="0">
                <a:latin typeface="Arial" pitchFamily="34" charset="0"/>
                <a:cs typeface="Lotus" pitchFamily="2" charset="-78"/>
              </a:rPr>
              <a:t>ازمشخصات فرآيند براي توصيف تمام فرآيندهاي مدل جريان كه در سطح پاياني پالايش ظاهر ميشوند استفاده ميگردد . محتويات مشخصات فرآيند عبارتند از : متن روايتي، زبان طراحي برنامه </a:t>
            </a:r>
            <a:r>
              <a:rPr lang="en-US" sz="3000" dirty="0" smtClean="0">
                <a:latin typeface="Arial" pitchFamily="34" charset="0"/>
                <a:cs typeface="Lotus" pitchFamily="2" charset="-78"/>
              </a:rPr>
              <a:t>(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PDL : Program Design Language</a:t>
            </a:r>
            <a:r>
              <a:rPr lang="en-US" sz="3000" dirty="0" smtClean="0">
                <a:latin typeface="Arial" pitchFamily="34" charset="0"/>
                <a:cs typeface="Lotus" pitchFamily="2" charset="-78"/>
              </a:rPr>
              <a:t>)</a:t>
            </a:r>
            <a:r>
              <a:rPr lang="fa-IR" sz="3000" dirty="0" smtClean="0">
                <a:latin typeface="Arial" pitchFamily="34" charset="0"/>
                <a:cs typeface="Lotus" pitchFamily="2" charset="-78"/>
              </a:rPr>
              <a:t> ، توصيف وتوضيح الگوريتم فرآيند، معادلات رياضي، جداول، نمودارها يا چارت ها</a:t>
            </a:r>
            <a:endParaRPr lang="en-US" sz="36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20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سيستمهاي</a:t>
            </a:r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 </a:t>
            </a:r>
            <a:r>
              <a:rPr lang="en-US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Bell MT" pitchFamily="18" charset="0"/>
                <a:cs typeface="Lotus" pitchFamily="2" charset="-78"/>
              </a:rPr>
              <a:t>Real-Time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None/>
            </a:pPr>
            <a:endParaRPr lang="fa-IR" sz="2400" dirty="0" smtClean="0">
              <a:cs typeface="Lotus" pitchFamily="2" charset="-78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2214546" y="2000240"/>
            <a:ext cx="2786082" cy="1928826"/>
          </a:xfrm>
          <a:prstGeom prst="rect">
            <a:avLst/>
          </a:prstGeom>
          <a:scene3d>
            <a:camera prst="obliqueBottomRight"/>
            <a:lightRig rig="threePt" dir="t"/>
          </a:scene3d>
          <a:sp3d>
            <a:bevelT/>
            <a:bevelB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fa-IR" sz="2400" b="1">
              <a:solidFill>
                <a:schemeClr val="tx1"/>
              </a:solidFill>
              <a:cs typeface="Lotus" pitchFamily="2" charset="-78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214546" y="4286256"/>
            <a:ext cx="2786082" cy="1928826"/>
          </a:xfrm>
          <a:prstGeom prst="rect">
            <a:avLst/>
          </a:prstGeom>
          <a:scene3d>
            <a:camera prst="obliqueBottomRight"/>
            <a:lightRig rig="threePt" dir="t"/>
          </a:scene3d>
          <a:sp3d>
            <a:bevelT/>
            <a:bevelB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endParaRPr lang="fa-IR" sz="2400" b="1">
              <a:solidFill>
                <a:schemeClr val="tx1"/>
              </a:solidFill>
              <a:cs typeface="Lotus" pitchFamily="2" charset="-78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000364" y="2143116"/>
            <a:ext cx="1285884" cy="64294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scene3d>
            <a:camera prst="obliqueBottomRight"/>
            <a:lightRig rig="threePt" dir="t"/>
          </a:scene3d>
          <a:sp3d>
            <a:bevelT/>
            <a:bevelB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2400" b="1" dirty="0" smtClean="0">
                <a:solidFill>
                  <a:schemeClr val="tx1"/>
                </a:solidFill>
                <a:latin typeface="Bell MT" pitchFamily="18" charset="0"/>
                <a:cs typeface="Lotus" pitchFamily="2" charset="-78"/>
              </a:rPr>
              <a:t>DFD</a:t>
            </a:r>
            <a:r>
              <a:rPr lang="fa-IR" sz="2400" b="1" dirty="0" smtClean="0">
                <a:solidFill>
                  <a:schemeClr val="tx1"/>
                </a:solidFill>
                <a:cs typeface="Lotus" pitchFamily="2" charset="-78"/>
              </a:rPr>
              <a:t>ها</a:t>
            </a:r>
            <a:endParaRPr lang="en-US" sz="2400" b="1" dirty="0" smtClean="0">
              <a:solidFill>
                <a:schemeClr val="tx1"/>
              </a:solidFill>
              <a:cs typeface="Lotus" pitchFamily="2" charset="-78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3000364" y="5429264"/>
            <a:ext cx="1276360" cy="64294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scene3d>
            <a:camera prst="obliqueBottomRight"/>
            <a:lightRig rig="threePt" dir="t"/>
          </a:scene3d>
          <a:sp3d>
            <a:bevelT/>
            <a:bevelB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2200" b="1" dirty="0" smtClean="0">
                <a:solidFill>
                  <a:schemeClr val="tx1"/>
                </a:solidFill>
                <a:latin typeface="Bell MT" pitchFamily="18" charset="0"/>
                <a:cs typeface="Lotus" pitchFamily="2" charset="-78"/>
              </a:rPr>
              <a:t>CSPEC</a:t>
            </a:r>
            <a:r>
              <a:rPr lang="fa-IR" sz="2200" b="1" dirty="0" smtClean="0">
                <a:solidFill>
                  <a:schemeClr val="tx1"/>
                </a:solidFill>
                <a:cs typeface="Lotus" pitchFamily="2" charset="-78"/>
              </a:rPr>
              <a:t>ها</a:t>
            </a:r>
            <a:endParaRPr lang="en-US" sz="2200" b="1" dirty="0" smtClean="0">
              <a:solidFill>
                <a:schemeClr val="tx1"/>
              </a:solidFill>
              <a:cs typeface="Lotus" pitchFamily="2" charset="-78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3000364" y="3143248"/>
            <a:ext cx="1266836" cy="64294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scene3d>
            <a:camera prst="obliqueBottomRight"/>
            <a:lightRig rig="threePt" dir="t"/>
          </a:scene3d>
          <a:sp3d>
            <a:bevelT/>
            <a:bevelB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2200" b="1" dirty="0" smtClean="0">
                <a:solidFill>
                  <a:schemeClr val="tx1"/>
                </a:solidFill>
                <a:latin typeface="Bell MT" pitchFamily="18" charset="0"/>
                <a:cs typeface="Lotus" pitchFamily="2" charset="-78"/>
              </a:rPr>
              <a:t>PSPEC</a:t>
            </a:r>
            <a:r>
              <a:rPr lang="fa-IR" sz="2200" b="1" dirty="0" smtClean="0">
                <a:solidFill>
                  <a:schemeClr val="tx1"/>
                </a:solidFill>
                <a:cs typeface="Lotus" pitchFamily="2" charset="-78"/>
              </a:rPr>
              <a:t>ها</a:t>
            </a:r>
            <a:endParaRPr lang="en-US" sz="2200" b="1" dirty="0" smtClean="0">
              <a:solidFill>
                <a:schemeClr val="tx1"/>
              </a:solidFill>
              <a:cs typeface="Lotus" pitchFamily="2" charset="-78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000364" y="4429132"/>
            <a:ext cx="1285884" cy="642942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scene3d>
            <a:camera prst="obliqueBottomRight"/>
            <a:lightRig rig="threePt" dir="t"/>
          </a:scene3d>
          <a:sp3d>
            <a:bevelT/>
            <a:bevelB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1" anchor="ctr"/>
          <a:lstStyle/>
          <a:p>
            <a:pPr algn="ctr"/>
            <a:r>
              <a:rPr lang="en-US" sz="2400" b="1" dirty="0" smtClean="0">
                <a:solidFill>
                  <a:schemeClr val="tx1"/>
                </a:solidFill>
                <a:latin typeface="Bell MT" pitchFamily="18" charset="0"/>
                <a:cs typeface="Lotus" pitchFamily="2" charset="-78"/>
              </a:rPr>
              <a:t>CFD</a:t>
            </a:r>
            <a:r>
              <a:rPr lang="fa-IR" sz="2400" b="1" dirty="0" smtClean="0">
                <a:solidFill>
                  <a:schemeClr val="tx1"/>
                </a:solidFill>
                <a:cs typeface="Lotus" pitchFamily="2" charset="-78"/>
              </a:rPr>
              <a:t>ها</a:t>
            </a:r>
            <a:endParaRPr lang="en-US" sz="2400" b="1" dirty="0" smtClean="0">
              <a:solidFill>
                <a:schemeClr val="tx1"/>
              </a:solidFill>
              <a:cs typeface="Lotus" pitchFamily="2" charset="-78"/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500034" y="2071678"/>
            <a:ext cx="1214446" cy="430887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2200" dirty="0" smtClean="0">
                <a:cs typeface="Lotus" pitchFamily="2" charset="-78"/>
              </a:rPr>
              <a:t>ورودي داده</a:t>
            </a:r>
            <a:endParaRPr lang="fa-IR" sz="2200" dirty="0">
              <a:cs typeface="Lotus" pitchFamily="2" charset="-78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5786446" y="2143116"/>
            <a:ext cx="1285884" cy="430887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2200" dirty="0" smtClean="0">
                <a:cs typeface="Lotus" pitchFamily="2" charset="-78"/>
              </a:rPr>
              <a:t>خروجي داده</a:t>
            </a:r>
            <a:endParaRPr lang="fa-IR" sz="2200" dirty="0">
              <a:cs typeface="Lotus" pitchFamily="2" charset="-78"/>
            </a:endParaRPr>
          </a:p>
        </p:txBody>
      </p:sp>
      <p:cxnSp>
        <p:nvCxnSpPr>
          <p:cNvPr id="22" name="Straight Arrow Connector 21"/>
          <p:cNvCxnSpPr>
            <a:stCxn id="19" idx="3"/>
          </p:cNvCxnSpPr>
          <p:nvPr/>
        </p:nvCxnSpPr>
        <p:spPr>
          <a:xfrm flipV="1">
            <a:off x="1714480" y="2285992"/>
            <a:ext cx="1285884" cy="1130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/>
          <p:cNvCxnSpPr>
            <a:endCxn id="20" idx="1"/>
          </p:cNvCxnSpPr>
          <p:nvPr/>
        </p:nvCxnSpPr>
        <p:spPr>
          <a:xfrm>
            <a:off x="4286248" y="2357430"/>
            <a:ext cx="1500198" cy="1130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/>
          <p:nvPr/>
        </p:nvCxnSpPr>
        <p:spPr>
          <a:xfrm rot="5400000">
            <a:off x="3107521" y="2964653"/>
            <a:ext cx="357190" cy="1588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/>
          <p:nvPr/>
        </p:nvCxnSpPr>
        <p:spPr>
          <a:xfrm rot="5400000" flipH="1" flipV="1">
            <a:off x="3822695" y="2963859"/>
            <a:ext cx="357190" cy="1588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Arrow Connector 44"/>
          <p:cNvCxnSpPr/>
          <p:nvPr/>
        </p:nvCxnSpPr>
        <p:spPr>
          <a:xfrm rot="5400000">
            <a:off x="3108315" y="5249875"/>
            <a:ext cx="357190" cy="1588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Arrow Connector 45"/>
          <p:cNvCxnSpPr/>
          <p:nvPr/>
        </p:nvCxnSpPr>
        <p:spPr>
          <a:xfrm rot="5400000" flipH="1" flipV="1">
            <a:off x="3822695" y="5249875"/>
            <a:ext cx="357190" cy="1588"/>
          </a:xfrm>
          <a:prstGeom prst="straightConnector1">
            <a:avLst/>
          </a:prstGeom>
          <a:ln w="254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TextBox 46"/>
          <p:cNvSpPr txBox="1"/>
          <p:nvPr/>
        </p:nvSpPr>
        <p:spPr>
          <a:xfrm>
            <a:off x="357158" y="5500702"/>
            <a:ext cx="1509722" cy="430887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2200" dirty="0" smtClean="0">
                <a:cs typeface="Lotus" pitchFamily="2" charset="-78"/>
              </a:rPr>
              <a:t>خروجي كنترل</a:t>
            </a:r>
            <a:endParaRPr lang="fa-IR" sz="2200" dirty="0">
              <a:cs typeface="Lotus" pitchFamily="2" charset="-78"/>
            </a:endParaRPr>
          </a:p>
        </p:txBody>
      </p:sp>
      <p:sp>
        <p:nvSpPr>
          <p:cNvPr id="48" name="TextBox 47"/>
          <p:cNvSpPr txBox="1"/>
          <p:nvPr/>
        </p:nvSpPr>
        <p:spPr>
          <a:xfrm>
            <a:off x="6072198" y="5715016"/>
            <a:ext cx="1376370" cy="430887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2200" dirty="0" smtClean="0">
                <a:cs typeface="Lotus" pitchFamily="2" charset="-78"/>
              </a:rPr>
              <a:t>ورودي كنترل</a:t>
            </a:r>
            <a:endParaRPr lang="fa-IR" sz="2200" dirty="0">
              <a:cs typeface="Lotus" pitchFamily="2" charset="-78"/>
            </a:endParaRPr>
          </a:p>
        </p:txBody>
      </p:sp>
      <p:cxnSp>
        <p:nvCxnSpPr>
          <p:cNvPr id="49" name="Straight Arrow Connector 48"/>
          <p:cNvCxnSpPr/>
          <p:nvPr/>
        </p:nvCxnSpPr>
        <p:spPr>
          <a:xfrm rot="10800000">
            <a:off x="4286248" y="5929330"/>
            <a:ext cx="1785950" cy="1588"/>
          </a:xfrm>
          <a:prstGeom prst="straightConnector1">
            <a:avLst/>
          </a:prstGeom>
          <a:ln w="25400">
            <a:solidFill>
              <a:schemeClr val="tx1"/>
            </a:solidFill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Arrow Connector 54"/>
          <p:cNvCxnSpPr>
            <a:stCxn id="8" idx="1"/>
            <a:endCxn id="47" idx="3"/>
          </p:cNvCxnSpPr>
          <p:nvPr/>
        </p:nvCxnSpPr>
        <p:spPr>
          <a:xfrm rot="10800000">
            <a:off x="1866880" y="5716147"/>
            <a:ext cx="1133484" cy="34589"/>
          </a:xfrm>
          <a:prstGeom prst="straightConnector1">
            <a:avLst/>
          </a:prstGeom>
          <a:ln w="25400">
            <a:solidFill>
              <a:schemeClr val="tx1"/>
            </a:solidFill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428596" y="3714752"/>
            <a:ext cx="1571636" cy="769441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2200" dirty="0" smtClean="0">
                <a:cs typeface="Lotus" pitchFamily="2" charset="-78"/>
              </a:rPr>
              <a:t>فعال كننده هاي</a:t>
            </a:r>
          </a:p>
          <a:p>
            <a:r>
              <a:rPr lang="fa-IR" sz="2200" dirty="0" smtClean="0">
                <a:cs typeface="Lotus" pitchFamily="2" charset="-78"/>
              </a:rPr>
              <a:t>     فرآيند     </a:t>
            </a:r>
            <a:endParaRPr lang="fa-IR" sz="2200" dirty="0">
              <a:cs typeface="Lotus" pitchFamily="2" charset="-78"/>
            </a:endParaRPr>
          </a:p>
        </p:txBody>
      </p:sp>
      <p:sp>
        <p:nvSpPr>
          <p:cNvPr id="62" name="TextBox 61"/>
          <p:cNvSpPr txBox="1"/>
          <p:nvPr/>
        </p:nvSpPr>
        <p:spPr>
          <a:xfrm>
            <a:off x="5429256" y="3929066"/>
            <a:ext cx="1428760" cy="430887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2200" dirty="0" smtClean="0">
                <a:cs typeface="Lotus" pitchFamily="2" charset="-78"/>
              </a:rPr>
              <a:t>شرايط داده ها</a:t>
            </a:r>
            <a:endParaRPr lang="fa-IR" sz="2200" dirty="0">
              <a:cs typeface="Lotus" pitchFamily="2" charset="-78"/>
            </a:endParaRPr>
          </a:p>
        </p:txBody>
      </p:sp>
      <p:cxnSp>
        <p:nvCxnSpPr>
          <p:cNvPr id="64" name="Shape 63"/>
          <p:cNvCxnSpPr>
            <a:stCxn id="61" idx="0"/>
          </p:cNvCxnSpPr>
          <p:nvPr/>
        </p:nvCxnSpPr>
        <p:spPr>
          <a:xfrm rot="5400000" flipH="1" flipV="1">
            <a:off x="1535885" y="2250273"/>
            <a:ext cx="1143008" cy="1785950"/>
          </a:xfrm>
          <a:prstGeom prst="bentConnector2">
            <a:avLst/>
          </a:prstGeom>
          <a:ln w="25400">
            <a:solidFill>
              <a:schemeClr val="tx1"/>
            </a:solidFill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hape 65"/>
          <p:cNvCxnSpPr>
            <a:endCxn id="61" idx="2"/>
          </p:cNvCxnSpPr>
          <p:nvPr/>
        </p:nvCxnSpPr>
        <p:spPr>
          <a:xfrm rot="10800000">
            <a:off x="1214414" y="4484194"/>
            <a:ext cx="1000132" cy="516443"/>
          </a:xfrm>
          <a:prstGeom prst="bentConnector2">
            <a:avLst/>
          </a:prstGeom>
          <a:ln w="25400"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hape 69"/>
          <p:cNvCxnSpPr>
            <a:stCxn id="9" idx="3"/>
            <a:endCxn id="62" idx="0"/>
          </p:cNvCxnSpPr>
          <p:nvPr/>
        </p:nvCxnSpPr>
        <p:spPr>
          <a:xfrm>
            <a:off x="4267200" y="3464719"/>
            <a:ext cx="1876436" cy="464347"/>
          </a:xfrm>
          <a:prstGeom prst="bentConnector2">
            <a:avLst/>
          </a:prstGeom>
          <a:ln w="25400"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hape 71"/>
          <p:cNvCxnSpPr>
            <a:stCxn id="62" idx="2"/>
          </p:cNvCxnSpPr>
          <p:nvPr/>
        </p:nvCxnSpPr>
        <p:spPr>
          <a:xfrm rot="5400000">
            <a:off x="4608849" y="4037352"/>
            <a:ext cx="1212187" cy="1857388"/>
          </a:xfrm>
          <a:prstGeom prst="bentConnector2">
            <a:avLst/>
          </a:prstGeom>
          <a:ln w="25400">
            <a:solidFill>
              <a:schemeClr val="tx1"/>
            </a:solidFill>
            <a:prstDash val="lg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TextBox 72"/>
          <p:cNvSpPr txBox="1"/>
          <p:nvPr/>
        </p:nvSpPr>
        <p:spPr>
          <a:xfrm rot="16200000">
            <a:off x="5956304" y="3902084"/>
            <a:ext cx="4500562" cy="553998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fa-IR" sz="3000" b="1" dirty="0" smtClean="0">
                <a:cs typeface="Lotus" pitchFamily="2" charset="-78"/>
              </a:rPr>
              <a:t>رابط ميان مدلهاي داده اي وكنترلي</a:t>
            </a:r>
            <a:endParaRPr lang="fa-IR" sz="3000" b="1" dirty="0">
              <a:cs typeface="Lotus" pitchFamily="2" charset="-78"/>
            </a:endParaRPr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21</a:t>
            </a:fld>
            <a:endParaRPr lang="fa-IR"/>
          </a:p>
        </p:txBody>
      </p:sp>
      <p:pic>
        <p:nvPicPr>
          <p:cNvPr id="31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33" name="TextBox 32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مكانيك تحليل ساختيافته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ايجاد يك نمودار رابطه – موجديت : </a:t>
            </a:r>
          </a:p>
          <a:p>
            <a:pPr>
              <a:buNone/>
            </a:pPr>
            <a:r>
              <a:rPr lang="fa-IR" sz="3000" dirty="0" smtClean="0">
                <a:cs typeface="Lotus" pitchFamily="2" charset="-78"/>
              </a:rPr>
              <a:t>    گامهايي كه براي ساختن اين نمودار لازم است عبارتند از :</a:t>
            </a:r>
          </a:p>
          <a:p>
            <a:pPr marL="514350" indent="-51435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در طول فراخواني نيازمنديها از مشتريان خواسته ميشود تا ليستي از مواردي را كه در روند كار وجود دارند تهيه نمايد.</a:t>
            </a:r>
          </a:p>
          <a:p>
            <a:pPr marL="514350" indent="-51435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مشتري و تحليلگر با درنظر گرفتن اشياء واستفاده از آنها در يك زمان مشخص تعيين ميكنند كه آيا رابطه اي ميان شيء داده اي وسايراشياء وجود دارد يا خير؟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22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مكانيك تحليل ساختيافته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442247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rabicParenR" startAt="3"/>
            </a:pPr>
            <a:r>
              <a:rPr lang="fa-IR" sz="3000" dirty="0" smtClean="0">
                <a:cs typeface="Lotus" pitchFamily="2" charset="-78"/>
              </a:rPr>
              <a:t>درهرزمان و هرمرحله اي كه رابطه اي وجود داشته باشد، مشتري وتحليلگر يك يا چند جفت رابطه – موجوديت را ايجاد ميكنند.</a:t>
            </a:r>
          </a:p>
          <a:p>
            <a:pPr marL="514350" indent="-514350">
              <a:buFont typeface="+mj-lt"/>
              <a:buAutoNum type="arabicParenR" startAt="3"/>
            </a:pPr>
            <a:r>
              <a:rPr lang="fa-IR" sz="3000" dirty="0" smtClean="0">
                <a:cs typeface="Lotus" pitchFamily="2" charset="-78"/>
              </a:rPr>
              <a:t>براي هريك از جفتهاي رابطه – شيء ، تعداد مدخلهاي رابطه اي ومداليته مشخص ميشود .</a:t>
            </a:r>
          </a:p>
          <a:p>
            <a:pPr marL="514350" indent="-514350">
              <a:buFont typeface="+mj-lt"/>
              <a:buAutoNum type="arabicParenR" startAt="3"/>
            </a:pPr>
            <a:r>
              <a:rPr lang="fa-IR" sz="3000" dirty="0" smtClean="0">
                <a:cs typeface="Lotus" pitchFamily="2" charset="-78"/>
              </a:rPr>
              <a:t>مراحل 2 تا 4 به طور متناوب وتكراري انجام ميشوند تا تمام جفتهاي رابطه – شيء به طور كامل تعيين شوند .</a:t>
            </a:r>
          </a:p>
          <a:p>
            <a:pPr marL="514350" indent="-514350">
              <a:buFont typeface="+mj-lt"/>
              <a:buAutoNum type="arabicParenR" startAt="3"/>
            </a:pPr>
            <a:r>
              <a:rPr lang="fa-IR" sz="3000" dirty="0" smtClean="0">
                <a:cs typeface="Lotus" pitchFamily="2" charset="-78"/>
              </a:rPr>
              <a:t>صفات خاصه هر يك از اشياء رابايد تعريف ومشخص نمود.</a:t>
            </a:r>
          </a:p>
          <a:p>
            <a:pPr marL="514350" indent="-514350">
              <a:buFont typeface="+mj-lt"/>
              <a:buAutoNum type="arabicParenR" startAt="3"/>
            </a:pPr>
            <a:r>
              <a:rPr lang="fa-IR" sz="3000" dirty="0" smtClean="0">
                <a:cs typeface="Lotus" pitchFamily="2" charset="-78"/>
              </a:rPr>
              <a:t>نمودار موجوديت – رابطه رسمي شده ومجددا بررسي ميشود.</a:t>
            </a:r>
          </a:p>
          <a:p>
            <a:pPr marL="514350" indent="-514350">
              <a:buFont typeface="+mj-lt"/>
              <a:buAutoNum type="arabicParenR" startAt="3"/>
            </a:pPr>
            <a:r>
              <a:rPr lang="fa-IR" sz="3000" dirty="0" smtClean="0">
                <a:cs typeface="Lotus" pitchFamily="2" charset="-78"/>
              </a:rPr>
              <a:t>مراحل1تا7 تاتكميل مدلسازي داده ها تكرار ميشوند 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23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مكانيك تحليل ساختيافته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ايجاد يك مدل جريان داده ها :</a:t>
            </a:r>
          </a:p>
          <a:p>
            <a:pPr>
              <a:buNone/>
            </a:pPr>
            <a:r>
              <a:rPr lang="fa-IR" sz="3000" dirty="0" smtClean="0">
                <a:cs typeface="Lotus" pitchFamily="2" charset="-78"/>
              </a:rPr>
              <a:t>    رهنمودهاي ساخت 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DFD</a:t>
            </a:r>
            <a:r>
              <a:rPr lang="fa-IR" sz="3000" dirty="0" smtClean="0">
                <a:cs typeface="Lotus" pitchFamily="2" charset="-78"/>
              </a:rPr>
              <a:t> عبارتند از :</a:t>
            </a:r>
          </a:p>
          <a:p>
            <a:pPr marL="514350" indent="-51435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سطح صفر نمودار جريان داده ها بايد نرم افزار/ سيستم را به صورت تك حبابي نشان دهد.</a:t>
            </a:r>
          </a:p>
          <a:p>
            <a:pPr marL="514350" indent="-51435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ورودي خروجي اصلي بايد به دقت بررسي شوند .</a:t>
            </a:r>
          </a:p>
          <a:p>
            <a:pPr marL="514350" indent="-51435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پالايش بايد با جداسازي فرآيندهاي كانديدا، اشياء داده اي وباجداسازي برنامه هاي ذخيره شده اي كه قرار است درسطح بعدي ظاهر شوند ، آغاز گردد.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24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مكانيك تحليل ساختيافته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514350" indent="-514350">
              <a:buFont typeface="+mj-lt"/>
              <a:buAutoNum type="arabicParenR" startAt="4"/>
            </a:pPr>
            <a:r>
              <a:rPr lang="fa-IR" sz="3000" dirty="0" smtClean="0">
                <a:cs typeface="Lotus" pitchFamily="2" charset="-78"/>
              </a:rPr>
              <a:t>تمام پيكانها و حبابها بايد به وسيله اسامي بامفهوم وپرمعنا نامگذاري شوند .</a:t>
            </a:r>
          </a:p>
          <a:p>
            <a:pPr marL="514350" indent="-514350">
              <a:buFont typeface="+mj-lt"/>
              <a:buAutoNum type="arabicParenR" startAt="4"/>
            </a:pPr>
            <a:r>
              <a:rPr lang="fa-IR" sz="3000" dirty="0" smtClean="0">
                <a:cs typeface="Lotus" pitchFamily="2" charset="-78"/>
              </a:rPr>
              <a:t>استمرارجريان اطلاعات بايد از سطحي به سطح ديگر حفظ شود.</a:t>
            </a:r>
          </a:p>
          <a:p>
            <a:pPr marL="514350" indent="-514350">
              <a:buFont typeface="+mj-lt"/>
              <a:buAutoNum type="arabicParenR" startAt="4"/>
            </a:pPr>
            <a:r>
              <a:rPr lang="fa-IR" sz="3000" dirty="0" smtClean="0">
                <a:cs typeface="Lotus" pitchFamily="2" charset="-78"/>
              </a:rPr>
              <a:t>يك حباب بايد در زمان مناسب پالايش شود 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25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فرهنگ داده ها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None/>
            </a:pPr>
            <a:r>
              <a:rPr lang="fa-IR" sz="3000" dirty="0" smtClean="0">
                <a:cs typeface="Lotus" pitchFamily="2" charset="-78"/>
              </a:rPr>
              <a:t>    واژه نامه(فرهنگ)داده ها ليستي سازمان يافته از تمام عناصرداده اي است كه در ارتباط با سيستم ميباشد . دراين ليست تعاريف دقيق ومشخصي وجودداردكه هم كاربروهم تحليلگر سيستم درك مشتركي ازورودي، خروجي، اجزاي ذخيره شده وحتي محاسبات مياني خواهند داشت. واژه نامه ها داراي اطلاعات ذيل ميباشند :</a:t>
            </a:r>
          </a:p>
          <a:p>
            <a:r>
              <a:rPr lang="fa-IR" sz="3000" dirty="0" smtClean="0">
                <a:cs typeface="Lotus" pitchFamily="2" charset="-78"/>
              </a:rPr>
              <a:t>نام</a:t>
            </a:r>
          </a:p>
          <a:p>
            <a:r>
              <a:rPr lang="fa-IR" sz="3000" dirty="0" smtClean="0">
                <a:cs typeface="Lotus" pitchFamily="2" charset="-78"/>
              </a:rPr>
              <a:t>نام مستعار</a:t>
            </a:r>
          </a:p>
          <a:p>
            <a:r>
              <a:rPr lang="fa-IR" sz="3000" dirty="0" smtClean="0">
                <a:cs typeface="Lotus" pitchFamily="2" charset="-78"/>
              </a:rPr>
              <a:t>محل استفاده و نحوه استفاده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26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فرهنگ داده ها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fa-IR" sz="3000" dirty="0" smtClean="0">
                <a:cs typeface="Lotus" pitchFamily="2" charset="-78"/>
              </a:rPr>
              <a:t>توضيح محتويات</a:t>
            </a:r>
          </a:p>
          <a:p>
            <a:r>
              <a:rPr lang="fa-IR" sz="3000" dirty="0" smtClean="0">
                <a:cs typeface="Lotus" pitchFamily="2" charset="-78"/>
              </a:rPr>
              <a:t>اطلاعات تكميلي درزمينه نوع داده ها، مقاديرازپيش تنظيم شده، محدوديتها يا موانع ومواردي از اين قبيل.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27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ديگرشيوه هاي تحليل سنتي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سه شيوه تحليل مهم ديگر عبارتند از:</a:t>
            </a:r>
          </a:p>
          <a:p>
            <a:pPr marL="742950" indent="-74295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توسعه سيستمهاي ساختيافته داده اي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DSSD : Data Structured System Development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)</a:t>
            </a:r>
            <a:endParaRPr lang="fa-IR" sz="3000" dirty="0" smtClean="0">
              <a:latin typeface="Arial" pitchFamily="34" charset="0"/>
              <a:cs typeface="Arial" pitchFamily="34" charset="0"/>
            </a:endParaRPr>
          </a:p>
          <a:p>
            <a:pPr marL="742950" indent="-742950">
              <a:buFont typeface="+mj-lt"/>
              <a:buAutoNum type="arabicParenR"/>
            </a:pPr>
            <a:r>
              <a:rPr lang="fa-IR" sz="3000" dirty="0" smtClean="0">
                <a:latin typeface="Arial" pitchFamily="34" charset="0"/>
                <a:cs typeface="Lotus" pitchFamily="2" charset="-78"/>
              </a:rPr>
              <a:t>توسعه سيستم جكسون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3000" dirty="0" smtClean="0">
                <a:latin typeface="Bell MT" pitchFamily="18" charset="0"/>
                <a:cs typeface="Arial" pitchFamily="34" charset="0"/>
              </a:rPr>
              <a:t>JSD : Jackson System Development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)</a:t>
            </a:r>
            <a:endParaRPr lang="fa-IR" sz="3000" dirty="0" smtClean="0">
              <a:latin typeface="Arial" pitchFamily="34" charset="0"/>
              <a:cs typeface="Arial" pitchFamily="34" charset="0"/>
            </a:endParaRPr>
          </a:p>
          <a:p>
            <a:pPr marL="742950" indent="-742950">
              <a:buFont typeface="+mj-lt"/>
              <a:buAutoNum type="arabicParenR"/>
            </a:pPr>
            <a:r>
              <a:rPr lang="fa-IR" sz="3000" dirty="0" smtClean="0">
                <a:latin typeface="Arial" pitchFamily="34" charset="0"/>
                <a:cs typeface="Lotus" pitchFamily="2" charset="-78"/>
              </a:rPr>
              <a:t>تكنيك طراحي وتحليل ساختيافته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28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00034" y="928670"/>
            <a:ext cx="7851648" cy="1214446"/>
          </a:xfrm>
        </p:spPr>
        <p:txBody>
          <a:bodyPr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10000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پايان</a:t>
            </a:r>
            <a:endParaRPr lang="fa-IR" sz="1000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2786058"/>
            <a:ext cx="7854696" cy="3143272"/>
          </a:xfrm>
        </p:spPr>
        <p:txBody>
          <a:bodyPr>
            <a:scene3d>
              <a:camera prst="orthographicFront"/>
              <a:lightRig rig="flat" dir="t">
                <a:rot lat="0" lon="0" rev="18900000"/>
              </a:lightRig>
            </a:scene3d>
            <a:sp3d extrusionH="31750" contourW="6350" prstMaterial="powder">
              <a:bevelT w="19050" h="19050" prst="angle"/>
              <a:contourClr>
                <a:schemeClr val="accent3">
                  <a:tint val="100000"/>
                  <a:shade val="100000"/>
                  <a:satMod val="100000"/>
                  <a:hueMod val="100000"/>
                </a:schemeClr>
              </a:contourClr>
            </a:sp3d>
          </a:bodyPr>
          <a:lstStyle/>
          <a:p>
            <a:r>
              <a:rPr lang="fa-IR" sz="4800" b="1" dirty="0" smtClean="0">
                <a:ln/>
                <a:solidFill>
                  <a:schemeClr val="accent3"/>
                </a:solidFill>
                <a:cs typeface="Lotus" pitchFamily="2" charset="-78"/>
              </a:rPr>
              <a:t>فصل دوازدهم</a:t>
            </a:r>
          </a:p>
          <a:p>
            <a:r>
              <a:rPr lang="fa-IR" b="1" dirty="0" smtClean="0">
                <a:ln/>
                <a:solidFill>
                  <a:schemeClr val="accent3"/>
                </a:solidFill>
                <a:cs typeface="Lotus" pitchFamily="2" charset="-78"/>
              </a:rPr>
              <a:t>            </a:t>
            </a:r>
          </a:p>
          <a:p>
            <a:r>
              <a:rPr lang="fa-IR" b="1" dirty="0" smtClean="0">
                <a:ln/>
                <a:solidFill>
                  <a:schemeClr val="accent3"/>
                </a:solidFill>
                <a:cs typeface="Lotus" pitchFamily="2" charset="-78"/>
              </a:rPr>
              <a:t>                    </a:t>
            </a:r>
            <a:r>
              <a:rPr lang="fa-IR" sz="3600" b="1" dirty="0" smtClean="0">
                <a:ln/>
                <a:solidFill>
                  <a:schemeClr val="accent3"/>
                </a:solidFill>
                <a:cs typeface="Lotus" pitchFamily="2" charset="-78"/>
              </a:rPr>
              <a:t>مدلسازي تحليلي</a:t>
            </a:r>
            <a:endParaRPr lang="fa-IR" sz="3600" b="1" dirty="0">
              <a:ln/>
              <a:solidFill>
                <a:schemeClr val="accent3"/>
              </a:solidFill>
              <a:cs typeface="Lotus" pitchFamily="2" charset="-78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29</a:t>
            </a:fld>
            <a:endParaRPr lang="fa-IR"/>
          </a:p>
        </p:txBody>
      </p:sp>
      <p:pic>
        <p:nvPicPr>
          <p:cNvPr id="5" name="Picture 4" descr="L:\Copy of copy.jpg"/>
          <p:cNvPicPr>
            <a:picLocks noChangeAspect="1" noChangeArrowheads="1"/>
          </p:cNvPicPr>
          <p:nvPr/>
        </p:nvPicPr>
        <p:blipFill>
          <a:blip r:embed="rId2">
            <a:duotone>
              <a:prstClr val="black"/>
              <a:schemeClr val="accent1">
                <a:tint val="45000"/>
                <a:satMod val="400000"/>
              </a:schemeClr>
            </a:duotone>
          </a:blip>
          <a:srcRect/>
          <a:stretch>
            <a:fillRect/>
          </a:stretch>
        </p:blipFill>
        <p:spPr bwMode="auto">
          <a:xfrm>
            <a:off x="285720" y="6412878"/>
            <a:ext cx="285752" cy="285752"/>
          </a:xfrm>
          <a:prstGeom prst="rect">
            <a:avLst/>
          </a:prstGeom>
          <a:noFill/>
          <a:ln>
            <a:solidFill>
              <a:schemeClr val="bg2">
                <a:lumMod val="60000"/>
                <a:lumOff val="40000"/>
              </a:schemeClr>
            </a:solidFill>
          </a:ln>
          <a:scene3d>
            <a:camera prst="orthographicFront"/>
            <a:lightRig rig="freezing" dir="t">
              <a:rot lat="0" lon="0" rev="0"/>
            </a:lightRig>
          </a:scene3d>
          <a:sp3d extrusionH="76200" prstMaterial="translucentPowder">
            <a:extrusionClr>
              <a:schemeClr val="tx1"/>
            </a:extrusionClr>
          </a:sp3d>
        </p:spPr>
      </p:pic>
      <p:sp>
        <p:nvSpPr>
          <p:cNvPr id="6" name="TextBox 7"/>
          <p:cNvSpPr txBox="1"/>
          <p:nvPr/>
        </p:nvSpPr>
        <p:spPr>
          <a:xfrm>
            <a:off x="500034" y="6484316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fa-IR"/>
            </a:defPPr>
            <a:lvl1pPr marL="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r" defTabSz="914400" rtl="1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900" dirty="0" smtClean="0">
                <a:solidFill>
                  <a:schemeClr val="tx1">
                    <a:lumMod val="65000"/>
                  </a:schemeClr>
                </a:solidFill>
              </a:rPr>
              <a:t>Copyright By </a:t>
            </a:r>
            <a:r>
              <a:rPr lang="en-US" sz="900" dirty="0" err="1" smtClean="0">
                <a:solidFill>
                  <a:schemeClr val="tx1">
                    <a:lumMod val="65000"/>
                  </a:schemeClr>
                </a:solidFill>
              </a:rPr>
              <a:t>Mojtaba</a:t>
            </a:r>
            <a:r>
              <a:rPr lang="en-US" sz="900" dirty="0" smtClean="0">
                <a:solidFill>
                  <a:schemeClr val="tx1">
                    <a:lumMod val="65000"/>
                  </a:schemeClr>
                </a:solidFill>
              </a:rPr>
              <a:t> </a:t>
            </a:r>
            <a:r>
              <a:rPr lang="en-US" sz="900" dirty="0" err="1" smtClean="0">
                <a:solidFill>
                  <a:schemeClr val="tx1">
                    <a:lumMod val="65000"/>
                  </a:schemeClr>
                </a:solidFill>
              </a:rPr>
              <a:t>Poormohaghegh</a:t>
            </a:r>
            <a:endParaRPr lang="en-US" sz="900" dirty="0">
              <a:solidFill>
                <a:schemeClr val="tx1">
                  <a:lumMod val="65000"/>
                </a:schemeClr>
              </a:solidFill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نگاه اجمالي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pPr>
              <a:buNone/>
            </a:pPr>
            <a:r>
              <a:rPr lang="fa-IR" sz="3000" dirty="0" smtClean="0">
                <a:solidFill>
                  <a:prstClr val="black"/>
                </a:solidFill>
                <a:cs typeface="Lotus" pitchFamily="2" charset="-78"/>
              </a:rPr>
              <a:t>   به جهت اينكه مدلسازي تحليلي نيازمنديها را به صورت سه بعدي نمايش ميدهد و بدين ترتيب احتمال يافتن خطاها وناسازگاريها افزايش ميابد اين روش اهميت پيدا كرده است .</a:t>
            </a:r>
            <a:endParaRPr lang="fa-IR" sz="3600" dirty="0" smtClean="0">
              <a:cs typeface="Lotus" pitchFamily="2" charset="-78"/>
            </a:endParaRPr>
          </a:p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مراحل كار:</a:t>
            </a:r>
            <a:endParaRPr lang="fa-IR" sz="2400" dirty="0" smtClean="0">
              <a:cs typeface="Lotus" pitchFamily="2" charset="-78"/>
            </a:endParaRP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مدلسازي نيازمنديهاي دهده اي ، كاركردي و رفتاري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پالايش وتجزيه و تحليل مدلها براي ارزيابي كامل بودن ، سازگاري و صحيح بودن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تشكيل مشخصه مدل مورد نظر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تاييد توسط مهندسين وكاربران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3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نگاه اجمالي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28802"/>
            <a:ext cx="8229600" cy="442247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محصول كار چيست؟</a:t>
            </a:r>
          </a:p>
          <a:p>
            <a:pPr>
              <a:buNone/>
            </a:pPr>
            <a:r>
              <a:rPr lang="fa-IR" sz="2400" dirty="0" smtClean="0">
                <a:cs typeface="Lotus" pitchFamily="2" charset="-78"/>
              </a:rPr>
              <a:t>    </a:t>
            </a:r>
            <a:r>
              <a:rPr lang="fa-IR" sz="3000" dirty="0" smtClean="0">
                <a:cs typeface="Lotus" pitchFamily="2" charset="-78"/>
              </a:rPr>
              <a:t>توضيحات مربوط به اشياء داده اي ، نمودار رابطه هاي رابطه – موجوديت ، نمودارجريان داده ها ، نمودارهاي انتقال وضعيت ، مشخصه هاي پردازشي ومشخصه هاي كنترل</a:t>
            </a:r>
          </a:p>
          <a:p>
            <a:pPr lvl="0">
              <a:buClr>
                <a:srgbClr val="0BD0D9"/>
              </a:buClr>
              <a:buFont typeface="Wingdings" pitchFamily="2" charset="2"/>
              <a:buChar char="Ø"/>
            </a:pPr>
            <a:r>
              <a:rPr lang="fa-IR" sz="3600" dirty="0" smtClean="0">
                <a:solidFill>
                  <a:prstClr val="black"/>
                </a:solidFill>
                <a:cs typeface="Lotus" pitchFamily="2" charset="-78"/>
              </a:rPr>
              <a:t>چگونگي حصول اطمينان از درستي انجام كار : </a:t>
            </a:r>
          </a:p>
          <a:p>
            <a:pPr lvl="0">
              <a:buClr>
                <a:srgbClr val="0BD0D9"/>
              </a:buClr>
              <a:buNone/>
            </a:pPr>
            <a:r>
              <a:rPr lang="fa-IR" sz="3000" dirty="0" smtClean="0">
                <a:solidFill>
                  <a:prstClr val="black"/>
                </a:solidFill>
                <a:cs typeface="Lotus" pitchFamily="2" charset="-78"/>
              </a:rPr>
              <a:t>    بوسيله بررسي مجدد از لحاظ صحت ، كامل وسازگار بودن .</a:t>
            </a:r>
          </a:p>
          <a:p>
            <a:pPr lvl="0">
              <a:buClr>
                <a:srgbClr val="0BD0D9"/>
              </a:buClr>
              <a:buFont typeface="Wingdings" pitchFamily="2" charset="2"/>
              <a:buChar char="Ø"/>
            </a:pPr>
            <a:r>
              <a:rPr lang="fa-IR" sz="3600" dirty="0" smtClean="0">
                <a:solidFill>
                  <a:prstClr val="black"/>
                </a:solidFill>
                <a:cs typeface="Lotus" pitchFamily="2" charset="-78"/>
              </a:rPr>
              <a:t>دو مدل غالب مدلسازي تحليلي عبارتند از :</a:t>
            </a:r>
          </a:p>
          <a:p>
            <a:pPr marL="457200" lvl="0" indent="-457200">
              <a:buClr>
                <a:srgbClr val="0BD0D9"/>
              </a:buClr>
              <a:buFont typeface="+mj-lt"/>
              <a:buAutoNum type="arabicParenR"/>
            </a:pPr>
            <a:r>
              <a:rPr lang="fa-IR" sz="3000" dirty="0" smtClean="0">
                <a:solidFill>
                  <a:prstClr val="black"/>
                </a:solidFill>
                <a:cs typeface="Lotus" pitchFamily="2" charset="-78"/>
              </a:rPr>
              <a:t>تحليل ساختيافته</a:t>
            </a:r>
          </a:p>
          <a:p>
            <a:pPr marL="457200" lvl="0" indent="-457200">
              <a:buClr>
                <a:srgbClr val="0BD0D9"/>
              </a:buClr>
              <a:buFont typeface="+mj-lt"/>
              <a:buAutoNum type="arabicParenR"/>
            </a:pPr>
            <a:r>
              <a:rPr lang="fa-IR" sz="3000" dirty="0" smtClean="0">
                <a:solidFill>
                  <a:prstClr val="black"/>
                </a:solidFill>
                <a:cs typeface="Lotus" pitchFamily="2" charset="-78"/>
              </a:rPr>
              <a:t>تحليل شيء گرا</a:t>
            </a:r>
          </a:p>
          <a:p>
            <a:pPr>
              <a:buNone/>
            </a:pPr>
            <a:endParaRPr lang="fa-IR" sz="2400" dirty="0" smtClean="0">
              <a:cs typeface="Lotus" pitchFamily="2" charset="-78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4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نگاه اجمالي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بخشهاي تحليل ساختيافته از نظر ”تام دماكرو“ :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نتايج تحليل بايد قابل تعمير ونگهداري باشد .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مشكلات مربوط به اندازه بايد با استفاده از شيوه مؤثرومناسب تقسيم بندي ،برطرف شوند.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در صورت امكان وهركجا ميشود بايد از علائم گرافيكي استفاده كرد .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جدا كردن مفروضات منطقي ( ضروري ) و فيزيكي ( پياده سازي ) از يكديگر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5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عناصرمدل تحليل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442247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مدل تحليلي ساختيافته بايد سه هدف زير را دنبال كند :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توصيف نياز مشتري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به وجود آوردن مبنايي براي ايجاد طراحي نرم افزاري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تعريف مجموعه اي از نيازمنديها كه پس از ساخته شدن نرم افزار ميتوانند معتبر شوند .</a:t>
            </a:r>
          </a:p>
          <a:p>
            <a:pPr marL="457200" indent="-457200"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ساختار اين مدل شامل موارد زيراست :</a:t>
            </a:r>
          </a:p>
          <a:p>
            <a:pPr marL="457200" indent="-457200"/>
            <a:r>
              <a:rPr lang="fa-IR" sz="3000" dirty="0" smtClean="0">
                <a:cs typeface="Lotus" pitchFamily="2" charset="-78"/>
              </a:rPr>
              <a:t>واژه نامه دادها : مجموعه اي شامل توضيحات مربوط به تمام اشياء داده اي مصرف شده يا به وجود آمده توسط نرم افزار </a:t>
            </a:r>
          </a:p>
          <a:p>
            <a:pPr marL="457200" indent="-457200">
              <a:buNone/>
            </a:pPr>
            <a:r>
              <a:rPr lang="fa-IR" sz="2400" dirty="0" smtClean="0">
                <a:cs typeface="Lotus" pitchFamily="2" charset="-78"/>
              </a:rPr>
              <a:t>  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6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عناصرمدل تحليل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457200" lvl="0" indent="-457200">
              <a:buClr>
                <a:srgbClr val="0BD0D9"/>
              </a:buClr>
            </a:pPr>
            <a:r>
              <a:rPr lang="fa-IR" sz="3000" dirty="0" smtClean="0">
                <a:solidFill>
                  <a:prstClr val="black"/>
                </a:solidFill>
                <a:cs typeface="Lotus" pitchFamily="2" charset="-78"/>
              </a:rPr>
              <a:t>نمودار رابطه – موجوديت </a:t>
            </a:r>
            <a:r>
              <a:rPr lang="en-US" sz="3000" dirty="0" smtClean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(</a:t>
            </a:r>
            <a:r>
              <a:rPr lang="en-US" sz="3000" dirty="0" smtClean="0">
                <a:solidFill>
                  <a:prstClr val="black"/>
                </a:solidFill>
                <a:latin typeface="Bell MT" pitchFamily="18" charset="0"/>
                <a:cs typeface="Lotus" pitchFamily="2" charset="-78"/>
              </a:rPr>
              <a:t>ERD : Entity Relation Diagram</a:t>
            </a:r>
            <a:r>
              <a:rPr lang="en-US" sz="3000" dirty="0" smtClean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)</a:t>
            </a:r>
            <a:r>
              <a:rPr lang="fa-IR" sz="3000" dirty="0" smtClean="0">
                <a:solidFill>
                  <a:prstClr val="black"/>
                </a:solidFill>
                <a:cs typeface="Lotus" pitchFamily="2" charset="-78"/>
              </a:rPr>
              <a:t> : روابط  موجود ميان اشياء داده اي را نشان ميدهد .</a:t>
            </a:r>
            <a:endParaRPr lang="fa-IR" sz="2400" dirty="0" smtClean="0">
              <a:cs typeface="Lotus" pitchFamily="2" charset="-78"/>
            </a:endParaRPr>
          </a:p>
          <a:p>
            <a:r>
              <a:rPr lang="fa-IR" sz="3000" dirty="0" smtClean="0">
                <a:cs typeface="Lotus" pitchFamily="2" charset="-78"/>
              </a:rPr>
              <a:t>نمودار جريان داده ها 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3000" dirty="0" smtClean="0">
                <a:latin typeface="Bell MT" pitchFamily="18" charset="0"/>
                <a:cs typeface="Lotus" pitchFamily="2" charset="-78"/>
              </a:rPr>
              <a:t>DFD : Data Flow Diagram</a:t>
            </a:r>
            <a:r>
              <a:rPr lang="en-US" sz="3000" dirty="0" smtClean="0">
                <a:latin typeface="Arial" pitchFamily="34" charset="0"/>
                <a:cs typeface="Arial" pitchFamily="34" charset="0"/>
              </a:rPr>
              <a:t>)</a:t>
            </a:r>
            <a:r>
              <a:rPr lang="fa-IR" sz="3000" dirty="0" smtClean="0">
                <a:cs typeface="Lotus" pitchFamily="2" charset="-78"/>
              </a:rPr>
              <a:t> : دو هدف مهم را برآورده ميسازد . اين دو هدف عبارتند از :</a:t>
            </a:r>
          </a:p>
          <a:p>
            <a:pPr marL="457200" indent="-457200">
              <a:buFont typeface="+mj-lt"/>
              <a:buAutoNum type="arabicPeriod"/>
            </a:pPr>
            <a:r>
              <a:rPr lang="fa-IR" sz="3000" dirty="0" smtClean="0">
                <a:cs typeface="Lotus" pitchFamily="2" charset="-78"/>
              </a:rPr>
              <a:t>فراهم كردن شاخصي در ارتباط با نحوه تبديل داده ها هنگام حركت داده ها در طول سيستم</a:t>
            </a:r>
          </a:p>
          <a:p>
            <a:pPr marL="457200" lvl="0" indent="-457200">
              <a:buClr>
                <a:srgbClr val="0BD0D9"/>
              </a:buClr>
              <a:buFont typeface="+mj-lt"/>
              <a:buAutoNum type="arabicPeriod"/>
            </a:pPr>
            <a:r>
              <a:rPr lang="fa-IR" sz="3000" dirty="0" smtClean="0">
                <a:solidFill>
                  <a:prstClr val="black"/>
                </a:solidFill>
                <a:cs typeface="Lotus" pitchFamily="2" charset="-78"/>
              </a:rPr>
              <a:t>نشان دادن كاراكترهاي اصلي وفرعي كه تبديل وتغيير جريان داده ها را انجام ميدهند .</a:t>
            </a:r>
          </a:p>
          <a:p>
            <a:pPr marL="457200" indent="-457200">
              <a:buNone/>
            </a:pPr>
            <a:endParaRPr lang="fa-IR" sz="3000" dirty="0" smtClean="0">
              <a:cs typeface="Lotus" pitchFamily="2" charset="-78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7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مدلسازي داده ها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5480"/>
            <a:ext cx="8229600" cy="4422478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457200" lvl="0" indent="-457200">
              <a:buClr>
                <a:srgbClr val="0BD0D9"/>
              </a:buClr>
            </a:pPr>
            <a:r>
              <a:rPr lang="fa-IR" sz="3000" dirty="0" smtClean="0">
                <a:solidFill>
                  <a:prstClr val="black"/>
                </a:solidFill>
                <a:cs typeface="Lotus" pitchFamily="2" charset="-78"/>
              </a:rPr>
              <a:t>نمودارحالت گذار</a:t>
            </a:r>
            <a:r>
              <a:rPr lang="en-US" sz="3000" dirty="0" smtClean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(</a:t>
            </a:r>
            <a:r>
              <a:rPr lang="en-US" sz="3000" dirty="0" smtClean="0">
                <a:solidFill>
                  <a:prstClr val="black"/>
                </a:solidFill>
                <a:latin typeface="Bell MT" pitchFamily="18" charset="0"/>
                <a:cs typeface="Lotus" pitchFamily="2" charset="-78"/>
              </a:rPr>
              <a:t>STD : State Transition Diagram</a:t>
            </a:r>
            <a:r>
              <a:rPr lang="en-US" sz="3000" dirty="0" smtClean="0">
                <a:solidFill>
                  <a:prstClr val="black"/>
                </a:solidFill>
                <a:latin typeface="Arial" pitchFamily="34" charset="0"/>
                <a:cs typeface="Arial" pitchFamily="34" charset="0"/>
              </a:rPr>
              <a:t>)</a:t>
            </a:r>
            <a:r>
              <a:rPr lang="fa-IR" sz="3000" dirty="0" smtClean="0">
                <a:solidFill>
                  <a:prstClr val="black"/>
                </a:solidFill>
                <a:cs typeface="Lotus" pitchFamily="2" charset="-78"/>
              </a:rPr>
              <a:t> : نحوه برخوردسيستم درنتيجه وقوع رويدادهاي خارجي رانشان ميدهد .</a:t>
            </a:r>
          </a:p>
          <a:p>
            <a:pPr>
              <a:buNone/>
            </a:pPr>
            <a:r>
              <a:rPr lang="fa-IR" sz="2400" dirty="0" smtClean="0">
                <a:cs typeface="Lotus" pitchFamily="2" charset="-78"/>
              </a:rPr>
              <a:t>    </a:t>
            </a:r>
            <a:r>
              <a:rPr lang="fa-IR" sz="3000" dirty="0" smtClean="0">
                <a:cs typeface="Lotus" pitchFamily="2" charset="-78"/>
              </a:rPr>
              <a:t>شيوه هاي مدلسازي داده ها از نمودار رابطه – موجوديت استفاده ميكنند .</a:t>
            </a:r>
          </a:p>
          <a:p>
            <a:pPr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ويژگيهاي نموداررابطه – موجوديت </a:t>
            </a:r>
            <a:r>
              <a:rPr lang="en-US" sz="3600" dirty="0" smtClean="0">
                <a:latin typeface="Arial" pitchFamily="34" charset="0"/>
                <a:cs typeface="Arial" pitchFamily="34" charset="0"/>
              </a:rPr>
              <a:t>(</a:t>
            </a:r>
            <a:r>
              <a:rPr lang="en-US" sz="3600" dirty="0" smtClean="0">
                <a:latin typeface="Bell MT" pitchFamily="18" charset="0"/>
                <a:cs typeface="Lotus" pitchFamily="2" charset="-78"/>
              </a:rPr>
              <a:t>ERD</a:t>
            </a:r>
            <a:r>
              <a:rPr lang="en-US" sz="3600" dirty="0" smtClean="0">
                <a:latin typeface="Arial" pitchFamily="34" charset="0"/>
                <a:cs typeface="Arial" pitchFamily="34" charset="0"/>
              </a:rPr>
              <a:t>)</a:t>
            </a:r>
            <a:r>
              <a:rPr lang="fa-IR" sz="3600" dirty="0" smtClean="0">
                <a:cs typeface="Lotus" pitchFamily="2" charset="-78"/>
              </a:rPr>
              <a:t> :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dirty="0" smtClean="0">
                <a:cs typeface="Lotus" pitchFamily="2" charset="-78"/>
              </a:rPr>
              <a:t>استفاده از نشانه گذاري گرافيكي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8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effectLst>
            <a:innerShdw blurRad="114300">
              <a:prstClr val="black"/>
            </a:inn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fa-IR" sz="6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cs typeface="Lotus" pitchFamily="2" charset="-78"/>
              </a:rPr>
              <a:t>مدلسازي داده ها</a:t>
            </a:r>
            <a:endParaRPr lang="fa-IR" sz="60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  <a:cs typeface="Lotus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pPr marL="457200" indent="-457200">
              <a:buFont typeface="+mj-lt"/>
              <a:buAutoNum type="arabicParenR" startAt="2"/>
            </a:pPr>
            <a:r>
              <a:rPr lang="fa-IR" sz="3000" dirty="0" smtClean="0">
                <a:cs typeface="Lotus" pitchFamily="2" charset="-78"/>
              </a:rPr>
              <a:t>تاكيد برداده ها وايجاد يك شبكه داده اي</a:t>
            </a:r>
          </a:p>
          <a:p>
            <a:pPr marL="457200" indent="-457200">
              <a:buFont typeface="+mj-lt"/>
              <a:buAutoNum type="arabicParenR" startAt="2"/>
            </a:pPr>
            <a:r>
              <a:rPr lang="fa-IR" sz="3000" dirty="0" smtClean="0">
                <a:cs typeface="Lotus" pitchFamily="2" charset="-78"/>
              </a:rPr>
              <a:t> مفيد بودن در مواردي كه داده ها وروابط موجود بر داده ها پيچيده اند .</a:t>
            </a:r>
          </a:p>
          <a:p>
            <a:pPr marL="457200" indent="-457200">
              <a:buFont typeface="Wingdings" pitchFamily="2" charset="2"/>
              <a:buChar char="Ø"/>
            </a:pPr>
            <a:r>
              <a:rPr lang="fa-IR" sz="3600" dirty="0" smtClean="0">
                <a:cs typeface="Lotus" pitchFamily="2" charset="-78"/>
              </a:rPr>
              <a:t>مدل دادها از سه بخش اطلاعاتي تشكيل شده كه عبارتند از:</a:t>
            </a:r>
          </a:p>
          <a:p>
            <a:pPr marL="457200" indent="-457200">
              <a:buFont typeface="+mj-lt"/>
              <a:buAutoNum type="arabicParenR"/>
            </a:pPr>
            <a:r>
              <a:rPr lang="fa-IR" sz="3000" b="1" dirty="0" smtClean="0">
                <a:cs typeface="Lotus" pitchFamily="2" charset="-78"/>
              </a:rPr>
              <a:t>شيء داده اي : </a:t>
            </a:r>
            <a:r>
              <a:rPr lang="fa-IR" sz="3000" dirty="0" smtClean="0">
                <a:cs typeface="Lotus" pitchFamily="2" charset="-78"/>
              </a:rPr>
              <a:t>كه نشانگر هر يك از تركيبات اطلاعاتي است كه بايد توسط نرم افزار درك</a:t>
            </a:r>
            <a:r>
              <a:rPr lang="fa-IR" sz="3000" b="1" dirty="0" smtClean="0">
                <a:cs typeface="Lotus" pitchFamily="2" charset="-78"/>
              </a:rPr>
              <a:t> </a:t>
            </a:r>
            <a:r>
              <a:rPr lang="fa-IR" sz="3000" dirty="0" smtClean="0">
                <a:cs typeface="Lotus" pitchFamily="2" charset="-78"/>
              </a:rPr>
              <a:t>شود . منظور از اطلاعات تركيب شده ، اطلاعاتي است كه داراي ويژگيها و صفات خاصه متفاوت باشند .</a:t>
            </a:r>
          </a:p>
          <a:p>
            <a:pPr>
              <a:buNone/>
            </a:pPr>
            <a:endParaRPr lang="fa-IR" sz="2400" dirty="0" smtClean="0">
              <a:cs typeface="Lotus" pitchFamily="2" charset="-78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FEDE73-1A98-460A-8F6A-3473880B54CB}" type="slidenum">
              <a:rPr lang="fa-IR" smtClean="0"/>
              <a:pPr/>
              <a:t>9</a:t>
            </a:fld>
            <a:endParaRPr lang="fa-IR"/>
          </a:p>
        </p:txBody>
      </p:sp>
      <p:pic>
        <p:nvPicPr>
          <p:cNvPr id="6" name="Picture 2" descr="L:\Copy of copy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00034" y="6429396"/>
            <a:ext cx="285752" cy="285752"/>
          </a:xfrm>
          <a:prstGeom prst="rect">
            <a:avLst/>
          </a:prstGeom>
          <a:noFill/>
        </p:spPr>
      </p:pic>
      <p:sp>
        <p:nvSpPr>
          <p:cNvPr id="7" name="TextBox 6"/>
          <p:cNvSpPr txBox="1"/>
          <p:nvPr/>
        </p:nvSpPr>
        <p:spPr>
          <a:xfrm>
            <a:off x="642910" y="6500834"/>
            <a:ext cx="2143140" cy="2308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Copyright By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Mojtaba</a:t>
            </a:r>
            <a:r>
              <a:rPr lang="en-US" sz="900" dirty="0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 </a:t>
            </a:r>
            <a:r>
              <a:rPr lang="en-US" sz="900" dirty="0" err="1" smtClean="0">
                <a:solidFill>
                  <a:schemeClr val="bg1">
                    <a:lumMod val="65000"/>
                  </a:schemeClr>
                </a:solidFill>
                <a:latin typeface="Bell MT" pitchFamily="18" charset="0"/>
              </a:rPr>
              <a:t>Poormohaghegh</a:t>
            </a:r>
            <a:endParaRPr lang="en-US" sz="900" dirty="0">
              <a:solidFill>
                <a:schemeClr val="bg1">
                  <a:lumMod val="65000"/>
                </a:schemeClr>
              </a:solidFill>
              <a:latin typeface="Bell MT" pitchFamily="18" charset="0"/>
            </a:endParaRPr>
          </a:p>
        </p:txBody>
      </p:sp>
    </p:spTree>
  </p:cSld>
  <p:clrMapOvr>
    <a:masterClrMapping/>
  </p:clrMapOvr>
  <p:transition>
    <p:pull dir="d"/>
  </p:transition>
  <p:timing>
    <p:tnLst>
      <p:par>
        <p:cTn id="1" dur="indefinite" restart="never" nodeType="tmRoot"/>
      </p:par>
    </p:tnLst>
  </p:timing>
</p:sld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368</TotalTime>
  <Words>1800</Words>
  <Application>Microsoft Office PowerPoint</Application>
  <PresentationFormat>On-screen Show (4:3)</PresentationFormat>
  <Paragraphs>213</Paragraphs>
  <Slides>29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29</vt:i4>
      </vt:variant>
    </vt:vector>
  </HeadingPairs>
  <TitlesOfParts>
    <vt:vector size="31" baseType="lpstr">
      <vt:lpstr>Office Theme</vt:lpstr>
      <vt:lpstr>Flow</vt:lpstr>
      <vt:lpstr>بسم الله الرحمن الرحيم</vt:lpstr>
      <vt:lpstr>نگاه اجمالي</vt:lpstr>
      <vt:lpstr>نگاه اجمالي</vt:lpstr>
      <vt:lpstr>نگاه اجمالي</vt:lpstr>
      <vt:lpstr>نگاه اجمالي</vt:lpstr>
      <vt:lpstr>عناصرمدل تحليل</vt:lpstr>
      <vt:lpstr>عناصرمدل تحليل</vt:lpstr>
      <vt:lpstr>مدلسازي داده ها</vt:lpstr>
      <vt:lpstr>مدلسازي داده ها</vt:lpstr>
      <vt:lpstr>مدلسازي داده ها</vt:lpstr>
      <vt:lpstr>Slide 11</vt:lpstr>
      <vt:lpstr>مدلسازي داده ها</vt:lpstr>
      <vt:lpstr>مدلسازي داده ها</vt:lpstr>
      <vt:lpstr>مدلسازي داده ها</vt:lpstr>
      <vt:lpstr>سيستمهاي Real-Time</vt:lpstr>
      <vt:lpstr>سيستمهاي Real-Time</vt:lpstr>
      <vt:lpstr>سيستمهاي Real-Time</vt:lpstr>
      <vt:lpstr>سيستمهاي Real-Time</vt:lpstr>
      <vt:lpstr>سيستمهاي Real-Time</vt:lpstr>
      <vt:lpstr>سيستمهاي Real-Time</vt:lpstr>
      <vt:lpstr>سيستمهاي Real-Time</vt:lpstr>
      <vt:lpstr>مكانيك تحليل ساختيافته</vt:lpstr>
      <vt:lpstr>مكانيك تحليل ساختيافته</vt:lpstr>
      <vt:lpstr>مكانيك تحليل ساختيافته</vt:lpstr>
      <vt:lpstr>مكانيك تحليل ساختيافته</vt:lpstr>
      <vt:lpstr>فرهنگ داده ها</vt:lpstr>
      <vt:lpstr>فرهنگ داده ها</vt:lpstr>
      <vt:lpstr>ديگرشيوه هاي تحليل سنتي</vt:lpstr>
      <vt:lpstr>پايان</vt:lpstr>
    </vt:vector>
  </TitlesOfParts>
  <Company>Morteza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بسم الله الرحمن الرحيم</dc:title>
  <dc:creator>Morteza</dc:creator>
  <cp:lastModifiedBy>pnum</cp:lastModifiedBy>
  <cp:revision>45</cp:revision>
  <dcterms:created xsi:type="dcterms:W3CDTF">2008-08-04T13:33:07Z</dcterms:created>
  <dcterms:modified xsi:type="dcterms:W3CDTF">2008-10-19T06:35:32Z</dcterms:modified>
</cp:coreProperties>
</file>