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 id="2147483660" r:id="rId2"/>
  </p:sldMasterIdLst>
  <p:notesMasterIdLst>
    <p:notesMasterId r:id="rId40"/>
  </p:notesMasterIdLst>
  <p:sldIdLst>
    <p:sldId id="296" r:id="rId3"/>
    <p:sldId id="257" r:id="rId4"/>
    <p:sldId id="258" r:id="rId5"/>
    <p:sldId id="259" r:id="rId6"/>
    <p:sldId id="260" r:id="rId7"/>
    <p:sldId id="261" r:id="rId8"/>
    <p:sldId id="262" r:id="rId9"/>
    <p:sldId id="263" r:id="rId10"/>
    <p:sldId id="264" r:id="rId11"/>
    <p:sldId id="265" r:id="rId12"/>
    <p:sldId id="266" r:id="rId13"/>
    <p:sldId id="267"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3" r:id="rId37"/>
    <p:sldId id="291" r:id="rId38"/>
    <p:sldId id="295" r:id="rId3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86444" autoAdjust="0"/>
    <p:restoredTop sz="94660"/>
  </p:normalViewPr>
  <p:slideViewPr>
    <p:cSldViewPr>
      <p:cViewPr>
        <p:scale>
          <a:sx n="75" d="100"/>
          <a:sy n="75" d="100"/>
        </p:scale>
        <p:origin x="-432" y="-7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fa-IR"/>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C3523E82-CFFB-4DA1-ACD3-E60FF3037ADD}" type="datetimeFigureOut">
              <a:rPr lang="fa-IR" smtClean="0"/>
              <a:pPr/>
              <a:t>1429/10/26</a:t>
            </a:fld>
            <a:endParaRPr lang="fa-I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fa-I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fa-IR"/>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04874269-BD44-4F8B-8413-E950A30A035D}" type="slidenum">
              <a:rPr lang="fa-IR" smtClean="0"/>
              <a:pPr/>
              <a:t>‹#›</a:t>
            </a:fld>
            <a:endParaRPr lang="fa-IR"/>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a:p>
        </p:txBody>
      </p:sp>
      <p:sp>
        <p:nvSpPr>
          <p:cNvPr id="4" name="Slide Number Placeholder 3"/>
          <p:cNvSpPr>
            <a:spLocks noGrp="1"/>
          </p:cNvSpPr>
          <p:nvPr>
            <p:ph type="sldNum" sz="quarter" idx="10"/>
          </p:nvPr>
        </p:nvSpPr>
        <p:spPr/>
        <p:txBody>
          <a:bodyPr/>
          <a:lstStyle/>
          <a:p>
            <a:fld id="{1655D056-D09A-40D2-9769-626B66C3968A}" type="slidenum">
              <a:rPr lang="fa-IR" smtClean="0"/>
              <a:pPr/>
              <a:t>2</a:t>
            </a:fld>
            <a:endParaRPr lang="fa-I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a:p>
        </p:txBody>
      </p:sp>
      <p:sp>
        <p:nvSpPr>
          <p:cNvPr id="4" name="Slide Number Placeholder 3"/>
          <p:cNvSpPr>
            <a:spLocks noGrp="1"/>
          </p:cNvSpPr>
          <p:nvPr>
            <p:ph type="sldNum" sz="quarter" idx="10"/>
          </p:nvPr>
        </p:nvSpPr>
        <p:spPr/>
        <p:txBody>
          <a:bodyPr/>
          <a:lstStyle/>
          <a:p>
            <a:fld id="{1655D056-D09A-40D2-9769-626B66C3968A}" type="slidenum">
              <a:rPr lang="fa-IR" smtClean="0"/>
              <a:pPr/>
              <a:t>11</a:t>
            </a:fld>
            <a:endParaRPr lang="fa-I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a:p>
        </p:txBody>
      </p:sp>
      <p:sp>
        <p:nvSpPr>
          <p:cNvPr id="4" name="Slide Number Placeholder 3"/>
          <p:cNvSpPr>
            <a:spLocks noGrp="1"/>
          </p:cNvSpPr>
          <p:nvPr>
            <p:ph type="sldNum" sz="quarter" idx="10"/>
          </p:nvPr>
        </p:nvSpPr>
        <p:spPr/>
        <p:txBody>
          <a:bodyPr/>
          <a:lstStyle/>
          <a:p>
            <a:fld id="{1655D056-D09A-40D2-9769-626B66C3968A}" type="slidenum">
              <a:rPr lang="fa-IR" smtClean="0"/>
              <a:pPr/>
              <a:t>12</a:t>
            </a:fld>
            <a:endParaRPr lang="fa-I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a:p>
        </p:txBody>
      </p:sp>
      <p:sp>
        <p:nvSpPr>
          <p:cNvPr id="4" name="Slide Number Placeholder 3"/>
          <p:cNvSpPr>
            <a:spLocks noGrp="1"/>
          </p:cNvSpPr>
          <p:nvPr>
            <p:ph type="sldNum" sz="quarter" idx="10"/>
          </p:nvPr>
        </p:nvSpPr>
        <p:spPr/>
        <p:txBody>
          <a:bodyPr/>
          <a:lstStyle/>
          <a:p>
            <a:fld id="{1655D056-D09A-40D2-9769-626B66C3968A}" type="slidenum">
              <a:rPr lang="fa-IR" smtClean="0"/>
              <a:pPr/>
              <a:t>13</a:t>
            </a:fld>
            <a:endParaRPr lang="fa-I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a:p>
        </p:txBody>
      </p:sp>
      <p:sp>
        <p:nvSpPr>
          <p:cNvPr id="4" name="Slide Number Placeholder 3"/>
          <p:cNvSpPr>
            <a:spLocks noGrp="1"/>
          </p:cNvSpPr>
          <p:nvPr>
            <p:ph type="sldNum" sz="quarter" idx="10"/>
          </p:nvPr>
        </p:nvSpPr>
        <p:spPr/>
        <p:txBody>
          <a:bodyPr/>
          <a:lstStyle/>
          <a:p>
            <a:fld id="{1655D056-D09A-40D2-9769-626B66C3968A}" type="slidenum">
              <a:rPr lang="fa-IR" smtClean="0"/>
              <a:pPr/>
              <a:t>14</a:t>
            </a:fld>
            <a:endParaRPr lang="fa-I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a:p>
        </p:txBody>
      </p:sp>
      <p:sp>
        <p:nvSpPr>
          <p:cNvPr id="4" name="Slide Number Placeholder 3"/>
          <p:cNvSpPr>
            <a:spLocks noGrp="1"/>
          </p:cNvSpPr>
          <p:nvPr>
            <p:ph type="sldNum" sz="quarter" idx="10"/>
          </p:nvPr>
        </p:nvSpPr>
        <p:spPr/>
        <p:txBody>
          <a:bodyPr/>
          <a:lstStyle/>
          <a:p>
            <a:fld id="{1655D056-D09A-40D2-9769-626B66C3968A}" type="slidenum">
              <a:rPr lang="fa-IR" smtClean="0"/>
              <a:pPr/>
              <a:t>15</a:t>
            </a:fld>
            <a:endParaRPr lang="fa-I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a:p>
        </p:txBody>
      </p:sp>
      <p:sp>
        <p:nvSpPr>
          <p:cNvPr id="4" name="Slide Number Placeholder 3"/>
          <p:cNvSpPr>
            <a:spLocks noGrp="1"/>
          </p:cNvSpPr>
          <p:nvPr>
            <p:ph type="sldNum" sz="quarter" idx="10"/>
          </p:nvPr>
        </p:nvSpPr>
        <p:spPr/>
        <p:txBody>
          <a:bodyPr/>
          <a:lstStyle/>
          <a:p>
            <a:fld id="{1655D056-D09A-40D2-9769-626B66C3968A}" type="slidenum">
              <a:rPr lang="fa-IR" smtClean="0"/>
              <a:pPr/>
              <a:t>16</a:t>
            </a:fld>
            <a:endParaRPr lang="fa-I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a:p>
        </p:txBody>
      </p:sp>
      <p:sp>
        <p:nvSpPr>
          <p:cNvPr id="4" name="Slide Number Placeholder 3"/>
          <p:cNvSpPr>
            <a:spLocks noGrp="1"/>
          </p:cNvSpPr>
          <p:nvPr>
            <p:ph type="sldNum" sz="quarter" idx="10"/>
          </p:nvPr>
        </p:nvSpPr>
        <p:spPr/>
        <p:txBody>
          <a:bodyPr/>
          <a:lstStyle/>
          <a:p>
            <a:fld id="{1655D056-D09A-40D2-9769-626B66C3968A}" type="slidenum">
              <a:rPr lang="fa-IR" smtClean="0"/>
              <a:pPr/>
              <a:t>17</a:t>
            </a:fld>
            <a:endParaRPr lang="fa-I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a:p>
        </p:txBody>
      </p:sp>
      <p:sp>
        <p:nvSpPr>
          <p:cNvPr id="4" name="Slide Number Placeholder 3"/>
          <p:cNvSpPr>
            <a:spLocks noGrp="1"/>
          </p:cNvSpPr>
          <p:nvPr>
            <p:ph type="sldNum" sz="quarter" idx="10"/>
          </p:nvPr>
        </p:nvSpPr>
        <p:spPr/>
        <p:txBody>
          <a:bodyPr/>
          <a:lstStyle/>
          <a:p>
            <a:fld id="{1655D056-D09A-40D2-9769-626B66C3968A}" type="slidenum">
              <a:rPr lang="fa-IR" smtClean="0"/>
              <a:pPr/>
              <a:t>18</a:t>
            </a:fld>
            <a:endParaRPr lang="fa-I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a:p>
        </p:txBody>
      </p:sp>
      <p:sp>
        <p:nvSpPr>
          <p:cNvPr id="4" name="Slide Number Placeholder 3"/>
          <p:cNvSpPr>
            <a:spLocks noGrp="1"/>
          </p:cNvSpPr>
          <p:nvPr>
            <p:ph type="sldNum" sz="quarter" idx="10"/>
          </p:nvPr>
        </p:nvSpPr>
        <p:spPr/>
        <p:txBody>
          <a:bodyPr/>
          <a:lstStyle/>
          <a:p>
            <a:fld id="{1655D056-D09A-40D2-9769-626B66C3968A}" type="slidenum">
              <a:rPr lang="fa-IR" smtClean="0"/>
              <a:pPr/>
              <a:t>19</a:t>
            </a:fld>
            <a:endParaRPr lang="fa-I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a:p>
        </p:txBody>
      </p:sp>
      <p:sp>
        <p:nvSpPr>
          <p:cNvPr id="4" name="Slide Number Placeholder 3"/>
          <p:cNvSpPr>
            <a:spLocks noGrp="1"/>
          </p:cNvSpPr>
          <p:nvPr>
            <p:ph type="sldNum" sz="quarter" idx="10"/>
          </p:nvPr>
        </p:nvSpPr>
        <p:spPr/>
        <p:txBody>
          <a:bodyPr/>
          <a:lstStyle/>
          <a:p>
            <a:fld id="{1655D056-D09A-40D2-9769-626B66C3968A}" type="slidenum">
              <a:rPr lang="fa-IR" smtClean="0"/>
              <a:pPr/>
              <a:t>20</a:t>
            </a:fld>
            <a:endParaRPr lang="fa-I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a:p>
        </p:txBody>
      </p:sp>
      <p:sp>
        <p:nvSpPr>
          <p:cNvPr id="4" name="Slide Number Placeholder 3"/>
          <p:cNvSpPr>
            <a:spLocks noGrp="1"/>
          </p:cNvSpPr>
          <p:nvPr>
            <p:ph type="sldNum" sz="quarter" idx="10"/>
          </p:nvPr>
        </p:nvSpPr>
        <p:spPr/>
        <p:txBody>
          <a:bodyPr/>
          <a:lstStyle/>
          <a:p>
            <a:fld id="{1655D056-D09A-40D2-9769-626B66C3968A}" type="slidenum">
              <a:rPr lang="fa-IR" smtClean="0"/>
              <a:pPr/>
              <a:t>3</a:t>
            </a:fld>
            <a:endParaRPr lang="fa-I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a:p>
        </p:txBody>
      </p:sp>
      <p:sp>
        <p:nvSpPr>
          <p:cNvPr id="4" name="Slide Number Placeholder 3"/>
          <p:cNvSpPr>
            <a:spLocks noGrp="1"/>
          </p:cNvSpPr>
          <p:nvPr>
            <p:ph type="sldNum" sz="quarter" idx="10"/>
          </p:nvPr>
        </p:nvSpPr>
        <p:spPr/>
        <p:txBody>
          <a:bodyPr/>
          <a:lstStyle/>
          <a:p>
            <a:fld id="{1655D056-D09A-40D2-9769-626B66C3968A}" type="slidenum">
              <a:rPr lang="fa-IR" smtClean="0"/>
              <a:pPr/>
              <a:t>21</a:t>
            </a:fld>
            <a:endParaRPr lang="fa-I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a:p>
        </p:txBody>
      </p:sp>
      <p:sp>
        <p:nvSpPr>
          <p:cNvPr id="4" name="Slide Number Placeholder 3"/>
          <p:cNvSpPr>
            <a:spLocks noGrp="1"/>
          </p:cNvSpPr>
          <p:nvPr>
            <p:ph type="sldNum" sz="quarter" idx="10"/>
          </p:nvPr>
        </p:nvSpPr>
        <p:spPr/>
        <p:txBody>
          <a:bodyPr/>
          <a:lstStyle/>
          <a:p>
            <a:fld id="{1655D056-D09A-40D2-9769-626B66C3968A}" type="slidenum">
              <a:rPr lang="fa-IR" smtClean="0"/>
              <a:pPr/>
              <a:t>22</a:t>
            </a:fld>
            <a:endParaRPr lang="fa-I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a:p>
        </p:txBody>
      </p:sp>
      <p:sp>
        <p:nvSpPr>
          <p:cNvPr id="4" name="Slide Number Placeholder 3"/>
          <p:cNvSpPr>
            <a:spLocks noGrp="1"/>
          </p:cNvSpPr>
          <p:nvPr>
            <p:ph type="sldNum" sz="quarter" idx="10"/>
          </p:nvPr>
        </p:nvSpPr>
        <p:spPr/>
        <p:txBody>
          <a:bodyPr/>
          <a:lstStyle/>
          <a:p>
            <a:fld id="{1655D056-D09A-40D2-9769-626B66C3968A}" type="slidenum">
              <a:rPr lang="fa-IR" smtClean="0"/>
              <a:pPr/>
              <a:t>23</a:t>
            </a:fld>
            <a:endParaRPr lang="fa-I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a:p>
        </p:txBody>
      </p:sp>
      <p:sp>
        <p:nvSpPr>
          <p:cNvPr id="4" name="Slide Number Placeholder 3"/>
          <p:cNvSpPr>
            <a:spLocks noGrp="1"/>
          </p:cNvSpPr>
          <p:nvPr>
            <p:ph type="sldNum" sz="quarter" idx="10"/>
          </p:nvPr>
        </p:nvSpPr>
        <p:spPr/>
        <p:txBody>
          <a:bodyPr/>
          <a:lstStyle/>
          <a:p>
            <a:fld id="{1655D056-D09A-40D2-9769-626B66C3968A}" type="slidenum">
              <a:rPr lang="fa-IR" smtClean="0"/>
              <a:pPr/>
              <a:t>24</a:t>
            </a:fld>
            <a:endParaRPr lang="fa-I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a:p>
        </p:txBody>
      </p:sp>
      <p:sp>
        <p:nvSpPr>
          <p:cNvPr id="4" name="Slide Number Placeholder 3"/>
          <p:cNvSpPr>
            <a:spLocks noGrp="1"/>
          </p:cNvSpPr>
          <p:nvPr>
            <p:ph type="sldNum" sz="quarter" idx="10"/>
          </p:nvPr>
        </p:nvSpPr>
        <p:spPr/>
        <p:txBody>
          <a:bodyPr/>
          <a:lstStyle/>
          <a:p>
            <a:fld id="{1655D056-D09A-40D2-9769-626B66C3968A}" type="slidenum">
              <a:rPr lang="fa-IR" smtClean="0"/>
              <a:pPr/>
              <a:t>25</a:t>
            </a:fld>
            <a:endParaRPr lang="fa-I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a:p>
        </p:txBody>
      </p:sp>
      <p:sp>
        <p:nvSpPr>
          <p:cNvPr id="4" name="Slide Number Placeholder 3"/>
          <p:cNvSpPr>
            <a:spLocks noGrp="1"/>
          </p:cNvSpPr>
          <p:nvPr>
            <p:ph type="sldNum" sz="quarter" idx="10"/>
          </p:nvPr>
        </p:nvSpPr>
        <p:spPr/>
        <p:txBody>
          <a:bodyPr/>
          <a:lstStyle/>
          <a:p>
            <a:fld id="{1655D056-D09A-40D2-9769-626B66C3968A}" type="slidenum">
              <a:rPr lang="fa-IR" smtClean="0"/>
              <a:pPr/>
              <a:t>26</a:t>
            </a:fld>
            <a:endParaRPr lang="fa-I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a:p>
        </p:txBody>
      </p:sp>
      <p:sp>
        <p:nvSpPr>
          <p:cNvPr id="4" name="Slide Number Placeholder 3"/>
          <p:cNvSpPr>
            <a:spLocks noGrp="1"/>
          </p:cNvSpPr>
          <p:nvPr>
            <p:ph type="sldNum" sz="quarter" idx="10"/>
          </p:nvPr>
        </p:nvSpPr>
        <p:spPr/>
        <p:txBody>
          <a:bodyPr/>
          <a:lstStyle/>
          <a:p>
            <a:fld id="{1655D056-D09A-40D2-9769-626B66C3968A}" type="slidenum">
              <a:rPr lang="fa-IR" smtClean="0"/>
              <a:pPr/>
              <a:t>27</a:t>
            </a:fld>
            <a:endParaRPr lang="fa-I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a:p>
        </p:txBody>
      </p:sp>
      <p:sp>
        <p:nvSpPr>
          <p:cNvPr id="4" name="Slide Number Placeholder 3"/>
          <p:cNvSpPr>
            <a:spLocks noGrp="1"/>
          </p:cNvSpPr>
          <p:nvPr>
            <p:ph type="sldNum" sz="quarter" idx="10"/>
          </p:nvPr>
        </p:nvSpPr>
        <p:spPr/>
        <p:txBody>
          <a:bodyPr/>
          <a:lstStyle/>
          <a:p>
            <a:fld id="{1655D056-D09A-40D2-9769-626B66C3968A}" type="slidenum">
              <a:rPr lang="fa-IR" smtClean="0"/>
              <a:pPr/>
              <a:t>28</a:t>
            </a:fld>
            <a:endParaRPr lang="fa-I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a:p>
        </p:txBody>
      </p:sp>
      <p:sp>
        <p:nvSpPr>
          <p:cNvPr id="4" name="Slide Number Placeholder 3"/>
          <p:cNvSpPr>
            <a:spLocks noGrp="1"/>
          </p:cNvSpPr>
          <p:nvPr>
            <p:ph type="sldNum" sz="quarter" idx="10"/>
          </p:nvPr>
        </p:nvSpPr>
        <p:spPr/>
        <p:txBody>
          <a:bodyPr/>
          <a:lstStyle/>
          <a:p>
            <a:fld id="{1655D056-D09A-40D2-9769-626B66C3968A}" type="slidenum">
              <a:rPr lang="fa-IR" smtClean="0"/>
              <a:pPr/>
              <a:t>29</a:t>
            </a:fld>
            <a:endParaRPr lang="fa-I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a:p>
        </p:txBody>
      </p:sp>
      <p:sp>
        <p:nvSpPr>
          <p:cNvPr id="4" name="Slide Number Placeholder 3"/>
          <p:cNvSpPr>
            <a:spLocks noGrp="1"/>
          </p:cNvSpPr>
          <p:nvPr>
            <p:ph type="sldNum" sz="quarter" idx="10"/>
          </p:nvPr>
        </p:nvSpPr>
        <p:spPr/>
        <p:txBody>
          <a:bodyPr/>
          <a:lstStyle/>
          <a:p>
            <a:fld id="{1655D056-D09A-40D2-9769-626B66C3968A}" type="slidenum">
              <a:rPr lang="fa-IR" smtClean="0"/>
              <a:pPr/>
              <a:t>30</a:t>
            </a:fld>
            <a:endParaRPr lang="fa-I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a:p>
        </p:txBody>
      </p:sp>
      <p:sp>
        <p:nvSpPr>
          <p:cNvPr id="4" name="Slide Number Placeholder 3"/>
          <p:cNvSpPr>
            <a:spLocks noGrp="1"/>
          </p:cNvSpPr>
          <p:nvPr>
            <p:ph type="sldNum" sz="quarter" idx="10"/>
          </p:nvPr>
        </p:nvSpPr>
        <p:spPr/>
        <p:txBody>
          <a:bodyPr/>
          <a:lstStyle/>
          <a:p>
            <a:fld id="{1655D056-D09A-40D2-9769-626B66C3968A}" type="slidenum">
              <a:rPr lang="fa-IR" smtClean="0"/>
              <a:pPr/>
              <a:t>4</a:t>
            </a:fld>
            <a:endParaRPr lang="fa-I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a:p>
        </p:txBody>
      </p:sp>
      <p:sp>
        <p:nvSpPr>
          <p:cNvPr id="4" name="Slide Number Placeholder 3"/>
          <p:cNvSpPr>
            <a:spLocks noGrp="1"/>
          </p:cNvSpPr>
          <p:nvPr>
            <p:ph type="sldNum" sz="quarter" idx="10"/>
          </p:nvPr>
        </p:nvSpPr>
        <p:spPr/>
        <p:txBody>
          <a:bodyPr/>
          <a:lstStyle/>
          <a:p>
            <a:fld id="{1655D056-D09A-40D2-9769-626B66C3968A}" type="slidenum">
              <a:rPr lang="fa-IR" smtClean="0"/>
              <a:pPr/>
              <a:t>31</a:t>
            </a:fld>
            <a:endParaRPr lang="fa-I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a:p>
        </p:txBody>
      </p:sp>
      <p:sp>
        <p:nvSpPr>
          <p:cNvPr id="4" name="Slide Number Placeholder 3"/>
          <p:cNvSpPr>
            <a:spLocks noGrp="1"/>
          </p:cNvSpPr>
          <p:nvPr>
            <p:ph type="sldNum" sz="quarter" idx="10"/>
          </p:nvPr>
        </p:nvSpPr>
        <p:spPr/>
        <p:txBody>
          <a:bodyPr/>
          <a:lstStyle/>
          <a:p>
            <a:fld id="{1655D056-D09A-40D2-9769-626B66C3968A}" type="slidenum">
              <a:rPr lang="fa-IR" smtClean="0"/>
              <a:pPr/>
              <a:t>32</a:t>
            </a:fld>
            <a:endParaRPr lang="fa-I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a:p>
        </p:txBody>
      </p:sp>
      <p:sp>
        <p:nvSpPr>
          <p:cNvPr id="4" name="Slide Number Placeholder 3"/>
          <p:cNvSpPr>
            <a:spLocks noGrp="1"/>
          </p:cNvSpPr>
          <p:nvPr>
            <p:ph type="sldNum" sz="quarter" idx="10"/>
          </p:nvPr>
        </p:nvSpPr>
        <p:spPr/>
        <p:txBody>
          <a:bodyPr/>
          <a:lstStyle/>
          <a:p>
            <a:fld id="{1655D056-D09A-40D2-9769-626B66C3968A}" type="slidenum">
              <a:rPr lang="fa-IR" smtClean="0"/>
              <a:pPr/>
              <a:t>33</a:t>
            </a:fld>
            <a:endParaRPr lang="fa-I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a:p>
        </p:txBody>
      </p:sp>
      <p:sp>
        <p:nvSpPr>
          <p:cNvPr id="4" name="Slide Number Placeholder 3"/>
          <p:cNvSpPr>
            <a:spLocks noGrp="1"/>
          </p:cNvSpPr>
          <p:nvPr>
            <p:ph type="sldNum" sz="quarter" idx="10"/>
          </p:nvPr>
        </p:nvSpPr>
        <p:spPr/>
        <p:txBody>
          <a:bodyPr/>
          <a:lstStyle/>
          <a:p>
            <a:fld id="{1655D056-D09A-40D2-9769-626B66C3968A}" type="slidenum">
              <a:rPr lang="fa-IR" smtClean="0"/>
              <a:pPr/>
              <a:t>34</a:t>
            </a:fld>
            <a:endParaRPr lang="fa-I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a:p>
        </p:txBody>
      </p:sp>
      <p:sp>
        <p:nvSpPr>
          <p:cNvPr id="4" name="Slide Number Placeholder 3"/>
          <p:cNvSpPr>
            <a:spLocks noGrp="1"/>
          </p:cNvSpPr>
          <p:nvPr>
            <p:ph type="sldNum" sz="quarter" idx="10"/>
          </p:nvPr>
        </p:nvSpPr>
        <p:spPr/>
        <p:txBody>
          <a:bodyPr/>
          <a:lstStyle/>
          <a:p>
            <a:fld id="{1655D056-D09A-40D2-9769-626B66C3968A}" type="slidenum">
              <a:rPr lang="fa-IR" smtClean="0"/>
              <a:pPr/>
              <a:t>35</a:t>
            </a:fld>
            <a:endParaRPr lang="fa-I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a:p>
        </p:txBody>
      </p:sp>
      <p:sp>
        <p:nvSpPr>
          <p:cNvPr id="4" name="Slide Number Placeholder 3"/>
          <p:cNvSpPr>
            <a:spLocks noGrp="1"/>
          </p:cNvSpPr>
          <p:nvPr>
            <p:ph type="sldNum" sz="quarter" idx="10"/>
          </p:nvPr>
        </p:nvSpPr>
        <p:spPr/>
        <p:txBody>
          <a:bodyPr/>
          <a:lstStyle/>
          <a:p>
            <a:fld id="{1655D056-D09A-40D2-9769-626B66C3968A}" type="slidenum">
              <a:rPr lang="fa-IR" smtClean="0"/>
              <a:pPr/>
              <a:t>36</a:t>
            </a:fld>
            <a:endParaRPr lang="fa-I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a:p>
        </p:txBody>
      </p:sp>
      <p:sp>
        <p:nvSpPr>
          <p:cNvPr id="4" name="Slide Number Placeholder 3"/>
          <p:cNvSpPr>
            <a:spLocks noGrp="1"/>
          </p:cNvSpPr>
          <p:nvPr>
            <p:ph type="sldNum" sz="quarter" idx="10"/>
          </p:nvPr>
        </p:nvSpPr>
        <p:spPr/>
        <p:txBody>
          <a:bodyPr/>
          <a:lstStyle/>
          <a:p>
            <a:fld id="{1655D056-D09A-40D2-9769-626B66C3968A}" type="slidenum">
              <a:rPr lang="fa-IR" smtClean="0"/>
              <a:pPr/>
              <a:t>5</a:t>
            </a:fld>
            <a:endParaRPr lang="fa-I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a:p>
        </p:txBody>
      </p:sp>
      <p:sp>
        <p:nvSpPr>
          <p:cNvPr id="4" name="Slide Number Placeholder 3"/>
          <p:cNvSpPr>
            <a:spLocks noGrp="1"/>
          </p:cNvSpPr>
          <p:nvPr>
            <p:ph type="sldNum" sz="quarter" idx="10"/>
          </p:nvPr>
        </p:nvSpPr>
        <p:spPr/>
        <p:txBody>
          <a:bodyPr/>
          <a:lstStyle/>
          <a:p>
            <a:fld id="{1655D056-D09A-40D2-9769-626B66C3968A}" type="slidenum">
              <a:rPr lang="fa-IR" smtClean="0"/>
              <a:pPr/>
              <a:t>6</a:t>
            </a:fld>
            <a:endParaRPr lang="fa-I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a:p>
        </p:txBody>
      </p:sp>
      <p:sp>
        <p:nvSpPr>
          <p:cNvPr id="4" name="Slide Number Placeholder 3"/>
          <p:cNvSpPr>
            <a:spLocks noGrp="1"/>
          </p:cNvSpPr>
          <p:nvPr>
            <p:ph type="sldNum" sz="quarter" idx="10"/>
          </p:nvPr>
        </p:nvSpPr>
        <p:spPr/>
        <p:txBody>
          <a:bodyPr/>
          <a:lstStyle/>
          <a:p>
            <a:fld id="{1655D056-D09A-40D2-9769-626B66C3968A}" type="slidenum">
              <a:rPr lang="fa-IR" smtClean="0"/>
              <a:pPr/>
              <a:t>7</a:t>
            </a:fld>
            <a:endParaRPr lang="fa-I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a:p>
        </p:txBody>
      </p:sp>
      <p:sp>
        <p:nvSpPr>
          <p:cNvPr id="4" name="Slide Number Placeholder 3"/>
          <p:cNvSpPr>
            <a:spLocks noGrp="1"/>
          </p:cNvSpPr>
          <p:nvPr>
            <p:ph type="sldNum" sz="quarter" idx="10"/>
          </p:nvPr>
        </p:nvSpPr>
        <p:spPr/>
        <p:txBody>
          <a:bodyPr/>
          <a:lstStyle/>
          <a:p>
            <a:fld id="{1655D056-D09A-40D2-9769-626B66C3968A}" type="slidenum">
              <a:rPr lang="fa-IR" smtClean="0"/>
              <a:pPr/>
              <a:t>8</a:t>
            </a:fld>
            <a:endParaRPr lang="fa-I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a:p>
        </p:txBody>
      </p:sp>
      <p:sp>
        <p:nvSpPr>
          <p:cNvPr id="4" name="Slide Number Placeholder 3"/>
          <p:cNvSpPr>
            <a:spLocks noGrp="1"/>
          </p:cNvSpPr>
          <p:nvPr>
            <p:ph type="sldNum" sz="quarter" idx="10"/>
          </p:nvPr>
        </p:nvSpPr>
        <p:spPr/>
        <p:txBody>
          <a:bodyPr/>
          <a:lstStyle/>
          <a:p>
            <a:fld id="{1655D056-D09A-40D2-9769-626B66C3968A}" type="slidenum">
              <a:rPr lang="fa-IR" smtClean="0"/>
              <a:pPr/>
              <a:t>9</a:t>
            </a:fld>
            <a:endParaRPr lang="fa-I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a:p>
        </p:txBody>
      </p:sp>
      <p:sp>
        <p:nvSpPr>
          <p:cNvPr id="4" name="Slide Number Placeholder 3"/>
          <p:cNvSpPr>
            <a:spLocks noGrp="1"/>
          </p:cNvSpPr>
          <p:nvPr>
            <p:ph type="sldNum" sz="quarter" idx="10"/>
          </p:nvPr>
        </p:nvSpPr>
        <p:spPr/>
        <p:txBody>
          <a:bodyPr/>
          <a:lstStyle/>
          <a:p>
            <a:fld id="{1655D056-D09A-40D2-9769-626B66C3968A}" type="slidenum">
              <a:rPr lang="fa-IR" smtClean="0"/>
              <a:pPr/>
              <a:t>10</a:t>
            </a:fld>
            <a:endParaRPr lang="fa-I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E5FAB7F-AF6D-4048-B9E7-29C45D791074}" type="datetime8">
              <a:rPr lang="fa-IR" smtClean="0"/>
              <a:pPr/>
              <a:t>08/اکتبر/26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p:pull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31BC4E4-B05C-4B5D-BBA5-B74B7BC5FE9F}" type="datetime8">
              <a:rPr lang="fa-IR" smtClean="0"/>
              <a:pPr/>
              <a:t>08/اکتبر/26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p:pull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3E45CC1-564A-4964-ADA7-C8DEAD940A9D}" type="datetime8">
              <a:rPr lang="fa-IR" smtClean="0"/>
              <a:pPr/>
              <a:t>08/اکتبر/26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p:pull dir="d"/>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28C07C97-07DA-4FB8-A068-2E3E38C5999D}" type="datetime8">
              <a:rPr lang="fa-IR" smtClean="0"/>
              <a:pPr/>
              <a:t>08/اکتبر/26</a:t>
            </a:fld>
            <a:endParaRPr lang="fa-IR"/>
          </a:p>
        </p:txBody>
      </p:sp>
      <p:sp>
        <p:nvSpPr>
          <p:cNvPr id="19" name="Footer Placeholder 18"/>
          <p:cNvSpPr>
            <a:spLocks noGrp="1"/>
          </p:cNvSpPr>
          <p:nvPr>
            <p:ph type="ftr" sz="quarter" idx="11"/>
          </p:nvPr>
        </p:nvSpPr>
        <p:spPr/>
        <p:txBody>
          <a:bodyPr/>
          <a:lstStyle/>
          <a:p>
            <a:endParaRPr lang="fa-IR"/>
          </a:p>
        </p:txBody>
      </p:sp>
      <p:sp>
        <p:nvSpPr>
          <p:cNvPr id="27" name="Slide Number Placeholder 26"/>
          <p:cNvSpPr>
            <a:spLocks noGrp="1"/>
          </p:cNvSpPr>
          <p:nvPr>
            <p:ph type="sldNum" sz="quarter" idx="12"/>
          </p:nvPr>
        </p:nvSpPr>
        <p:spPr/>
        <p:txBody>
          <a:bodyPr/>
          <a:lstStyle/>
          <a:p>
            <a:fld id="{88FEDE73-1A98-460A-8F6A-3473880B54CB}" type="slidenum">
              <a:rPr lang="fa-IR" smtClean="0"/>
              <a:pPr/>
              <a:t>‹#›</a:t>
            </a:fld>
            <a:endParaRPr lang="fa-IR"/>
          </a:p>
        </p:txBody>
      </p:sp>
    </p:spTree>
  </p:cSld>
  <p:clrMapOvr>
    <a:overrideClrMapping bg1="dk1" tx1="lt1" bg2="dk2" tx2="lt2" accent1="accent1" accent2="accent2" accent3="accent3" accent4="accent4" accent5="accent5" accent6="accent6" hlink="hlink" folHlink="folHlink"/>
  </p:clrMapOvr>
  <p:transition>
    <p:pull dir="d"/>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0DC1A32-E608-484E-BB59-0CB1C643C34F}" type="datetime8">
              <a:rPr lang="fa-IR" smtClean="0"/>
              <a:pPr/>
              <a:t>08/اکتبر/26</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88FEDE73-1A98-460A-8F6A-3473880B54CB}" type="slidenum">
              <a:rPr lang="fa-IR" smtClean="0"/>
              <a:pPr/>
              <a:t>‹#›</a:t>
            </a:fld>
            <a:endParaRPr lang="fa-IR"/>
          </a:p>
        </p:txBody>
      </p:sp>
    </p:spTree>
  </p:cSld>
  <p:clrMapOvr>
    <a:masterClrMapping/>
  </p:clrMapOvr>
  <p:transition>
    <p:pull dir="d"/>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7A265A19-B8F4-4884-AEDF-FA0735A58488}" type="datetime8">
              <a:rPr lang="fa-IR" smtClean="0"/>
              <a:pPr/>
              <a:t>08/اکتبر/26</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88FEDE73-1A98-460A-8F6A-3473880B54CB}" type="slidenum">
              <a:rPr lang="fa-IR" smtClean="0"/>
              <a:pPr/>
              <a:t>‹#›</a:t>
            </a:fld>
            <a:endParaRPr lang="fa-IR"/>
          </a:p>
        </p:txBody>
      </p:sp>
    </p:spTree>
  </p:cSld>
  <p:clrMapOvr>
    <a:overrideClrMapping bg1="dk1" tx1="lt1" bg2="dk2" tx2="lt2" accent1="accent1" accent2="accent2" accent3="accent3" accent4="accent4" accent5="accent5" accent6="accent6" hlink="hlink" folHlink="folHlink"/>
  </p:clrMapOvr>
  <p:transition>
    <p:pull dir="d"/>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2D9FD43-13F3-411C-87DB-871EAA40D79D}" type="datetime8">
              <a:rPr lang="fa-IR" smtClean="0"/>
              <a:pPr/>
              <a:t>08/اکتبر/26</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88FEDE73-1A98-460A-8F6A-3473880B54CB}" type="slidenum">
              <a:rPr lang="fa-IR" smtClean="0"/>
              <a:pPr/>
              <a:t>‹#›</a:t>
            </a:fld>
            <a:endParaRPr lang="fa-IR"/>
          </a:p>
        </p:txBody>
      </p:sp>
    </p:spTree>
  </p:cSld>
  <p:clrMapOvr>
    <a:masterClrMapping/>
  </p:clrMapOvr>
  <p:transition>
    <p:pull dir="d"/>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6E04E2B3-BF78-4215-A5FF-00D4EE02E22E}" type="datetime8">
              <a:rPr lang="fa-IR" smtClean="0"/>
              <a:pPr/>
              <a:t>08/اکتبر/26</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88FEDE73-1A98-460A-8F6A-3473880B54CB}" type="slidenum">
              <a:rPr lang="fa-IR" smtClean="0"/>
              <a:pPr/>
              <a:t>‹#›</a:t>
            </a:fld>
            <a:endParaRPr lang="fa-IR"/>
          </a:p>
        </p:txBody>
      </p:sp>
    </p:spTree>
  </p:cSld>
  <p:clrMapOvr>
    <a:masterClrMapping/>
  </p:clrMapOvr>
  <p:transition>
    <p:pull dir="d"/>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6BC6AAA-0624-426F-ACBF-A534A1C0B89C}" type="datetime8">
              <a:rPr lang="fa-IR" smtClean="0"/>
              <a:pPr/>
              <a:t>08/اکتبر/26</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88FEDE73-1A98-460A-8F6A-3473880B54CB}" type="slidenum">
              <a:rPr lang="fa-IR" smtClean="0"/>
              <a:pPr/>
              <a:t>‹#›</a:t>
            </a:fld>
            <a:endParaRPr lang="fa-IR"/>
          </a:p>
        </p:txBody>
      </p:sp>
    </p:spTree>
  </p:cSld>
  <p:clrMapOvr>
    <a:masterClrMapping/>
  </p:clrMapOvr>
  <p:transition>
    <p:pull dir="d"/>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6CCF07D-4ECA-4754-86E4-B0188BF8DA21}" type="datetime8">
              <a:rPr lang="fa-IR" smtClean="0"/>
              <a:pPr/>
              <a:t>08/اکتبر/26</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88FEDE73-1A98-460A-8F6A-3473880B54CB}" type="slidenum">
              <a:rPr lang="fa-IR" smtClean="0"/>
              <a:pPr/>
              <a:t>‹#›</a:t>
            </a:fld>
            <a:endParaRPr lang="fa-IR"/>
          </a:p>
        </p:txBody>
      </p:sp>
    </p:spTree>
  </p:cSld>
  <p:clrMapOvr>
    <a:masterClrMapping/>
  </p:clrMapOvr>
  <p:transition>
    <p:pull dir="d"/>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B0AF824-1CA6-433A-A35A-312CD92033F8}" type="datetime8">
              <a:rPr lang="fa-IR" smtClean="0"/>
              <a:pPr/>
              <a:t>08/اکتبر/26</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88FEDE73-1A98-460A-8F6A-3473880B54CB}" type="slidenum">
              <a:rPr lang="fa-IR" smtClean="0"/>
              <a:pPr/>
              <a:t>‹#›</a:t>
            </a:fld>
            <a:endParaRPr lang="fa-IR"/>
          </a:p>
        </p:txBody>
      </p:sp>
    </p:spTree>
  </p:cSld>
  <p:clrMapOvr>
    <a:masterClrMapping/>
  </p:clrMapOvr>
  <p:transition>
    <p:pull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B58B104-C463-4542-A775-778BE3426802}" type="datetime8">
              <a:rPr lang="fa-IR" smtClean="0"/>
              <a:pPr/>
              <a:t>08/اکتبر/26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p:pull dir="d"/>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0C30993C-CF50-4A8C-9D11-DED3F7704B7C}" type="datetime8">
              <a:rPr lang="fa-IR" smtClean="0"/>
              <a:pPr/>
              <a:t>08/اکتبر/26</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a:xfrm>
            <a:off x="8077200" y="6356350"/>
            <a:ext cx="609600" cy="365125"/>
          </a:xfrm>
        </p:spPr>
        <p:txBody>
          <a:bodyPr/>
          <a:lstStyle/>
          <a:p>
            <a:fld id="{88FEDE73-1A98-460A-8F6A-3473880B54CB}" type="slidenum">
              <a:rPr lang="fa-IR" smtClean="0"/>
              <a:pPr/>
              <a:t>‹#›</a:t>
            </a:fld>
            <a:endParaRPr lang="fa-I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transition>
    <p:pull dir="d"/>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F248C39-D44C-464E-91C7-DB1F2579055D}" type="datetime8">
              <a:rPr lang="fa-IR" smtClean="0"/>
              <a:pPr/>
              <a:t>08/اکتبر/26</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88FEDE73-1A98-460A-8F6A-3473880B54CB}" type="slidenum">
              <a:rPr lang="fa-IR" smtClean="0"/>
              <a:pPr/>
              <a:t>‹#›</a:t>
            </a:fld>
            <a:endParaRPr lang="fa-IR"/>
          </a:p>
        </p:txBody>
      </p:sp>
    </p:spTree>
  </p:cSld>
  <p:clrMapOvr>
    <a:masterClrMapping/>
  </p:clrMapOvr>
  <p:transition>
    <p:pull dir="d"/>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72DDCD9-0AD2-4EFD-928A-F77B94B94806}" type="datetime8">
              <a:rPr lang="fa-IR" smtClean="0"/>
              <a:pPr/>
              <a:t>08/اکتبر/26</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88FEDE73-1A98-460A-8F6A-3473880B54CB}" type="slidenum">
              <a:rPr lang="fa-IR" smtClean="0"/>
              <a:pPr/>
              <a:t>‹#›</a:t>
            </a:fld>
            <a:endParaRPr lang="fa-IR"/>
          </a:p>
        </p:txBody>
      </p:sp>
    </p:spTree>
  </p:cSld>
  <p:clrMapOvr>
    <a:masterClrMapping/>
  </p:clrMapOvr>
  <p:transition>
    <p:pull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2A372DE-8758-4C0F-8123-5760DD3DCF9F}" type="datetime8">
              <a:rPr lang="fa-IR" smtClean="0"/>
              <a:pPr/>
              <a:t>08/اکتبر/26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p:pull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FA467D0-7478-470C-AD6D-9EDBC763C9CA}" type="datetime8">
              <a:rPr lang="fa-IR" smtClean="0"/>
              <a:pPr/>
              <a:t>08/اکتبر/26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p:pull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F8A237C-8F90-420A-BF5E-E4B0C92E2AE1}" type="datetime8">
              <a:rPr lang="fa-IR" smtClean="0"/>
              <a:pPr/>
              <a:t>08/اکتبر/26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p:pull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40ED083-6CEB-4987-98BC-56FD8F505C0F}" type="datetime8">
              <a:rPr lang="fa-IR" smtClean="0"/>
              <a:pPr/>
              <a:t>08/اکتبر/26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p:pull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D107C68-6598-4893-9F74-25A68A33A930}" type="datetime8">
              <a:rPr lang="fa-IR" smtClean="0"/>
              <a:pPr/>
              <a:t>08/اکتبر/26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p:pull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E18F45-2E7B-4867-9A42-CF09D0DD4775}" type="datetime8">
              <a:rPr lang="fa-IR" smtClean="0"/>
              <a:pPr/>
              <a:t>08/اکتبر/26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p:pull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81009F2-462F-45CD-BA38-EC6409B1A08D}" type="datetime8">
              <a:rPr lang="fa-IR" smtClean="0"/>
              <a:pPr/>
              <a:t>08/اکتبر/26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p:pull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FDC462B-4CC7-46FD-85A3-62ADAD6E6187}" type="datetime8">
              <a:rPr lang="fa-IR" smtClean="0"/>
              <a:pPr/>
              <a:t>08/اکتبر/26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pull dir="d"/>
  </p:transition>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BADAC4C-06CB-478F-8FE1-335D12BE9368}" type="datetime8">
              <a:rPr lang="fa-IR" smtClean="0"/>
              <a:pPr/>
              <a:t>08/اکتبر/26</a:t>
            </a:fld>
            <a:endParaRPr lang="fa-IR"/>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fa-IR"/>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88FEDE73-1A98-460A-8F6A-3473880B54CB}" type="slidenum">
              <a:rPr lang="fa-IR" smtClean="0"/>
              <a:pPr/>
              <a:t>‹#›</a:t>
            </a:fld>
            <a:endParaRPr lang="fa-IR"/>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pull dir="d"/>
  </p:transition>
  <p:hf hdr="0" ftr="0" dt="0"/>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1066800"/>
            <a:ext cx="7851648" cy="1214446"/>
          </a:xfrm>
        </p:spPr>
        <p:txBody>
          <a:bodyPr>
            <a:no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a-IR" sz="660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Lotus" pitchFamily="2" charset="-78"/>
              </a:rPr>
              <a:t>بسم الله الرحمن الرحيم</a:t>
            </a:r>
            <a:endParaRPr lang="fa-IR" sz="660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Lotus" pitchFamily="2" charset="-78"/>
            </a:endParaRPr>
          </a:p>
        </p:txBody>
      </p:sp>
      <p:sp>
        <p:nvSpPr>
          <p:cNvPr id="3" name="Subtitle 2"/>
          <p:cNvSpPr>
            <a:spLocks noGrp="1"/>
          </p:cNvSpPr>
          <p:nvPr>
            <p:ph type="subTitle" idx="1"/>
          </p:nvPr>
        </p:nvSpPr>
        <p:spPr>
          <a:xfrm>
            <a:off x="533400" y="2786058"/>
            <a:ext cx="7854696" cy="3143272"/>
          </a:xfrm>
        </p:spPr>
        <p:txBody>
          <a:bodyPr>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r>
              <a:rPr lang="fa-IR" sz="4800" b="1" dirty="0" smtClean="0">
                <a:ln/>
                <a:solidFill>
                  <a:schemeClr val="accent3"/>
                </a:solidFill>
                <a:cs typeface="Lotus" pitchFamily="2" charset="-78"/>
              </a:rPr>
              <a:t>فصل سيزدهم</a:t>
            </a:r>
          </a:p>
          <a:p>
            <a:r>
              <a:rPr lang="fa-IR" b="1" dirty="0" smtClean="0">
                <a:ln/>
                <a:solidFill>
                  <a:schemeClr val="accent3"/>
                </a:solidFill>
                <a:cs typeface="Lotus" pitchFamily="2" charset="-78"/>
              </a:rPr>
              <a:t>            </a:t>
            </a:r>
          </a:p>
          <a:p>
            <a:r>
              <a:rPr lang="fa-IR" b="1" dirty="0" smtClean="0">
                <a:ln/>
                <a:solidFill>
                  <a:schemeClr val="accent3"/>
                </a:solidFill>
                <a:cs typeface="Lotus" pitchFamily="2" charset="-78"/>
              </a:rPr>
              <a:t>                            </a:t>
            </a:r>
            <a:r>
              <a:rPr lang="fa-IR" sz="3500" b="1" dirty="0" smtClean="0">
                <a:ln/>
                <a:solidFill>
                  <a:schemeClr val="accent3"/>
                </a:solidFill>
                <a:cs typeface="Lotus" pitchFamily="2" charset="-78"/>
              </a:rPr>
              <a:t>اصول و مفاهيم طراحي</a:t>
            </a:r>
            <a:endParaRPr lang="fa-IR" sz="3500" b="1" dirty="0">
              <a:ln/>
              <a:solidFill>
                <a:schemeClr val="accent3"/>
              </a:solidFill>
              <a:cs typeface="Lotus" pitchFamily="2" charset="-78"/>
            </a:endParaRPr>
          </a:p>
        </p:txBody>
      </p:sp>
      <p:sp>
        <p:nvSpPr>
          <p:cNvPr id="4" name="Slide Number Placeholder 3"/>
          <p:cNvSpPr>
            <a:spLocks noGrp="1"/>
          </p:cNvSpPr>
          <p:nvPr>
            <p:ph type="sldNum" sz="quarter" idx="12"/>
          </p:nvPr>
        </p:nvSpPr>
        <p:spPr/>
        <p:txBody>
          <a:bodyPr/>
          <a:lstStyle/>
          <a:p>
            <a:fld id="{88FEDE73-1A98-460A-8F6A-3473880B54CB}" type="slidenum">
              <a:rPr lang="fa-IR" smtClean="0"/>
              <a:pPr/>
              <a:t>1</a:t>
            </a:fld>
            <a:endParaRPr lang="fa-IR"/>
          </a:p>
        </p:txBody>
      </p:sp>
      <p:pic>
        <p:nvPicPr>
          <p:cNvPr id="5" name="Picture 4" descr="L:\Copy of copy.jpg"/>
          <p:cNvPicPr>
            <a:picLocks noChangeAspect="1" noChangeArrowheads="1"/>
          </p:cNvPicPr>
          <p:nvPr/>
        </p:nvPicPr>
        <p:blipFill>
          <a:blip r:embed="rId2">
            <a:duotone>
              <a:prstClr val="black"/>
              <a:schemeClr val="accent1">
                <a:tint val="45000"/>
                <a:satMod val="400000"/>
              </a:schemeClr>
            </a:duotone>
          </a:blip>
          <a:srcRect/>
          <a:stretch>
            <a:fillRect/>
          </a:stretch>
        </p:blipFill>
        <p:spPr bwMode="auto">
          <a:xfrm>
            <a:off x="285720" y="6412878"/>
            <a:ext cx="285752" cy="285752"/>
          </a:xfrm>
          <a:prstGeom prst="rect">
            <a:avLst/>
          </a:prstGeom>
          <a:noFill/>
          <a:ln>
            <a:solidFill>
              <a:schemeClr val="bg2">
                <a:lumMod val="60000"/>
                <a:lumOff val="40000"/>
              </a:schemeClr>
            </a:solidFill>
          </a:ln>
          <a:scene3d>
            <a:camera prst="orthographicFront"/>
            <a:lightRig rig="freezing" dir="t">
              <a:rot lat="0" lon="0" rev="0"/>
            </a:lightRig>
          </a:scene3d>
          <a:sp3d extrusionH="76200" prstMaterial="translucentPowder">
            <a:extrusionClr>
              <a:schemeClr val="tx1"/>
            </a:extrusionClr>
          </a:sp3d>
        </p:spPr>
      </p:pic>
      <p:sp>
        <p:nvSpPr>
          <p:cNvPr id="6" name="TextBox 7"/>
          <p:cNvSpPr txBox="1"/>
          <p:nvPr/>
        </p:nvSpPr>
        <p:spPr>
          <a:xfrm>
            <a:off x="500034" y="6484316"/>
            <a:ext cx="2143140" cy="230832"/>
          </a:xfrm>
          <a:prstGeom prst="rect">
            <a:avLst/>
          </a:prstGeom>
          <a:noFill/>
        </p:spPr>
        <p:txBody>
          <a:bodyPr wrap="square" rtlCol="0">
            <a:spAutoFit/>
          </a:bodyPr>
          <a:ls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r>
              <a:rPr lang="en-US" sz="900" dirty="0" smtClean="0">
                <a:solidFill>
                  <a:schemeClr val="tx1">
                    <a:lumMod val="65000"/>
                  </a:schemeClr>
                </a:solidFill>
              </a:rPr>
              <a:t>Copyright By </a:t>
            </a:r>
            <a:r>
              <a:rPr lang="en-US" sz="900" dirty="0" err="1" smtClean="0">
                <a:solidFill>
                  <a:schemeClr val="tx1">
                    <a:lumMod val="65000"/>
                  </a:schemeClr>
                </a:solidFill>
              </a:rPr>
              <a:t>Mojtaba</a:t>
            </a:r>
            <a:r>
              <a:rPr lang="en-US" sz="900" dirty="0" smtClean="0">
                <a:solidFill>
                  <a:schemeClr val="tx1">
                    <a:lumMod val="65000"/>
                  </a:schemeClr>
                </a:solidFill>
              </a:rPr>
              <a:t> </a:t>
            </a:r>
            <a:r>
              <a:rPr lang="en-US" sz="900" dirty="0" err="1" smtClean="0">
                <a:solidFill>
                  <a:schemeClr val="tx1">
                    <a:lumMod val="65000"/>
                  </a:schemeClr>
                </a:solidFill>
              </a:rPr>
              <a:t>Poormohaghegh</a:t>
            </a:r>
            <a:endParaRPr lang="en-US" sz="900" dirty="0">
              <a:solidFill>
                <a:schemeClr val="tx1">
                  <a:lumMod val="65000"/>
                </a:schemeClr>
              </a:solidFill>
            </a:endParaRPr>
          </a:p>
        </p:txBody>
      </p:sp>
    </p:spTree>
  </p:cSld>
  <p:clrMapOvr>
    <a:masterClrMapping/>
  </p:clrMapOvr>
  <p:transition>
    <p:pull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effectLst>
            <a:innerShdw blurRad="114300">
              <a:prstClr val="black"/>
            </a:innerShdw>
          </a:effectLst>
        </p:spPr>
        <p:style>
          <a:lnRef idx="1">
            <a:schemeClr val="accent1"/>
          </a:lnRef>
          <a:fillRef idx="2">
            <a:schemeClr val="accent1"/>
          </a:fillRef>
          <a:effectRef idx="1">
            <a:schemeClr val="accent1"/>
          </a:effectRef>
          <a:fontRef idx="minor">
            <a:schemeClr val="dk1"/>
          </a:fontRef>
        </p:style>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a-IR" sz="4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Lotus" pitchFamily="2" charset="-78"/>
              </a:rPr>
              <a:t>اصول طراحي-ادامه</a:t>
            </a:r>
            <a:endParaRPr lang="fa-IR" sz="4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Lotus" pitchFamily="2" charset="-78"/>
            </a:endParaRPr>
          </a:p>
        </p:txBody>
      </p:sp>
      <p:sp>
        <p:nvSpPr>
          <p:cNvPr id="3" name="Content Placeholder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normAutofit/>
          </a:bodyPr>
          <a:lstStyle/>
          <a:p>
            <a:pPr algn="justLow">
              <a:buFont typeface="Wingdings" pitchFamily="2" charset="2"/>
              <a:buChar char="Ø"/>
            </a:pPr>
            <a:r>
              <a:rPr lang="fa-IR" sz="2800" b="1" dirty="0" smtClean="0">
                <a:cs typeface="Lotus" pitchFamily="2" charset="-78"/>
              </a:rPr>
              <a:t>عوامل بيروني کيفيت،</a:t>
            </a:r>
            <a:r>
              <a:rPr lang="fa-IR" sz="2800" dirty="0" smtClean="0">
                <a:cs typeface="Lotus" pitchFamily="2" charset="-78"/>
              </a:rPr>
              <a:t> آن دسته از خصوصيات هستند که به راحتي توسط کاربران قابل مشاهده است (مثل سرعت، اعتبار، صحت و قابليت کارايي).</a:t>
            </a:r>
          </a:p>
          <a:p>
            <a:pPr algn="justLow">
              <a:buFont typeface="Wingdings" pitchFamily="2" charset="2"/>
              <a:buChar char="Ø"/>
            </a:pPr>
            <a:r>
              <a:rPr lang="fa-IR" sz="2800" b="1" dirty="0" smtClean="0">
                <a:cs typeface="Lotus" pitchFamily="2" charset="-78"/>
              </a:rPr>
              <a:t>عوامل داخلي کيفيت </a:t>
            </a:r>
            <a:r>
              <a:rPr lang="fa-IR" sz="2800" dirty="0" smtClean="0">
                <a:cs typeface="Lotus" pitchFamily="2" charset="-78"/>
              </a:rPr>
              <a:t>براي مهندسين نرم افزار حائز اهميت است و از ديد فني به طراحي با کيفيت بالا منجر مي</a:t>
            </a:r>
            <a:r>
              <a:rPr lang="fa-IR" sz="2800" dirty="0" smtClean="0">
                <a:cs typeface="Lotus"/>
              </a:rPr>
              <a:t>‍</a:t>
            </a:r>
            <a:r>
              <a:rPr lang="fa-IR" sz="2800" dirty="0" smtClean="0">
                <a:cs typeface="Lotus" pitchFamily="2" charset="-78"/>
              </a:rPr>
              <a:t>شوند. براي دستيابي به عوامل داخلي کيفي، طراح بايد مفاهيم اصلي طراحي را درک کند.</a:t>
            </a:r>
          </a:p>
        </p:txBody>
      </p:sp>
      <p:sp>
        <p:nvSpPr>
          <p:cNvPr id="5" name="Slide Number Placeholder 4"/>
          <p:cNvSpPr>
            <a:spLocks noGrp="1"/>
          </p:cNvSpPr>
          <p:nvPr>
            <p:ph type="sldNum" sz="quarter" idx="12"/>
          </p:nvPr>
        </p:nvSpPr>
        <p:spPr/>
        <p:txBody>
          <a:bodyPr/>
          <a:lstStyle/>
          <a:p>
            <a:fld id="{88FEDE73-1A98-460A-8F6A-3473880B54CB}" type="slidenum">
              <a:rPr lang="fa-IR" smtClean="0"/>
              <a:pPr/>
              <a:t>10</a:t>
            </a:fld>
            <a:endParaRPr lang="fa-IR"/>
          </a:p>
        </p:txBody>
      </p:sp>
      <p:pic>
        <p:nvPicPr>
          <p:cNvPr id="6" name="Picture 2" descr="L:\Copy of copy.jpg"/>
          <p:cNvPicPr>
            <a:picLocks noChangeAspect="1" noChangeArrowheads="1"/>
          </p:cNvPicPr>
          <p:nvPr/>
        </p:nvPicPr>
        <p:blipFill>
          <a:blip r:embed="rId3"/>
          <a:srcRect/>
          <a:stretch>
            <a:fillRect/>
          </a:stretch>
        </p:blipFill>
        <p:spPr bwMode="auto">
          <a:xfrm>
            <a:off x="500034" y="6429396"/>
            <a:ext cx="285752" cy="285752"/>
          </a:xfrm>
          <a:prstGeom prst="rect">
            <a:avLst/>
          </a:prstGeom>
          <a:noFill/>
        </p:spPr>
      </p:pic>
      <p:sp>
        <p:nvSpPr>
          <p:cNvPr id="7" name="TextBox 6"/>
          <p:cNvSpPr txBox="1"/>
          <p:nvPr/>
        </p:nvSpPr>
        <p:spPr>
          <a:xfrm>
            <a:off x="642910" y="6500834"/>
            <a:ext cx="2143140" cy="230832"/>
          </a:xfrm>
          <a:prstGeom prst="rect">
            <a:avLst/>
          </a:prstGeom>
          <a:noFill/>
        </p:spPr>
        <p:txBody>
          <a:bodyPr wrap="square" rtlCol="0">
            <a:spAutoFit/>
          </a:bodyPr>
          <a:lstStyle/>
          <a:p>
            <a:r>
              <a:rPr lang="en-US" sz="900" dirty="0" smtClean="0">
                <a:solidFill>
                  <a:schemeClr val="bg1">
                    <a:lumMod val="65000"/>
                  </a:schemeClr>
                </a:solidFill>
                <a:latin typeface="Bell MT" pitchFamily="18" charset="0"/>
              </a:rPr>
              <a:t>Copyright By </a:t>
            </a:r>
            <a:r>
              <a:rPr lang="en-US" sz="900" dirty="0" err="1" smtClean="0">
                <a:solidFill>
                  <a:schemeClr val="bg1">
                    <a:lumMod val="65000"/>
                  </a:schemeClr>
                </a:solidFill>
                <a:latin typeface="Bell MT" pitchFamily="18" charset="0"/>
              </a:rPr>
              <a:t>Mojtaba</a:t>
            </a:r>
            <a:r>
              <a:rPr lang="en-US" sz="900" dirty="0" smtClean="0">
                <a:solidFill>
                  <a:schemeClr val="bg1">
                    <a:lumMod val="65000"/>
                  </a:schemeClr>
                </a:solidFill>
                <a:latin typeface="Bell MT" pitchFamily="18" charset="0"/>
              </a:rPr>
              <a:t> </a:t>
            </a:r>
            <a:r>
              <a:rPr lang="en-US" sz="900" dirty="0" err="1" smtClean="0">
                <a:solidFill>
                  <a:schemeClr val="bg1">
                    <a:lumMod val="65000"/>
                  </a:schemeClr>
                </a:solidFill>
                <a:latin typeface="Bell MT" pitchFamily="18" charset="0"/>
              </a:rPr>
              <a:t>Poormohaghegh</a:t>
            </a:r>
            <a:endParaRPr lang="en-US" sz="900" dirty="0">
              <a:solidFill>
                <a:schemeClr val="bg1">
                  <a:lumMod val="65000"/>
                </a:schemeClr>
              </a:solidFill>
              <a:latin typeface="Bell MT" pitchFamily="18" charset="0"/>
            </a:endParaRPr>
          </a:p>
        </p:txBody>
      </p:sp>
    </p:spTree>
  </p:cSld>
  <p:clrMapOvr>
    <a:masterClrMapping/>
  </p:clrMapOvr>
  <p:transition>
    <p:pull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effectLst>
            <a:innerShdw blurRad="114300">
              <a:prstClr val="black"/>
            </a:innerShdw>
          </a:effectLst>
        </p:spPr>
        <p:style>
          <a:lnRef idx="1">
            <a:schemeClr val="accent1"/>
          </a:lnRef>
          <a:fillRef idx="2">
            <a:schemeClr val="accent1"/>
          </a:fillRef>
          <a:effectRef idx="1">
            <a:schemeClr val="accent1"/>
          </a:effectRef>
          <a:fontRef idx="minor">
            <a:schemeClr val="dk1"/>
          </a:fontRef>
        </p:style>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a-IR" sz="4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Lotus" pitchFamily="2" charset="-78"/>
              </a:rPr>
              <a:t>مفاهيم طراحي</a:t>
            </a:r>
            <a:endParaRPr lang="fa-IR" sz="4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Lotus" pitchFamily="2" charset="-78"/>
            </a:endParaRPr>
          </a:p>
        </p:txBody>
      </p:sp>
      <p:sp>
        <p:nvSpPr>
          <p:cNvPr id="3" name="Content Placeholder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normAutofit/>
          </a:bodyPr>
          <a:lstStyle/>
          <a:p>
            <a:pPr algn="justLow">
              <a:buFont typeface="Arial" pitchFamily="34" charset="0"/>
              <a:buChar char="•"/>
            </a:pPr>
            <a:r>
              <a:rPr lang="fa-IR" sz="2800" dirty="0" smtClean="0">
                <a:cs typeface="Lotus" pitchFamily="2" charset="-78"/>
              </a:rPr>
              <a:t>تجريد</a:t>
            </a:r>
          </a:p>
          <a:p>
            <a:pPr algn="justLow">
              <a:buFont typeface="Arial" pitchFamily="34" charset="0"/>
              <a:buChar char="•"/>
            </a:pPr>
            <a:r>
              <a:rPr lang="fa-IR" sz="2800" dirty="0" smtClean="0">
                <a:cs typeface="Lotus" pitchFamily="2" charset="-78"/>
              </a:rPr>
              <a:t>پيمانه سازي</a:t>
            </a:r>
          </a:p>
          <a:p>
            <a:pPr algn="justLow">
              <a:buFont typeface="Arial" pitchFamily="34" charset="0"/>
              <a:buChar char="•"/>
            </a:pPr>
            <a:r>
              <a:rPr lang="fa-IR" sz="2800" dirty="0" smtClean="0">
                <a:cs typeface="Lotus" pitchFamily="2" charset="-78"/>
              </a:rPr>
              <a:t>معماري نرم افزار</a:t>
            </a:r>
          </a:p>
          <a:p>
            <a:pPr algn="justLow">
              <a:buFont typeface="Arial" pitchFamily="34" charset="0"/>
              <a:buChar char="•"/>
            </a:pPr>
            <a:r>
              <a:rPr lang="fa-IR" sz="2800" dirty="0" smtClean="0">
                <a:cs typeface="Lotus" pitchFamily="2" charset="-78"/>
              </a:rPr>
              <a:t>سلسله مراتب کنترل</a:t>
            </a:r>
          </a:p>
          <a:p>
            <a:pPr algn="justLow">
              <a:buFont typeface="Arial" pitchFamily="34" charset="0"/>
              <a:buChar char="•"/>
            </a:pPr>
            <a:r>
              <a:rPr lang="fa-IR" sz="2800" dirty="0" smtClean="0">
                <a:cs typeface="Lotus" pitchFamily="2" charset="-78"/>
              </a:rPr>
              <a:t>تجزيه ساختاري</a:t>
            </a:r>
          </a:p>
          <a:p>
            <a:pPr algn="justLow">
              <a:buFont typeface="Arial" pitchFamily="34" charset="0"/>
              <a:buChar char="•"/>
            </a:pPr>
            <a:r>
              <a:rPr lang="fa-IR" sz="2800" dirty="0" smtClean="0">
                <a:cs typeface="Lotus" pitchFamily="2" charset="-78"/>
              </a:rPr>
              <a:t>ساختار داده ها</a:t>
            </a:r>
          </a:p>
          <a:p>
            <a:pPr algn="justLow">
              <a:buFont typeface="Arial" pitchFamily="34" charset="0"/>
              <a:buChar char="•"/>
            </a:pPr>
            <a:r>
              <a:rPr lang="fa-IR" sz="2800" dirty="0" smtClean="0">
                <a:cs typeface="Lotus" pitchFamily="2" charset="-78"/>
              </a:rPr>
              <a:t>رويه نرم فزار</a:t>
            </a:r>
          </a:p>
          <a:p>
            <a:pPr algn="justLow">
              <a:buFont typeface="Arial" pitchFamily="34" charset="0"/>
              <a:buChar char="•"/>
            </a:pPr>
            <a:r>
              <a:rPr lang="fa-IR" sz="2800" dirty="0" smtClean="0">
                <a:cs typeface="Lotus" pitchFamily="2" charset="-78"/>
              </a:rPr>
              <a:t>پنهان سازي اطلاعات</a:t>
            </a:r>
          </a:p>
        </p:txBody>
      </p:sp>
      <p:sp>
        <p:nvSpPr>
          <p:cNvPr id="5" name="Slide Number Placeholder 4"/>
          <p:cNvSpPr>
            <a:spLocks noGrp="1"/>
          </p:cNvSpPr>
          <p:nvPr>
            <p:ph type="sldNum" sz="quarter" idx="12"/>
          </p:nvPr>
        </p:nvSpPr>
        <p:spPr/>
        <p:txBody>
          <a:bodyPr/>
          <a:lstStyle/>
          <a:p>
            <a:fld id="{88FEDE73-1A98-460A-8F6A-3473880B54CB}" type="slidenum">
              <a:rPr lang="fa-IR" smtClean="0"/>
              <a:pPr/>
              <a:t>11</a:t>
            </a:fld>
            <a:endParaRPr lang="fa-IR"/>
          </a:p>
        </p:txBody>
      </p:sp>
      <p:pic>
        <p:nvPicPr>
          <p:cNvPr id="6" name="Picture 2" descr="L:\Copy of copy.jpg"/>
          <p:cNvPicPr>
            <a:picLocks noChangeAspect="1" noChangeArrowheads="1"/>
          </p:cNvPicPr>
          <p:nvPr/>
        </p:nvPicPr>
        <p:blipFill>
          <a:blip r:embed="rId3"/>
          <a:srcRect/>
          <a:stretch>
            <a:fillRect/>
          </a:stretch>
        </p:blipFill>
        <p:spPr bwMode="auto">
          <a:xfrm>
            <a:off x="500034" y="6429396"/>
            <a:ext cx="285752" cy="285752"/>
          </a:xfrm>
          <a:prstGeom prst="rect">
            <a:avLst/>
          </a:prstGeom>
          <a:noFill/>
        </p:spPr>
      </p:pic>
      <p:sp>
        <p:nvSpPr>
          <p:cNvPr id="7" name="TextBox 6"/>
          <p:cNvSpPr txBox="1"/>
          <p:nvPr/>
        </p:nvSpPr>
        <p:spPr>
          <a:xfrm>
            <a:off x="642910" y="6500834"/>
            <a:ext cx="2143140" cy="230832"/>
          </a:xfrm>
          <a:prstGeom prst="rect">
            <a:avLst/>
          </a:prstGeom>
          <a:noFill/>
        </p:spPr>
        <p:txBody>
          <a:bodyPr wrap="square" rtlCol="0">
            <a:spAutoFit/>
          </a:bodyPr>
          <a:lstStyle/>
          <a:p>
            <a:r>
              <a:rPr lang="en-US" sz="900" dirty="0" smtClean="0">
                <a:solidFill>
                  <a:schemeClr val="bg1">
                    <a:lumMod val="65000"/>
                  </a:schemeClr>
                </a:solidFill>
                <a:latin typeface="Bell MT" pitchFamily="18" charset="0"/>
              </a:rPr>
              <a:t>Copyright By </a:t>
            </a:r>
            <a:r>
              <a:rPr lang="en-US" sz="900" dirty="0" err="1" smtClean="0">
                <a:solidFill>
                  <a:schemeClr val="bg1">
                    <a:lumMod val="65000"/>
                  </a:schemeClr>
                </a:solidFill>
                <a:latin typeface="Bell MT" pitchFamily="18" charset="0"/>
              </a:rPr>
              <a:t>Mojtaba</a:t>
            </a:r>
            <a:r>
              <a:rPr lang="en-US" sz="900" dirty="0" smtClean="0">
                <a:solidFill>
                  <a:schemeClr val="bg1">
                    <a:lumMod val="65000"/>
                  </a:schemeClr>
                </a:solidFill>
                <a:latin typeface="Bell MT" pitchFamily="18" charset="0"/>
              </a:rPr>
              <a:t> </a:t>
            </a:r>
            <a:r>
              <a:rPr lang="en-US" sz="900" dirty="0" err="1" smtClean="0">
                <a:solidFill>
                  <a:schemeClr val="bg1">
                    <a:lumMod val="65000"/>
                  </a:schemeClr>
                </a:solidFill>
                <a:latin typeface="Bell MT" pitchFamily="18" charset="0"/>
              </a:rPr>
              <a:t>Poormohaghegh</a:t>
            </a:r>
            <a:endParaRPr lang="en-US" sz="900" dirty="0">
              <a:solidFill>
                <a:schemeClr val="bg1">
                  <a:lumMod val="65000"/>
                </a:schemeClr>
              </a:solidFill>
              <a:latin typeface="Bell MT" pitchFamily="18" charset="0"/>
            </a:endParaRPr>
          </a:p>
        </p:txBody>
      </p:sp>
    </p:spTree>
  </p:cSld>
  <p:clrMapOvr>
    <a:masterClrMapping/>
  </p:clrMapOvr>
  <p:transition>
    <p:pull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effectLst>
            <a:innerShdw blurRad="114300">
              <a:prstClr val="black"/>
            </a:innerShdw>
          </a:effectLst>
        </p:spPr>
        <p:style>
          <a:lnRef idx="1">
            <a:schemeClr val="accent1"/>
          </a:lnRef>
          <a:fillRef idx="2">
            <a:schemeClr val="accent1"/>
          </a:fillRef>
          <a:effectRef idx="1">
            <a:schemeClr val="accent1"/>
          </a:effectRef>
          <a:fontRef idx="minor">
            <a:schemeClr val="dk1"/>
          </a:fontRef>
        </p:style>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a-IR" sz="4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Lotus" pitchFamily="2" charset="-78"/>
              </a:rPr>
              <a:t>تجريد</a:t>
            </a:r>
            <a:endParaRPr lang="fa-IR" sz="4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Lotus" pitchFamily="2" charset="-78"/>
            </a:endParaRPr>
          </a:p>
        </p:txBody>
      </p:sp>
      <p:sp>
        <p:nvSpPr>
          <p:cNvPr id="3" name="Content Placeholder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normAutofit/>
          </a:bodyPr>
          <a:lstStyle/>
          <a:p>
            <a:pPr algn="justLow">
              <a:buFont typeface="Wingdings" pitchFamily="2" charset="2"/>
              <a:buChar char="Ø"/>
            </a:pPr>
            <a:r>
              <a:rPr lang="fa-IR" sz="2800" dirty="0" smtClean="0">
                <a:cs typeface="Lotus" pitchFamily="2" charset="-78"/>
              </a:rPr>
              <a:t>مجرد سازي يکي از راه</a:t>
            </a:r>
            <a:r>
              <a:rPr lang="fa-IR" sz="2800" dirty="0" smtClean="0">
                <a:cs typeface="Lotus"/>
              </a:rPr>
              <a:t>‍هاي فائق آمدن بر پيچيدگي‍ها است.</a:t>
            </a:r>
            <a:endParaRPr lang="fa-IR" sz="2800" dirty="0" smtClean="0">
              <a:cs typeface="Lotus" pitchFamily="2" charset="-78"/>
            </a:endParaRPr>
          </a:p>
          <a:p>
            <a:pPr algn="justLow">
              <a:buFont typeface="Wingdings" pitchFamily="2" charset="2"/>
              <a:buChar char="Ø"/>
            </a:pPr>
            <a:r>
              <a:rPr lang="fa-IR" sz="2800" dirty="0" smtClean="0">
                <a:cs typeface="Lotus" pitchFamily="2" charset="-78"/>
              </a:rPr>
              <a:t>وقتي براي هر مسئله به دنبال راه حل پيمانه</a:t>
            </a:r>
            <a:r>
              <a:rPr lang="fa-IR" sz="2800" dirty="0" smtClean="0">
                <a:cs typeface="Lotus"/>
              </a:rPr>
              <a:t>‎</a:t>
            </a:r>
            <a:r>
              <a:rPr lang="fa-IR" sz="2800" dirty="0" smtClean="0">
                <a:cs typeface="Lotus" pitchFamily="2" charset="-78"/>
              </a:rPr>
              <a:t>اي باشيم، بسياري از سطوح انتزاع نيز مطرح مي</a:t>
            </a:r>
            <a:r>
              <a:rPr lang="fa-IR" sz="2800" dirty="0" smtClean="0">
                <a:cs typeface="Lotus"/>
              </a:rPr>
              <a:t>‍</a:t>
            </a:r>
            <a:r>
              <a:rPr lang="fa-IR" sz="2800" dirty="0" smtClean="0">
                <a:cs typeface="Lotus" pitchFamily="2" charset="-78"/>
              </a:rPr>
              <a:t>گردند. در بالاترين سطح انتزاع، راه</a:t>
            </a:r>
            <a:r>
              <a:rPr lang="fa-IR" sz="2800" dirty="0" smtClean="0">
                <a:cs typeface="Lotus"/>
              </a:rPr>
              <a:t>‍</a:t>
            </a:r>
            <a:r>
              <a:rPr lang="fa-IR" sz="2800" dirty="0" smtClean="0">
                <a:cs typeface="Lotus" pitchFamily="2" charset="-78"/>
              </a:rPr>
              <a:t>حل با به</a:t>
            </a:r>
            <a:r>
              <a:rPr lang="fa-IR" sz="2800" dirty="0" smtClean="0">
                <a:cs typeface="Lotus"/>
              </a:rPr>
              <a:t>‍</a:t>
            </a:r>
            <a:r>
              <a:rPr lang="fa-IR" sz="2800" dirty="0" smtClean="0">
                <a:cs typeface="Lotus" pitchFamily="2" charset="-78"/>
              </a:rPr>
              <a:t>کارگيري زبان محيط مسئله و به</a:t>
            </a:r>
            <a:r>
              <a:rPr lang="fa-IR" sz="2800" dirty="0" smtClean="0">
                <a:cs typeface="Lotus"/>
              </a:rPr>
              <a:t>‍</a:t>
            </a:r>
            <a:r>
              <a:rPr lang="fa-IR" sz="2800" dirty="0" smtClean="0">
                <a:cs typeface="Lotus" pitchFamily="2" charset="-78"/>
              </a:rPr>
              <a:t>صورت کلي بيان مي</a:t>
            </a:r>
            <a:r>
              <a:rPr lang="fa-IR" sz="2800" dirty="0" smtClean="0">
                <a:cs typeface="Lotus"/>
              </a:rPr>
              <a:t>‍</a:t>
            </a:r>
            <a:r>
              <a:rPr lang="fa-IR" sz="2800" dirty="0" smtClean="0">
                <a:cs typeface="Lotus" pitchFamily="2" charset="-78"/>
              </a:rPr>
              <a:t>شود. در سطوح پايين</a:t>
            </a:r>
            <a:r>
              <a:rPr lang="fa-IR" sz="2800" dirty="0" smtClean="0">
                <a:cs typeface="Lotus"/>
              </a:rPr>
              <a:t>‍</a:t>
            </a:r>
            <a:r>
              <a:rPr lang="fa-IR" sz="2800" dirty="0" smtClean="0">
                <a:cs typeface="Lotus" pitchFamily="2" charset="-78"/>
              </a:rPr>
              <a:t>تر انتزاع، جهت</a:t>
            </a:r>
            <a:r>
              <a:rPr lang="fa-IR" sz="2800" dirty="0" smtClean="0">
                <a:cs typeface="Lotus"/>
              </a:rPr>
              <a:t>‍</a:t>
            </a:r>
            <a:r>
              <a:rPr lang="fa-IR" sz="2800" dirty="0" smtClean="0">
                <a:cs typeface="Lotus" pitchFamily="2" charset="-78"/>
              </a:rPr>
              <a:t>گيري و گرايش بيشتر رويه اي است.</a:t>
            </a:r>
          </a:p>
        </p:txBody>
      </p:sp>
      <p:sp>
        <p:nvSpPr>
          <p:cNvPr id="5" name="Slide Number Placeholder 4"/>
          <p:cNvSpPr>
            <a:spLocks noGrp="1"/>
          </p:cNvSpPr>
          <p:nvPr>
            <p:ph type="sldNum" sz="quarter" idx="12"/>
          </p:nvPr>
        </p:nvSpPr>
        <p:spPr/>
        <p:txBody>
          <a:bodyPr/>
          <a:lstStyle/>
          <a:p>
            <a:fld id="{88FEDE73-1A98-460A-8F6A-3473880B54CB}" type="slidenum">
              <a:rPr lang="fa-IR" smtClean="0"/>
              <a:pPr/>
              <a:t>12</a:t>
            </a:fld>
            <a:endParaRPr lang="fa-IR"/>
          </a:p>
        </p:txBody>
      </p:sp>
      <p:pic>
        <p:nvPicPr>
          <p:cNvPr id="6" name="Picture 2" descr="L:\Copy of copy.jpg"/>
          <p:cNvPicPr>
            <a:picLocks noChangeAspect="1" noChangeArrowheads="1"/>
          </p:cNvPicPr>
          <p:nvPr/>
        </p:nvPicPr>
        <p:blipFill>
          <a:blip r:embed="rId3"/>
          <a:srcRect/>
          <a:stretch>
            <a:fillRect/>
          </a:stretch>
        </p:blipFill>
        <p:spPr bwMode="auto">
          <a:xfrm>
            <a:off x="500034" y="6429396"/>
            <a:ext cx="285752" cy="285752"/>
          </a:xfrm>
          <a:prstGeom prst="rect">
            <a:avLst/>
          </a:prstGeom>
          <a:noFill/>
        </p:spPr>
      </p:pic>
      <p:sp>
        <p:nvSpPr>
          <p:cNvPr id="7" name="TextBox 6"/>
          <p:cNvSpPr txBox="1"/>
          <p:nvPr/>
        </p:nvSpPr>
        <p:spPr>
          <a:xfrm>
            <a:off x="642910" y="6500834"/>
            <a:ext cx="2143140" cy="230832"/>
          </a:xfrm>
          <a:prstGeom prst="rect">
            <a:avLst/>
          </a:prstGeom>
          <a:noFill/>
        </p:spPr>
        <p:txBody>
          <a:bodyPr wrap="square" rtlCol="0">
            <a:spAutoFit/>
          </a:bodyPr>
          <a:lstStyle/>
          <a:p>
            <a:r>
              <a:rPr lang="en-US" sz="900" dirty="0" smtClean="0">
                <a:solidFill>
                  <a:schemeClr val="bg1">
                    <a:lumMod val="65000"/>
                  </a:schemeClr>
                </a:solidFill>
                <a:latin typeface="Bell MT" pitchFamily="18" charset="0"/>
              </a:rPr>
              <a:t>Copyright By </a:t>
            </a:r>
            <a:r>
              <a:rPr lang="en-US" sz="900" dirty="0" err="1" smtClean="0">
                <a:solidFill>
                  <a:schemeClr val="bg1">
                    <a:lumMod val="65000"/>
                  </a:schemeClr>
                </a:solidFill>
                <a:latin typeface="Bell MT" pitchFamily="18" charset="0"/>
              </a:rPr>
              <a:t>Mojtaba</a:t>
            </a:r>
            <a:r>
              <a:rPr lang="en-US" sz="900" dirty="0" smtClean="0">
                <a:solidFill>
                  <a:schemeClr val="bg1">
                    <a:lumMod val="65000"/>
                  </a:schemeClr>
                </a:solidFill>
                <a:latin typeface="Bell MT" pitchFamily="18" charset="0"/>
              </a:rPr>
              <a:t> </a:t>
            </a:r>
            <a:r>
              <a:rPr lang="en-US" sz="900" dirty="0" err="1" smtClean="0">
                <a:solidFill>
                  <a:schemeClr val="bg1">
                    <a:lumMod val="65000"/>
                  </a:schemeClr>
                </a:solidFill>
                <a:latin typeface="Bell MT" pitchFamily="18" charset="0"/>
              </a:rPr>
              <a:t>Poormohaghegh</a:t>
            </a:r>
            <a:endParaRPr lang="en-US" sz="900" dirty="0">
              <a:solidFill>
                <a:schemeClr val="bg1">
                  <a:lumMod val="65000"/>
                </a:schemeClr>
              </a:solidFill>
              <a:latin typeface="Bell MT" pitchFamily="18" charset="0"/>
            </a:endParaRPr>
          </a:p>
        </p:txBody>
      </p:sp>
    </p:spTree>
  </p:cSld>
  <p:clrMapOvr>
    <a:masterClrMapping/>
  </p:clrMapOvr>
  <p:transition>
    <p:pull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effectLst>
            <a:innerShdw blurRad="114300">
              <a:prstClr val="black"/>
            </a:innerShdw>
          </a:effectLst>
        </p:spPr>
        <p:style>
          <a:lnRef idx="1">
            <a:schemeClr val="accent1"/>
          </a:lnRef>
          <a:fillRef idx="2">
            <a:schemeClr val="accent1"/>
          </a:fillRef>
          <a:effectRef idx="1">
            <a:schemeClr val="accent1"/>
          </a:effectRef>
          <a:fontRef idx="minor">
            <a:schemeClr val="dk1"/>
          </a:fontRef>
        </p:style>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a-IR" sz="4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Lotus" pitchFamily="2" charset="-78"/>
              </a:rPr>
              <a:t>پيمانه سازي</a:t>
            </a:r>
            <a:endParaRPr lang="fa-IR" sz="4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Lotus" pitchFamily="2" charset="-78"/>
            </a:endParaRPr>
          </a:p>
        </p:txBody>
      </p:sp>
      <p:sp>
        <p:nvSpPr>
          <p:cNvPr id="3" name="Content Placeholder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normAutofit/>
          </a:bodyPr>
          <a:lstStyle/>
          <a:p>
            <a:pPr algn="justLow">
              <a:buFont typeface="Wingdings" pitchFamily="2" charset="2"/>
              <a:buChar char="Ø"/>
            </a:pPr>
            <a:r>
              <a:rPr lang="fa-IR" sz="2800" dirty="0" smtClean="0">
                <a:cs typeface="Lotus" pitchFamily="2" charset="-78"/>
              </a:rPr>
              <a:t>معماري نرم افزار پيمانه</a:t>
            </a:r>
            <a:r>
              <a:rPr lang="fa-IR" sz="2800" dirty="0" smtClean="0">
                <a:cs typeface="Lotus"/>
              </a:rPr>
              <a:t>‍</a:t>
            </a:r>
            <a:r>
              <a:rPr lang="fa-IR" sz="2800" dirty="0" smtClean="0">
                <a:cs typeface="Lotus" pitchFamily="2" charset="-78"/>
              </a:rPr>
              <a:t>اي يعني آن که، نرم افزار بر اجزاي نشاني پذير با اسامي جداگانه به نام ”پيمانه ها“ تقسيم مي</a:t>
            </a:r>
            <a:r>
              <a:rPr lang="fa-IR" sz="2800" dirty="0" smtClean="0">
                <a:cs typeface="Lotus"/>
              </a:rPr>
              <a:t>‍</a:t>
            </a:r>
            <a:r>
              <a:rPr lang="fa-IR" sz="2800" dirty="0" smtClean="0">
                <a:cs typeface="Lotus" pitchFamily="2" charset="-78"/>
              </a:rPr>
              <a:t>شود که براي رفع نياز مسئله يکپارچه و مجتمع مي</a:t>
            </a:r>
            <a:r>
              <a:rPr lang="fa-IR" sz="2800" dirty="0" smtClean="0">
                <a:cs typeface="Lotus"/>
              </a:rPr>
              <a:t>‍</a:t>
            </a:r>
            <a:r>
              <a:rPr lang="fa-IR" sz="2800" dirty="0" smtClean="0">
                <a:cs typeface="Lotus" pitchFamily="2" charset="-78"/>
              </a:rPr>
              <a:t>باشند.</a:t>
            </a:r>
          </a:p>
          <a:p>
            <a:pPr algn="justLow">
              <a:buFont typeface="Wingdings" pitchFamily="2" charset="2"/>
              <a:buChar char="Ø"/>
            </a:pPr>
            <a:endParaRPr lang="fa-IR" sz="2800" dirty="0" smtClean="0">
              <a:cs typeface="Lotus" pitchFamily="2" charset="-78"/>
            </a:endParaRPr>
          </a:p>
          <a:p>
            <a:pPr algn="justLow">
              <a:buFont typeface="Wingdings" pitchFamily="2" charset="2"/>
              <a:buChar char="Ø"/>
            </a:pPr>
            <a:r>
              <a:rPr lang="fa-IR" sz="2800" dirty="0" smtClean="0">
                <a:cs typeface="Lotus" pitchFamily="2" charset="-78"/>
              </a:rPr>
              <a:t>هزينه لازم براي توسعة يک پيمانه جداگانة نرم افزاري، با افزايش تعداد کل پيمانه</a:t>
            </a:r>
            <a:r>
              <a:rPr lang="fa-IR" sz="2800" dirty="0" smtClean="0">
                <a:cs typeface="Lotus"/>
              </a:rPr>
              <a:t>‍</a:t>
            </a:r>
            <a:r>
              <a:rPr lang="fa-IR" sz="2800" dirty="0" smtClean="0">
                <a:cs typeface="Lotus" pitchFamily="2" charset="-78"/>
              </a:rPr>
              <a:t>ها، کاهش مي</a:t>
            </a:r>
            <a:r>
              <a:rPr lang="fa-IR" sz="2800" dirty="0" smtClean="0">
                <a:cs typeface="Lotus"/>
              </a:rPr>
              <a:t>‍</a:t>
            </a:r>
            <a:r>
              <a:rPr lang="fa-IR" sz="2800" dirty="0" smtClean="0">
                <a:cs typeface="Lotus" pitchFamily="2" charset="-78"/>
              </a:rPr>
              <a:t>يابد. با فرض مجموعة يکساني از نيازمندي</a:t>
            </a:r>
            <a:r>
              <a:rPr lang="fa-IR" sz="2800" dirty="0" smtClean="0">
                <a:cs typeface="Lotus"/>
              </a:rPr>
              <a:t>‍</a:t>
            </a:r>
            <a:r>
              <a:rPr lang="fa-IR" sz="2800" dirty="0" smtClean="0">
                <a:cs typeface="Lotus" pitchFamily="2" charset="-78"/>
              </a:rPr>
              <a:t>ها، پيمانه</a:t>
            </a:r>
            <a:r>
              <a:rPr lang="fa-IR" sz="2800" dirty="0" smtClean="0">
                <a:cs typeface="Lotus"/>
              </a:rPr>
              <a:t>‍</a:t>
            </a:r>
            <a:r>
              <a:rPr lang="fa-IR" sz="2800" dirty="0" smtClean="0">
                <a:cs typeface="Lotus" pitchFamily="2" charset="-78"/>
              </a:rPr>
              <a:t>هاي بيشتر، به</a:t>
            </a:r>
            <a:r>
              <a:rPr lang="fa-IR" sz="2800" dirty="0" smtClean="0">
                <a:cs typeface="Lotus"/>
              </a:rPr>
              <a:t>‍</a:t>
            </a:r>
            <a:r>
              <a:rPr lang="fa-IR" sz="2800" dirty="0" smtClean="0">
                <a:cs typeface="Lotus" pitchFamily="2" charset="-78"/>
              </a:rPr>
              <a:t>معناي اندازه</a:t>
            </a:r>
            <a:r>
              <a:rPr lang="fa-IR" sz="2800" dirty="0" smtClean="0">
                <a:cs typeface="Lotus"/>
              </a:rPr>
              <a:t>‍</a:t>
            </a:r>
            <a:r>
              <a:rPr lang="fa-IR" sz="2800" dirty="0" smtClean="0">
                <a:cs typeface="Lotus" pitchFamily="2" charset="-78"/>
              </a:rPr>
              <a:t>هاي کوچک</a:t>
            </a:r>
            <a:r>
              <a:rPr lang="fa-IR" sz="2800" dirty="0" smtClean="0">
                <a:cs typeface="Lotus"/>
              </a:rPr>
              <a:t>‍</a:t>
            </a:r>
            <a:r>
              <a:rPr lang="fa-IR" sz="2800" dirty="0" smtClean="0">
                <a:cs typeface="Lotus" pitchFamily="2" charset="-78"/>
              </a:rPr>
              <a:t>تر است، حال آنکه ازدياد تعداد پيمانه</a:t>
            </a:r>
            <a:r>
              <a:rPr lang="fa-IR" sz="2800" dirty="0" smtClean="0">
                <a:cs typeface="Lotus"/>
              </a:rPr>
              <a:t>‍</a:t>
            </a:r>
            <a:r>
              <a:rPr lang="fa-IR" sz="2800" dirty="0" smtClean="0">
                <a:cs typeface="Lotus" pitchFamily="2" charset="-78"/>
              </a:rPr>
              <a:t>ها، هزينه مربوط به يکپارچه سازي آنها را افزايش مي</a:t>
            </a:r>
            <a:r>
              <a:rPr lang="fa-IR" sz="2800" dirty="0" smtClean="0">
                <a:cs typeface="Lotus"/>
              </a:rPr>
              <a:t>‍</a:t>
            </a:r>
            <a:r>
              <a:rPr lang="fa-IR" sz="2800" dirty="0" smtClean="0">
                <a:cs typeface="Lotus" pitchFamily="2" charset="-78"/>
              </a:rPr>
              <a:t>دهد.</a:t>
            </a:r>
          </a:p>
        </p:txBody>
      </p:sp>
      <p:sp>
        <p:nvSpPr>
          <p:cNvPr id="5" name="Slide Number Placeholder 4"/>
          <p:cNvSpPr>
            <a:spLocks noGrp="1"/>
          </p:cNvSpPr>
          <p:nvPr>
            <p:ph type="sldNum" sz="quarter" idx="12"/>
          </p:nvPr>
        </p:nvSpPr>
        <p:spPr/>
        <p:txBody>
          <a:bodyPr/>
          <a:lstStyle/>
          <a:p>
            <a:fld id="{88FEDE73-1A98-460A-8F6A-3473880B54CB}" type="slidenum">
              <a:rPr lang="fa-IR" smtClean="0"/>
              <a:pPr/>
              <a:t>13</a:t>
            </a:fld>
            <a:endParaRPr lang="fa-IR"/>
          </a:p>
        </p:txBody>
      </p:sp>
      <p:pic>
        <p:nvPicPr>
          <p:cNvPr id="6" name="Picture 2" descr="L:\Copy of copy.jpg"/>
          <p:cNvPicPr>
            <a:picLocks noChangeAspect="1" noChangeArrowheads="1"/>
          </p:cNvPicPr>
          <p:nvPr/>
        </p:nvPicPr>
        <p:blipFill>
          <a:blip r:embed="rId3"/>
          <a:srcRect/>
          <a:stretch>
            <a:fillRect/>
          </a:stretch>
        </p:blipFill>
        <p:spPr bwMode="auto">
          <a:xfrm>
            <a:off x="500034" y="6429396"/>
            <a:ext cx="285752" cy="285752"/>
          </a:xfrm>
          <a:prstGeom prst="rect">
            <a:avLst/>
          </a:prstGeom>
          <a:noFill/>
        </p:spPr>
      </p:pic>
      <p:sp>
        <p:nvSpPr>
          <p:cNvPr id="7" name="TextBox 6"/>
          <p:cNvSpPr txBox="1"/>
          <p:nvPr/>
        </p:nvSpPr>
        <p:spPr>
          <a:xfrm>
            <a:off x="642910" y="6500834"/>
            <a:ext cx="2143140" cy="230832"/>
          </a:xfrm>
          <a:prstGeom prst="rect">
            <a:avLst/>
          </a:prstGeom>
          <a:noFill/>
        </p:spPr>
        <p:txBody>
          <a:bodyPr wrap="square" rtlCol="0">
            <a:spAutoFit/>
          </a:bodyPr>
          <a:lstStyle/>
          <a:p>
            <a:r>
              <a:rPr lang="en-US" sz="900" dirty="0" smtClean="0">
                <a:solidFill>
                  <a:schemeClr val="bg1">
                    <a:lumMod val="65000"/>
                  </a:schemeClr>
                </a:solidFill>
                <a:latin typeface="Bell MT" pitchFamily="18" charset="0"/>
              </a:rPr>
              <a:t>Copyright By </a:t>
            </a:r>
            <a:r>
              <a:rPr lang="en-US" sz="900" dirty="0" err="1" smtClean="0">
                <a:solidFill>
                  <a:schemeClr val="bg1">
                    <a:lumMod val="65000"/>
                  </a:schemeClr>
                </a:solidFill>
                <a:latin typeface="Bell MT" pitchFamily="18" charset="0"/>
              </a:rPr>
              <a:t>Mojtaba</a:t>
            </a:r>
            <a:r>
              <a:rPr lang="en-US" sz="900" dirty="0" smtClean="0">
                <a:solidFill>
                  <a:schemeClr val="bg1">
                    <a:lumMod val="65000"/>
                  </a:schemeClr>
                </a:solidFill>
                <a:latin typeface="Bell MT" pitchFamily="18" charset="0"/>
              </a:rPr>
              <a:t> </a:t>
            </a:r>
            <a:r>
              <a:rPr lang="en-US" sz="900" dirty="0" err="1" smtClean="0">
                <a:solidFill>
                  <a:schemeClr val="bg1">
                    <a:lumMod val="65000"/>
                  </a:schemeClr>
                </a:solidFill>
                <a:latin typeface="Bell MT" pitchFamily="18" charset="0"/>
              </a:rPr>
              <a:t>Poormohaghegh</a:t>
            </a:r>
            <a:endParaRPr lang="en-US" sz="900" dirty="0">
              <a:solidFill>
                <a:schemeClr val="bg1">
                  <a:lumMod val="65000"/>
                </a:schemeClr>
              </a:solidFill>
              <a:latin typeface="Bell MT" pitchFamily="18" charset="0"/>
            </a:endParaRPr>
          </a:p>
        </p:txBody>
      </p:sp>
    </p:spTree>
  </p:cSld>
  <p:clrMapOvr>
    <a:masterClrMapping/>
  </p:clrMapOvr>
  <p:transition>
    <p:pull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effectLst>
            <a:innerShdw blurRad="114300">
              <a:prstClr val="black"/>
            </a:innerShdw>
          </a:effectLst>
        </p:spPr>
        <p:style>
          <a:lnRef idx="1">
            <a:schemeClr val="accent1"/>
          </a:lnRef>
          <a:fillRef idx="2">
            <a:schemeClr val="accent1"/>
          </a:fillRef>
          <a:effectRef idx="1">
            <a:schemeClr val="accent1"/>
          </a:effectRef>
          <a:fontRef idx="minor">
            <a:schemeClr val="dk1"/>
          </a:fontRef>
        </p:style>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a-IR" sz="4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Lotus" pitchFamily="2" charset="-78"/>
              </a:rPr>
              <a:t>پيمانه سازي-ادامه</a:t>
            </a:r>
          </a:p>
        </p:txBody>
      </p:sp>
      <p:sp>
        <p:nvSpPr>
          <p:cNvPr id="3" name="Content Placeholder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normAutofit/>
          </a:bodyPr>
          <a:lstStyle/>
          <a:p>
            <a:pPr algn="justLow">
              <a:buFont typeface="Wingdings" pitchFamily="2" charset="2"/>
              <a:buChar char="Ø"/>
            </a:pPr>
            <a:r>
              <a:rPr lang="fa-IR" sz="2800" u="sng" dirty="0" smtClean="0">
                <a:cs typeface="Lotus" pitchFamily="2" charset="-78"/>
              </a:rPr>
              <a:t>ارزيابي يک شيوه طراحي در اين امر که به پيمانه</a:t>
            </a:r>
            <a:r>
              <a:rPr lang="fa-IR" sz="2800" u="sng" dirty="0" smtClean="0">
                <a:cs typeface="Lotus"/>
              </a:rPr>
              <a:t>‍</a:t>
            </a:r>
            <a:r>
              <a:rPr lang="fa-IR" sz="2800" u="sng" dirty="0" smtClean="0">
                <a:cs typeface="Lotus" pitchFamily="2" charset="-78"/>
              </a:rPr>
              <a:t>سازي کمک مي</a:t>
            </a:r>
            <a:r>
              <a:rPr lang="fa-IR" sz="2800" u="sng" dirty="0" smtClean="0">
                <a:cs typeface="Lotus"/>
              </a:rPr>
              <a:t>‍</a:t>
            </a:r>
            <a:r>
              <a:rPr lang="fa-IR" sz="2800" u="sng" dirty="0" smtClean="0">
                <a:cs typeface="Lotus" pitchFamily="2" charset="-78"/>
              </a:rPr>
              <a:t>کند:</a:t>
            </a:r>
          </a:p>
          <a:p>
            <a:pPr algn="justLow">
              <a:buFont typeface="Arial" pitchFamily="34" charset="0"/>
              <a:buChar char="•"/>
            </a:pPr>
            <a:r>
              <a:rPr lang="fa-IR" sz="2800" b="1" dirty="0" smtClean="0">
                <a:cs typeface="Lotus" pitchFamily="2" charset="-78"/>
              </a:rPr>
              <a:t>تجزيه پذيري پيمانه</a:t>
            </a:r>
            <a:r>
              <a:rPr lang="fa-IR" sz="2800" dirty="0" smtClean="0">
                <a:cs typeface="Lotus"/>
              </a:rPr>
              <a:t>‍</a:t>
            </a:r>
            <a:r>
              <a:rPr lang="fa-IR" sz="2800" b="1" dirty="0" smtClean="0">
                <a:cs typeface="Lotus" pitchFamily="2" charset="-78"/>
              </a:rPr>
              <a:t>اي: </a:t>
            </a:r>
            <a:r>
              <a:rPr lang="fa-IR" sz="2800" dirty="0" smtClean="0">
                <a:cs typeface="Lotus" pitchFamily="2" charset="-78"/>
              </a:rPr>
              <a:t>وجود مکانيزمي براي تقسيم مسئله به مسائل فرعي</a:t>
            </a:r>
          </a:p>
          <a:p>
            <a:pPr algn="justLow">
              <a:buFont typeface="Arial" pitchFamily="34" charset="0"/>
              <a:buChar char="•"/>
            </a:pPr>
            <a:r>
              <a:rPr lang="fa-IR" sz="2800" b="1" dirty="0" smtClean="0">
                <a:cs typeface="Lotus" pitchFamily="2" charset="-78"/>
              </a:rPr>
              <a:t>قابليت ترکيب پيمانه اي: </a:t>
            </a:r>
            <a:r>
              <a:rPr lang="fa-IR" sz="2800" dirty="0" smtClean="0">
                <a:cs typeface="Lotus" pitchFamily="2" charset="-78"/>
              </a:rPr>
              <a:t>قابليت استفاده مجدد براي جلوگيري از دوباره کاري</a:t>
            </a:r>
          </a:p>
          <a:p>
            <a:pPr algn="justLow">
              <a:buFont typeface="Arial" pitchFamily="34" charset="0"/>
              <a:buChar char="•"/>
            </a:pPr>
            <a:r>
              <a:rPr lang="fa-IR" sz="2800" b="1" dirty="0" smtClean="0">
                <a:cs typeface="Lotus" pitchFamily="2" charset="-78"/>
              </a:rPr>
              <a:t>قابليت درک پيمانه اي: </a:t>
            </a:r>
            <a:r>
              <a:rPr lang="fa-IR" sz="2800" dirty="0" smtClean="0">
                <a:cs typeface="Lotus" pitchFamily="2" charset="-78"/>
              </a:rPr>
              <a:t>پيمانه مستقلاً قابل درک باشد.</a:t>
            </a:r>
          </a:p>
          <a:p>
            <a:pPr algn="justLow">
              <a:buFont typeface="Arial" pitchFamily="34" charset="0"/>
              <a:buChar char="•"/>
            </a:pPr>
            <a:r>
              <a:rPr lang="fa-IR" sz="2800" b="1" dirty="0" smtClean="0">
                <a:cs typeface="Lotus" pitchFamily="2" charset="-78"/>
              </a:rPr>
              <a:t>استمرار پيمانه اي: </a:t>
            </a:r>
            <a:r>
              <a:rPr lang="fa-IR" sz="2800" dirty="0" smtClean="0">
                <a:cs typeface="Lotus" pitchFamily="2" charset="-78"/>
              </a:rPr>
              <a:t>با تغيير کوچکي در نيازمندي</a:t>
            </a:r>
            <a:r>
              <a:rPr lang="fa-IR" sz="2800" dirty="0" smtClean="0">
                <a:cs typeface="Lotus"/>
              </a:rPr>
              <a:t>‍</a:t>
            </a:r>
            <a:r>
              <a:rPr lang="fa-IR" sz="2800" dirty="0" smtClean="0">
                <a:cs typeface="Lotus" pitchFamily="2" charset="-78"/>
              </a:rPr>
              <a:t>ها فقط پيمانه</a:t>
            </a:r>
            <a:r>
              <a:rPr lang="fa-IR" sz="2800" dirty="0" smtClean="0">
                <a:cs typeface="Lotus"/>
              </a:rPr>
              <a:t>‍</a:t>
            </a:r>
            <a:r>
              <a:rPr lang="fa-IR" sz="2800" dirty="0" smtClean="0">
                <a:cs typeface="Lotus" pitchFamily="2" charset="-78"/>
              </a:rPr>
              <a:t>هاي جداگانه تغيير بيابند نه سيستم.</a:t>
            </a:r>
          </a:p>
          <a:p>
            <a:pPr algn="justLow">
              <a:buFont typeface="Arial" pitchFamily="34" charset="0"/>
              <a:buChar char="•"/>
            </a:pPr>
            <a:r>
              <a:rPr lang="fa-IR" sz="2800" b="1" dirty="0" smtClean="0">
                <a:cs typeface="Lotus" pitchFamily="2" charset="-78"/>
              </a:rPr>
              <a:t>محافظت پيمانه اي: </a:t>
            </a:r>
            <a:r>
              <a:rPr lang="fa-IR" sz="2800" dirty="0" smtClean="0">
                <a:cs typeface="Lotus" pitchFamily="2" charset="-78"/>
              </a:rPr>
              <a:t>به حداقل رساندن خطا در شرايط غير عادي پيمانه</a:t>
            </a:r>
          </a:p>
        </p:txBody>
      </p:sp>
      <p:sp>
        <p:nvSpPr>
          <p:cNvPr id="5" name="Slide Number Placeholder 4"/>
          <p:cNvSpPr>
            <a:spLocks noGrp="1"/>
          </p:cNvSpPr>
          <p:nvPr>
            <p:ph type="sldNum" sz="quarter" idx="12"/>
          </p:nvPr>
        </p:nvSpPr>
        <p:spPr/>
        <p:txBody>
          <a:bodyPr/>
          <a:lstStyle/>
          <a:p>
            <a:fld id="{88FEDE73-1A98-460A-8F6A-3473880B54CB}" type="slidenum">
              <a:rPr lang="fa-IR" smtClean="0"/>
              <a:pPr/>
              <a:t>14</a:t>
            </a:fld>
            <a:endParaRPr lang="fa-IR"/>
          </a:p>
        </p:txBody>
      </p:sp>
      <p:pic>
        <p:nvPicPr>
          <p:cNvPr id="6" name="Picture 2" descr="L:\Copy of copy.jpg"/>
          <p:cNvPicPr>
            <a:picLocks noChangeAspect="1" noChangeArrowheads="1"/>
          </p:cNvPicPr>
          <p:nvPr/>
        </p:nvPicPr>
        <p:blipFill>
          <a:blip r:embed="rId3"/>
          <a:srcRect/>
          <a:stretch>
            <a:fillRect/>
          </a:stretch>
        </p:blipFill>
        <p:spPr bwMode="auto">
          <a:xfrm>
            <a:off x="500034" y="6429396"/>
            <a:ext cx="285752" cy="285752"/>
          </a:xfrm>
          <a:prstGeom prst="rect">
            <a:avLst/>
          </a:prstGeom>
          <a:noFill/>
        </p:spPr>
      </p:pic>
      <p:sp>
        <p:nvSpPr>
          <p:cNvPr id="7" name="TextBox 6"/>
          <p:cNvSpPr txBox="1"/>
          <p:nvPr/>
        </p:nvSpPr>
        <p:spPr>
          <a:xfrm>
            <a:off x="642910" y="6500834"/>
            <a:ext cx="2143140" cy="230832"/>
          </a:xfrm>
          <a:prstGeom prst="rect">
            <a:avLst/>
          </a:prstGeom>
          <a:noFill/>
        </p:spPr>
        <p:txBody>
          <a:bodyPr wrap="square" rtlCol="0">
            <a:spAutoFit/>
          </a:bodyPr>
          <a:lstStyle/>
          <a:p>
            <a:r>
              <a:rPr lang="en-US" sz="900" dirty="0" smtClean="0">
                <a:solidFill>
                  <a:schemeClr val="bg1">
                    <a:lumMod val="65000"/>
                  </a:schemeClr>
                </a:solidFill>
                <a:latin typeface="Bell MT" pitchFamily="18" charset="0"/>
              </a:rPr>
              <a:t>Copyright By </a:t>
            </a:r>
            <a:r>
              <a:rPr lang="en-US" sz="900" dirty="0" err="1" smtClean="0">
                <a:solidFill>
                  <a:schemeClr val="bg1">
                    <a:lumMod val="65000"/>
                  </a:schemeClr>
                </a:solidFill>
                <a:latin typeface="Bell MT" pitchFamily="18" charset="0"/>
              </a:rPr>
              <a:t>Mojtaba</a:t>
            </a:r>
            <a:r>
              <a:rPr lang="en-US" sz="900" dirty="0" smtClean="0">
                <a:solidFill>
                  <a:schemeClr val="bg1">
                    <a:lumMod val="65000"/>
                  </a:schemeClr>
                </a:solidFill>
                <a:latin typeface="Bell MT" pitchFamily="18" charset="0"/>
              </a:rPr>
              <a:t> </a:t>
            </a:r>
            <a:r>
              <a:rPr lang="en-US" sz="900" dirty="0" err="1" smtClean="0">
                <a:solidFill>
                  <a:schemeClr val="bg1">
                    <a:lumMod val="65000"/>
                  </a:schemeClr>
                </a:solidFill>
                <a:latin typeface="Bell MT" pitchFamily="18" charset="0"/>
              </a:rPr>
              <a:t>Poormohaghegh</a:t>
            </a:r>
            <a:endParaRPr lang="en-US" sz="900" dirty="0">
              <a:solidFill>
                <a:schemeClr val="bg1">
                  <a:lumMod val="65000"/>
                </a:schemeClr>
              </a:solidFill>
              <a:latin typeface="Bell MT" pitchFamily="18" charset="0"/>
            </a:endParaRPr>
          </a:p>
        </p:txBody>
      </p:sp>
    </p:spTree>
  </p:cSld>
  <p:clrMapOvr>
    <a:masterClrMapping/>
  </p:clrMapOvr>
  <p:transition>
    <p:pull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effectLst>
            <a:innerShdw blurRad="114300">
              <a:prstClr val="black"/>
            </a:innerShdw>
          </a:effectLst>
        </p:spPr>
        <p:style>
          <a:lnRef idx="1">
            <a:schemeClr val="accent1"/>
          </a:lnRef>
          <a:fillRef idx="2">
            <a:schemeClr val="accent1"/>
          </a:fillRef>
          <a:effectRef idx="1">
            <a:schemeClr val="accent1"/>
          </a:effectRef>
          <a:fontRef idx="minor">
            <a:schemeClr val="dk1"/>
          </a:fontRef>
        </p:style>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a-IR" sz="4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Lotus" pitchFamily="2" charset="-78"/>
              </a:rPr>
              <a:t>معماري نرم افزار</a:t>
            </a:r>
            <a:endParaRPr lang="fa-IR" sz="4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Lotus" pitchFamily="2" charset="-78"/>
            </a:endParaRPr>
          </a:p>
        </p:txBody>
      </p:sp>
      <p:sp>
        <p:nvSpPr>
          <p:cNvPr id="3" name="Content Placeholder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normAutofit/>
          </a:bodyPr>
          <a:lstStyle/>
          <a:p>
            <a:pPr algn="justLow">
              <a:buFont typeface="Wingdings" pitchFamily="2" charset="2"/>
              <a:buChar char="Ø"/>
            </a:pPr>
            <a:r>
              <a:rPr lang="fa-IR" sz="2800" dirty="0" smtClean="0">
                <a:cs typeface="Lotus" pitchFamily="2" charset="-78"/>
              </a:rPr>
              <a:t>معماري نرم افزار به ”ساختار کلي نرم افزار و راه</a:t>
            </a:r>
            <a:r>
              <a:rPr lang="fa-IR" sz="2800" dirty="0" smtClean="0">
                <a:cs typeface="Lotus"/>
              </a:rPr>
              <a:t>‍</a:t>
            </a:r>
            <a:r>
              <a:rPr lang="fa-IR" sz="2800" dirty="0" smtClean="0">
                <a:cs typeface="Lotus" pitchFamily="2" charset="-78"/>
              </a:rPr>
              <a:t>هاي ايجاد يکپارچگي ذهني سيستم از طريق اين ساختار“ اشاره مي</a:t>
            </a:r>
            <a:r>
              <a:rPr lang="fa-IR" sz="2800" dirty="0" smtClean="0">
                <a:cs typeface="Lotus"/>
              </a:rPr>
              <a:t>‍</a:t>
            </a:r>
            <a:r>
              <a:rPr lang="fa-IR" sz="2800" dirty="0" smtClean="0">
                <a:cs typeface="Lotus" pitchFamily="2" charset="-78"/>
              </a:rPr>
              <a:t>کند.</a:t>
            </a:r>
          </a:p>
          <a:p>
            <a:pPr algn="justLow">
              <a:buFont typeface="Wingdings" pitchFamily="2" charset="2"/>
              <a:buChar char="Ø"/>
            </a:pPr>
            <a:r>
              <a:rPr lang="fa-IR" sz="2800" dirty="0" smtClean="0">
                <a:cs typeface="Lotus" pitchFamily="2" charset="-78"/>
              </a:rPr>
              <a:t>معماري در ساده ترين شکل خود عبارت است از ساختار سلسله مراتبي اجزاء برنامه (پيمانه</a:t>
            </a:r>
            <a:r>
              <a:rPr lang="fa-IR" sz="2800" dirty="0" smtClean="0">
                <a:cs typeface="Lotus"/>
              </a:rPr>
              <a:t>‍</a:t>
            </a:r>
            <a:r>
              <a:rPr lang="fa-IR" sz="2800" dirty="0" smtClean="0">
                <a:cs typeface="Lotus" pitchFamily="2" charset="-78"/>
              </a:rPr>
              <a:t>ها)، شيوه ارتباط اين اجزاء و ساختار داده</a:t>
            </a:r>
            <a:r>
              <a:rPr lang="fa-IR" sz="2800" dirty="0" smtClean="0">
                <a:cs typeface="Lotus"/>
              </a:rPr>
              <a:t>‍</a:t>
            </a:r>
            <a:r>
              <a:rPr lang="fa-IR" sz="2800" dirty="0" smtClean="0">
                <a:cs typeface="Lotus" pitchFamily="2" charset="-78"/>
              </a:rPr>
              <a:t>هايي که توسط اجزاء مورد استفاده قرار مي</a:t>
            </a:r>
            <a:r>
              <a:rPr lang="fa-IR" sz="2800" dirty="0" smtClean="0">
                <a:cs typeface="Lotus"/>
              </a:rPr>
              <a:t>‍</a:t>
            </a:r>
            <a:r>
              <a:rPr lang="fa-IR" sz="2800" dirty="0" smtClean="0">
                <a:cs typeface="Lotus" pitchFamily="2" charset="-78"/>
              </a:rPr>
              <a:t>گيرند.</a:t>
            </a:r>
          </a:p>
          <a:p>
            <a:pPr algn="justLow">
              <a:buFont typeface="Wingdings" pitchFamily="2" charset="2"/>
              <a:buChar char="Ø"/>
            </a:pPr>
            <a:endParaRPr lang="fa-IR" sz="2800" dirty="0" smtClean="0">
              <a:cs typeface="Lotus" pitchFamily="2" charset="-78"/>
            </a:endParaRPr>
          </a:p>
          <a:p>
            <a:pPr algn="justLow">
              <a:buFont typeface="Wingdings" pitchFamily="2" charset="2"/>
              <a:buChar char="Ø"/>
            </a:pPr>
            <a:r>
              <a:rPr lang="fa-IR" sz="2800" dirty="0" smtClean="0">
                <a:cs typeface="Lotus" pitchFamily="2" charset="-78"/>
              </a:rPr>
              <a:t>يکي از اهداف طراحي نرم افزار</a:t>
            </a:r>
            <a:r>
              <a:rPr lang="fa-IR" sz="2800" dirty="0" smtClean="0">
                <a:cs typeface="Lotus"/>
              </a:rPr>
              <a:t>، نقشه معماري سيستم است. اين نقشه چارچوب و مبنايي است که فعاليت هايي جزيي تر طراحي بر اساس آن انجام مي‍گيرد.</a:t>
            </a:r>
            <a:endParaRPr lang="fa-IR" sz="2800" dirty="0" smtClean="0">
              <a:cs typeface="Lotus" pitchFamily="2" charset="-78"/>
            </a:endParaRPr>
          </a:p>
        </p:txBody>
      </p:sp>
      <p:sp>
        <p:nvSpPr>
          <p:cNvPr id="5" name="Slide Number Placeholder 4"/>
          <p:cNvSpPr>
            <a:spLocks noGrp="1"/>
          </p:cNvSpPr>
          <p:nvPr>
            <p:ph type="sldNum" sz="quarter" idx="12"/>
          </p:nvPr>
        </p:nvSpPr>
        <p:spPr/>
        <p:txBody>
          <a:bodyPr/>
          <a:lstStyle/>
          <a:p>
            <a:fld id="{88FEDE73-1A98-460A-8F6A-3473880B54CB}" type="slidenum">
              <a:rPr lang="fa-IR" smtClean="0"/>
              <a:pPr/>
              <a:t>15</a:t>
            </a:fld>
            <a:endParaRPr lang="fa-IR"/>
          </a:p>
        </p:txBody>
      </p:sp>
      <p:pic>
        <p:nvPicPr>
          <p:cNvPr id="6" name="Picture 2" descr="L:\Copy of copy.jpg"/>
          <p:cNvPicPr>
            <a:picLocks noChangeAspect="1" noChangeArrowheads="1"/>
          </p:cNvPicPr>
          <p:nvPr/>
        </p:nvPicPr>
        <p:blipFill>
          <a:blip r:embed="rId3"/>
          <a:srcRect/>
          <a:stretch>
            <a:fillRect/>
          </a:stretch>
        </p:blipFill>
        <p:spPr bwMode="auto">
          <a:xfrm>
            <a:off x="500034" y="6429396"/>
            <a:ext cx="285752" cy="285752"/>
          </a:xfrm>
          <a:prstGeom prst="rect">
            <a:avLst/>
          </a:prstGeom>
          <a:noFill/>
        </p:spPr>
      </p:pic>
      <p:sp>
        <p:nvSpPr>
          <p:cNvPr id="7" name="TextBox 6"/>
          <p:cNvSpPr txBox="1"/>
          <p:nvPr/>
        </p:nvSpPr>
        <p:spPr>
          <a:xfrm>
            <a:off x="642910" y="6500834"/>
            <a:ext cx="2143140" cy="230832"/>
          </a:xfrm>
          <a:prstGeom prst="rect">
            <a:avLst/>
          </a:prstGeom>
          <a:noFill/>
        </p:spPr>
        <p:txBody>
          <a:bodyPr wrap="square" rtlCol="0">
            <a:spAutoFit/>
          </a:bodyPr>
          <a:lstStyle/>
          <a:p>
            <a:r>
              <a:rPr lang="en-US" sz="900" dirty="0" smtClean="0">
                <a:solidFill>
                  <a:schemeClr val="bg1">
                    <a:lumMod val="65000"/>
                  </a:schemeClr>
                </a:solidFill>
                <a:latin typeface="Bell MT" pitchFamily="18" charset="0"/>
              </a:rPr>
              <a:t>Copyright By </a:t>
            </a:r>
            <a:r>
              <a:rPr lang="en-US" sz="900" dirty="0" err="1" smtClean="0">
                <a:solidFill>
                  <a:schemeClr val="bg1">
                    <a:lumMod val="65000"/>
                  </a:schemeClr>
                </a:solidFill>
                <a:latin typeface="Bell MT" pitchFamily="18" charset="0"/>
              </a:rPr>
              <a:t>Mojtaba</a:t>
            </a:r>
            <a:r>
              <a:rPr lang="en-US" sz="900" dirty="0" smtClean="0">
                <a:solidFill>
                  <a:schemeClr val="bg1">
                    <a:lumMod val="65000"/>
                  </a:schemeClr>
                </a:solidFill>
                <a:latin typeface="Bell MT" pitchFamily="18" charset="0"/>
              </a:rPr>
              <a:t> </a:t>
            </a:r>
            <a:r>
              <a:rPr lang="en-US" sz="900" dirty="0" err="1" smtClean="0">
                <a:solidFill>
                  <a:schemeClr val="bg1">
                    <a:lumMod val="65000"/>
                  </a:schemeClr>
                </a:solidFill>
                <a:latin typeface="Bell MT" pitchFamily="18" charset="0"/>
              </a:rPr>
              <a:t>Poormohaghegh</a:t>
            </a:r>
            <a:endParaRPr lang="en-US" sz="900" dirty="0">
              <a:solidFill>
                <a:schemeClr val="bg1">
                  <a:lumMod val="65000"/>
                </a:schemeClr>
              </a:solidFill>
              <a:latin typeface="Bell MT" pitchFamily="18" charset="0"/>
            </a:endParaRPr>
          </a:p>
        </p:txBody>
      </p:sp>
    </p:spTree>
  </p:cSld>
  <p:clrMapOvr>
    <a:masterClrMapping/>
  </p:clrMapOvr>
  <p:transition>
    <p:pull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effectLst>
            <a:innerShdw blurRad="114300">
              <a:prstClr val="black"/>
            </a:innerShdw>
          </a:effectLst>
        </p:spPr>
        <p:style>
          <a:lnRef idx="1">
            <a:schemeClr val="accent1"/>
          </a:lnRef>
          <a:fillRef idx="2">
            <a:schemeClr val="accent1"/>
          </a:fillRef>
          <a:effectRef idx="1">
            <a:schemeClr val="accent1"/>
          </a:effectRef>
          <a:fontRef idx="minor">
            <a:schemeClr val="dk1"/>
          </a:fontRef>
        </p:style>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a-IR" sz="4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Lotus" pitchFamily="2" charset="-78"/>
              </a:rPr>
              <a:t>خصوصيات طراحي معماري</a:t>
            </a:r>
            <a:endParaRPr lang="fa-IR" sz="4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Lotus" pitchFamily="2" charset="-78"/>
            </a:endParaRPr>
          </a:p>
        </p:txBody>
      </p:sp>
      <p:sp>
        <p:nvSpPr>
          <p:cNvPr id="3" name="Content Placeholder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normAutofit/>
          </a:bodyPr>
          <a:lstStyle/>
          <a:p>
            <a:pPr algn="justLow">
              <a:buFont typeface="Arial" pitchFamily="34" charset="0"/>
              <a:buChar char="•"/>
            </a:pPr>
            <a:r>
              <a:rPr lang="fa-IR" sz="2800" b="1" dirty="0" smtClean="0">
                <a:cs typeface="Lotus" pitchFamily="2" charset="-78"/>
              </a:rPr>
              <a:t>خصوصيات ساختاري</a:t>
            </a:r>
            <a:r>
              <a:rPr lang="fa-IR" sz="2800" dirty="0" smtClean="0">
                <a:cs typeface="Lotus" pitchFamily="2" charset="-78"/>
              </a:rPr>
              <a:t>. اين جنبه از نمايش طراحي معماري، اجزاء يک سيستم و نحوة بسته بندي و ارتباط اين اجزاء با يکديگر تعريف مي</a:t>
            </a:r>
            <a:r>
              <a:rPr lang="fa-IR" sz="2800" dirty="0" smtClean="0">
                <a:cs typeface="Lotus"/>
              </a:rPr>
              <a:t>‍</a:t>
            </a:r>
            <a:r>
              <a:rPr lang="fa-IR" sz="2800" dirty="0" smtClean="0">
                <a:cs typeface="Lotus" pitchFamily="2" charset="-78"/>
              </a:rPr>
              <a:t>کند.</a:t>
            </a:r>
          </a:p>
          <a:p>
            <a:pPr algn="justLow">
              <a:buFont typeface="Arial" pitchFamily="34" charset="0"/>
              <a:buChar char="•"/>
            </a:pPr>
            <a:endParaRPr lang="fa-IR" sz="2800" b="1" dirty="0" smtClean="0">
              <a:cs typeface="Lotus" pitchFamily="2" charset="-78"/>
            </a:endParaRPr>
          </a:p>
          <a:p>
            <a:pPr algn="justLow">
              <a:buFont typeface="Arial" pitchFamily="34" charset="0"/>
              <a:buChar char="•"/>
            </a:pPr>
            <a:r>
              <a:rPr lang="fa-IR" sz="2800" b="1" dirty="0" smtClean="0">
                <a:cs typeface="Lotus" pitchFamily="2" charset="-78"/>
              </a:rPr>
              <a:t>ويژگي هاي اضافي کاربردي</a:t>
            </a:r>
            <a:r>
              <a:rPr lang="fa-IR" sz="2800" dirty="0" smtClean="0">
                <a:cs typeface="Lotus" pitchFamily="2" charset="-78"/>
              </a:rPr>
              <a:t>. توصيف طراحي معماري بايد توضيح دهد که چگونه معماري طراحي نيازمندي</a:t>
            </a:r>
            <a:r>
              <a:rPr lang="fa-IR" sz="2800" dirty="0" smtClean="0">
                <a:cs typeface="Lotus"/>
              </a:rPr>
              <a:t>‍</a:t>
            </a:r>
            <a:r>
              <a:rPr lang="fa-IR" sz="2800" dirty="0" smtClean="0">
                <a:cs typeface="Lotus" pitchFamily="2" charset="-78"/>
              </a:rPr>
              <a:t>هاي عملکرد، ظرفيت، قابليت اطمينان، امنيت، وفق</a:t>
            </a:r>
            <a:r>
              <a:rPr lang="fa-IR" sz="2800" dirty="0" smtClean="0">
                <a:cs typeface="Lotus"/>
              </a:rPr>
              <a:t>‍</a:t>
            </a:r>
            <a:r>
              <a:rPr lang="fa-IR" sz="2800" dirty="0" smtClean="0">
                <a:cs typeface="Lotus" pitchFamily="2" charset="-78"/>
              </a:rPr>
              <a:t>پذيري و ساير خصوصيات سيستم را فراهم مي کند.</a:t>
            </a:r>
            <a:endParaRPr lang="fa-IR" sz="2800" b="1" dirty="0" smtClean="0">
              <a:cs typeface="Lotus" pitchFamily="2" charset="-78"/>
            </a:endParaRPr>
          </a:p>
          <a:p>
            <a:pPr algn="justLow">
              <a:buFont typeface="Arial" pitchFamily="34" charset="0"/>
              <a:buChar char="•"/>
            </a:pPr>
            <a:endParaRPr lang="fa-IR" sz="2800" b="1" dirty="0" smtClean="0">
              <a:cs typeface="Lotus" pitchFamily="2" charset="-78"/>
            </a:endParaRPr>
          </a:p>
          <a:p>
            <a:pPr algn="justLow">
              <a:buFont typeface="Arial" pitchFamily="34" charset="0"/>
              <a:buChar char="•"/>
            </a:pPr>
            <a:r>
              <a:rPr lang="fa-IR" sz="2800" b="1" dirty="0" smtClean="0">
                <a:cs typeface="Lotus" pitchFamily="2" charset="-78"/>
              </a:rPr>
              <a:t>خانواده هاي سيستم هاي وابسته</a:t>
            </a:r>
            <a:r>
              <a:rPr lang="fa-IR" sz="2800" dirty="0" smtClean="0">
                <a:cs typeface="Lotus" pitchFamily="2" charset="-78"/>
              </a:rPr>
              <a:t>. طرح معماري بايد از الگوهاي قابل تکرار و رايج در طراحي خانواده سيستم هاي مشابه استفاده کند.</a:t>
            </a:r>
          </a:p>
        </p:txBody>
      </p:sp>
      <p:sp>
        <p:nvSpPr>
          <p:cNvPr id="5" name="Slide Number Placeholder 4"/>
          <p:cNvSpPr>
            <a:spLocks noGrp="1"/>
          </p:cNvSpPr>
          <p:nvPr>
            <p:ph type="sldNum" sz="quarter" idx="12"/>
          </p:nvPr>
        </p:nvSpPr>
        <p:spPr/>
        <p:txBody>
          <a:bodyPr/>
          <a:lstStyle/>
          <a:p>
            <a:fld id="{88FEDE73-1A98-460A-8F6A-3473880B54CB}" type="slidenum">
              <a:rPr lang="fa-IR" smtClean="0"/>
              <a:pPr/>
              <a:t>16</a:t>
            </a:fld>
            <a:endParaRPr lang="fa-IR"/>
          </a:p>
        </p:txBody>
      </p:sp>
      <p:pic>
        <p:nvPicPr>
          <p:cNvPr id="6" name="Picture 2" descr="L:\Copy of copy.jpg"/>
          <p:cNvPicPr>
            <a:picLocks noChangeAspect="1" noChangeArrowheads="1"/>
          </p:cNvPicPr>
          <p:nvPr/>
        </p:nvPicPr>
        <p:blipFill>
          <a:blip r:embed="rId3"/>
          <a:srcRect/>
          <a:stretch>
            <a:fillRect/>
          </a:stretch>
        </p:blipFill>
        <p:spPr bwMode="auto">
          <a:xfrm>
            <a:off x="500034" y="6429396"/>
            <a:ext cx="285752" cy="285752"/>
          </a:xfrm>
          <a:prstGeom prst="rect">
            <a:avLst/>
          </a:prstGeom>
          <a:noFill/>
        </p:spPr>
      </p:pic>
      <p:sp>
        <p:nvSpPr>
          <p:cNvPr id="7" name="TextBox 6"/>
          <p:cNvSpPr txBox="1"/>
          <p:nvPr/>
        </p:nvSpPr>
        <p:spPr>
          <a:xfrm>
            <a:off x="642910" y="6500834"/>
            <a:ext cx="2143140" cy="230832"/>
          </a:xfrm>
          <a:prstGeom prst="rect">
            <a:avLst/>
          </a:prstGeom>
          <a:noFill/>
        </p:spPr>
        <p:txBody>
          <a:bodyPr wrap="square" rtlCol="0">
            <a:spAutoFit/>
          </a:bodyPr>
          <a:lstStyle/>
          <a:p>
            <a:r>
              <a:rPr lang="en-US" sz="900" dirty="0" smtClean="0">
                <a:solidFill>
                  <a:schemeClr val="bg1">
                    <a:lumMod val="65000"/>
                  </a:schemeClr>
                </a:solidFill>
                <a:latin typeface="Bell MT" pitchFamily="18" charset="0"/>
              </a:rPr>
              <a:t>Copyright By </a:t>
            </a:r>
            <a:r>
              <a:rPr lang="en-US" sz="900" dirty="0" err="1" smtClean="0">
                <a:solidFill>
                  <a:schemeClr val="bg1">
                    <a:lumMod val="65000"/>
                  </a:schemeClr>
                </a:solidFill>
                <a:latin typeface="Bell MT" pitchFamily="18" charset="0"/>
              </a:rPr>
              <a:t>Mojtaba</a:t>
            </a:r>
            <a:r>
              <a:rPr lang="en-US" sz="900" dirty="0" smtClean="0">
                <a:solidFill>
                  <a:schemeClr val="bg1">
                    <a:lumMod val="65000"/>
                  </a:schemeClr>
                </a:solidFill>
                <a:latin typeface="Bell MT" pitchFamily="18" charset="0"/>
              </a:rPr>
              <a:t> </a:t>
            </a:r>
            <a:r>
              <a:rPr lang="en-US" sz="900" dirty="0" err="1" smtClean="0">
                <a:solidFill>
                  <a:schemeClr val="bg1">
                    <a:lumMod val="65000"/>
                  </a:schemeClr>
                </a:solidFill>
                <a:latin typeface="Bell MT" pitchFamily="18" charset="0"/>
              </a:rPr>
              <a:t>Poormohaghegh</a:t>
            </a:r>
            <a:endParaRPr lang="en-US" sz="900" dirty="0">
              <a:solidFill>
                <a:schemeClr val="bg1">
                  <a:lumMod val="65000"/>
                </a:schemeClr>
              </a:solidFill>
              <a:latin typeface="Bell MT" pitchFamily="18" charset="0"/>
            </a:endParaRPr>
          </a:p>
        </p:txBody>
      </p:sp>
    </p:spTree>
  </p:cSld>
  <p:clrMapOvr>
    <a:masterClrMapping/>
  </p:clrMapOvr>
  <p:transition>
    <p:pull di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effectLst>
            <a:innerShdw blurRad="114300">
              <a:prstClr val="black"/>
            </a:innerShdw>
          </a:effectLst>
        </p:spPr>
        <p:style>
          <a:lnRef idx="1">
            <a:schemeClr val="accent1"/>
          </a:lnRef>
          <a:fillRef idx="2">
            <a:schemeClr val="accent1"/>
          </a:fillRef>
          <a:effectRef idx="1">
            <a:schemeClr val="accent1"/>
          </a:effectRef>
          <a:fontRef idx="minor">
            <a:schemeClr val="dk1"/>
          </a:fontRef>
        </p:style>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a-IR" sz="4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Lotus" pitchFamily="2" charset="-78"/>
              </a:rPr>
              <a:t>سلسله مراتب کنترل</a:t>
            </a:r>
            <a:endParaRPr lang="fa-IR" sz="4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Lotus" pitchFamily="2" charset="-78"/>
            </a:endParaRPr>
          </a:p>
        </p:txBody>
      </p:sp>
      <p:sp>
        <p:nvSpPr>
          <p:cNvPr id="3" name="Content Placeholder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normAutofit/>
          </a:bodyPr>
          <a:lstStyle/>
          <a:p>
            <a:pPr algn="justLow">
              <a:buFont typeface="Wingdings" pitchFamily="2" charset="2"/>
              <a:buChar char="Ø"/>
            </a:pPr>
            <a:r>
              <a:rPr lang="fa-IR" sz="2800" dirty="0" smtClean="0">
                <a:cs typeface="Lotus" pitchFamily="2" charset="-78"/>
              </a:rPr>
              <a:t>”سلسله مراتب کنترل“ که ”ساختار برنامه“ نيز نام دارد، بيانگر سازمان دهي اجزاء برنامه (پيمانه</a:t>
            </a:r>
            <a:r>
              <a:rPr lang="fa-IR" sz="2800" dirty="0" smtClean="0">
                <a:cs typeface="Lotus"/>
              </a:rPr>
              <a:t>‍</a:t>
            </a:r>
            <a:r>
              <a:rPr lang="fa-IR" sz="2800" dirty="0" smtClean="0">
                <a:cs typeface="Lotus" pitchFamily="2" charset="-78"/>
              </a:rPr>
              <a:t>ها) بوده و بر سلسله مراتب کنترل دلالت دارد.</a:t>
            </a:r>
          </a:p>
          <a:p>
            <a:pPr algn="justLow">
              <a:buFont typeface="Wingdings" pitchFamily="2" charset="2"/>
              <a:buChar char="Ø"/>
            </a:pPr>
            <a:r>
              <a:rPr lang="fa-IR" sz="2800" dirty="0" smtClean="0">
                <a:cs typeface="Lotus" pitchFamily="2" charset="-78"/>
              </a:rPr>
              <a:t>نمودار درختي يکي از رايج</a:t>
            </a:r>
            <a:r>
              <a:rPr lang="fa-IR" sz="2800" dirty="0" smtClean="0">
                <a:cs typeface="Lotus"/>
              </a:rPr>
              <a:t>‍</a:t>
            </a:r>
            <a:r>
              <a:rPr lang="fa-IR" sz="2800" dirty="0" smtClean="0">
                <a:cs typeface="Lotus" pitchFamily="2" charset="-78"/>
              </a:rPr>
              <a:t>ترين نشان</a:t>
            </a:r>
            <a:r>
              <a:rPr lang="fa-IR" sz="2800" dirty="0" smtClean="0">
                <a:cs typeface="Lotus"/>
              </a:rPr>
              <a:t>‍</a:t>
            </a:r>
            <a:r>
              <a:rPr lang="fa-IR" sz="2800" dirty="0" smtClean="0">
                <a:cs typeface="Lotus" pitchFamily="2" charset="-78"/>
              </a:rPr>
              <a:t>گذاري</a:t>
            </a:r>
            <a:r>
              <a:rPr lang="fa-IR" sz="2800" dirty="0" smtClean="0">
                <a:cs typeface="Lotus"/>
              </a:rPr>
              <a:t>‍</a:t>
            </a:r>
            <a:r>
              <a:rPr lang="fa-IR" sz="2800" dirty="0" smtClean="0">
                <a:cs typeface="Lotus" pitchFamily="2" charset="-78"/>
              </a:rPr>
              <a:t>هايي است که کنترل سلسله مراتبي را در معماري ”فراخواني و بازگشت“ نمايش مي</a:t>
            </a:r>
            <a:r>
              <a:rPr lang="fa-IR" sz="2800" dirty="0" smtClean="0">
                <a:cs typeface="Lotus"/>
              </a:rPr>
              <a:t>‍</a:t>
            </a:r>
            <a:r>
              <a:rPr lang="fa-IR" sz="2800" dirty="0" smtClean="0">
                <a:cs typeface="Lotus" pitchFamily="2" charset="-78"/>
              </a:rPr>
              <a:t>دهد.</a:t>
            </a:r>
          </a:p>
          <a:p>
            <a:pPr algn="justLow">
              <a:buFont typeface="Wingdings" pitchFamily="2" charset="2"/>
              <a:buChar char="Ø"/>
            </a:pPr>
            <a:endParaRPr lang="fa-IR" sz="2800" dirty="0" smtClean="0">
              <a:cs typeface="Lotus" pitchFamily="2" charset="-78"/>
            </a:endParaRPr>
          </a:p>
          <a:p>
            <a:pPr algn="justLow">
              <a:buFont typeface="Wingdings" pitchFamily="2" charset="2"/>
              <a:buChar char="Ø"/>
            </a:pPr>
            <a:r>
              <a:rPr lang="fa-IR" sz="2800" dirty="0" smtClean="0">
                <a:cs typeface="Lotus" pitchFamily="2" charset="-78"/>
              </a:rPr>
              <a:t>پيمانه</a:t>
            </a:r>
            <a:r>
              <a:rPr lang="fa-IR" sz="2800" dirty="0" smtClean="0">
                <a:cs typeface="Lotus"/>
              </a:rPr>
              <a:t>‍</a:t>
            </a:r>
            <a:r>
              <a:rPr lang="fa-IR" sz="2800" dirty="0" smtClean="0">
                <a:cs typeface="Lotus" pitchFamily="2" charset="-78"/>
              </a:rPr>
              <a:t>اي که پيمانه ديگر را کنترل مي</a:t>
            </a:r>
            <a:r>
              <a:rPr lang="fa-IR" sz="2800" dirty="0" smtClean="0">
                <a:cs typeface="Lotus"/>
              </a:rPr>
              <a:t>‍</a:t>
            </a:r>
            <a:r>
              <a:rPr lang="fa-IR" sz="2800" dirty="0" smtClean="0">
                <a:cs typeface="Lotus" pitchFamily="2" charset="-78"/>
              </a:rPr>
              <a:t>کند، پيمانه حاکم و پيمانه که تحت کنترل پيمانه ديگر است، پيمانه تابع مي</a:t>
            </a:r>
            <a:r>
              <a:rPr lang="fa-IR" sz="2800" dirty="0" smtClean="0">
                <a:cs typeface="Lotus"/>
              </a:rPr>
              <a:t>‍</a:t>
            </a:r>
            <a:r>
              <a:rPr lang="fa-IR" sz="2800" dirty="0" smtClean="0">
                <a:cs typeface="Lotus" pitchFamily="2" charset="-78"/>
              </a:rPr>
              <a:t>باشد.</a:t>
            </a:r>
          </a:p>
          <a:p>
            <a:pPr algn="just">
              <a:buFont typeface="Wingdings" pitchFamily="2" charset="2"/>
              <a:buChar char="Ø"/>
            </a:pPr>
            <a:r>
              <a:rPr lang="fa-IR" sz="2800" dirty="0" smtClean="0">
                <a:cs typeface="Lotus" pitchFamily="2" charset="-78"/>
              </a:rPr>
              <a:t>توان خروجي، تعداد پيمانه</a:t>
            </a:r>
            <a:r>
              <a:rPr lang="fa-IR" sz="2800" dirty="0" smtClean="0">
                <a:cs typeface="Lotus"/>
              </a:rPr>
              <a:t>‍</a:t>
            </a:r>
            <a:r>
              <a:rPr lang="fa-IR" sz="2800" dirty="0" smtClean="0">
                <a:cs typeface="Lotus" pitchFamily="2" charset="-78"/>
              </a:rPr>
              <a:t>هاي تابع و توان ورودي نيز بيانگر تعداد پيمانه</a:t>
            </a:r>
            <a:r>
              <a:rPr lang="fa-IR" sz="2800" dirty="0" smtClean="0">
                <a:cs typeface="Lotus"/>
              </a:rPr>
              <a:t>‍</a:t>
            </a:r>
            <a:r>
              <a:rPr lang="fa-IR" sz="2800" dirty="0" smtClean="0">
                <a:cs typeface="Lotus" pitchFamily="2" charset="-78"/>
              </a:rPr>
              <a:t>هاي حاکم است.</a:t>
            </a:r>
          </a:p>
        </p:txBody>
      </p:sp>
      <p:sp>
        <p:nvSpPr>
          <p:cNvPr id="5" name="Slide Number Placeholder 4"/>
          <p:cNvSpPr>
            <a:spLocks noGrp="1"/>
          </p:cNvSpPr>
          <p:nvPr>
            <p:ph type="sldNum" sz="quarter" idx="12"/>
          </p:nvPr>
        </p:nvSpPr>
        <p:spPr/>
        <p:txBody>
          <a:bodyPr/>
          <a:lstStyle/>
          <a:p>
            <a:fld id="{88FEDE73-1A98-460A-8F6A-3473880B54CB}" type="slidenum">
              <a:rPr lang="fa-IR" smtClean="0"/>
              <a:pPr/>
              <a:t>17</a:t>
            </a:fld>
            <a:endParaRPr lang="fa-IR"/>
          </a:p>
        </p:txBody>
      </p:sp>
      <p:pic>
        <p:nvPicPr>
          <p:cNvPr id="6" name="Picture 2" descr="L:\Copy of copy.jpg"/>
          <p:cNvPicPr>
            <a:picLocks noChangeAspect="1" noChangeArrowheads="1"/>
          </p:cNvPicPr>
          <p:nvPr/>
        </p:nvPicPr>
        <p:blipFill>
          <a:blip r:embed="rId3"/>
          <a:srcRect/>
          <a:stretch>
            <a:fillRect/>
          </a:stretch>
        </p:blipFill>
        <p:spPr bwMode="auto">
          <a:xfrm>
            <a:off x="500034" y="6429396"/>
            <a:ext cx="285752" cy="285752"/>
          </a:xfrm>
          <a:prstGeom prst="rect">
            <a:avLst/>
          </a:prstGeom>
          <a:noFill/>
        </p:spPr>
      </p:pic>
      <p:sp>
        <p:nvSpPr>
          <p:cNvPr id="7" name="TextBox 6"/>
          <p:cNvSpPr txBox="1"/>
          <p:nvPr/>
        </p:nvSpPr>
        <p:spPr>
          <a:xfrm>
            <a:off x="642910" y="6500834"/>
            <a:ext cx="2143140" cy="230832"/>
          </a:xfrm>
          <a:prstGeom prst="rect">
            <a:avLst/>
          </a:prstGeom>
          <a:noFill/>
        </p:spPr>
        <p:txBody>
          <a:bodyPr wrap="square" rtlCol="0">
            <a:spAutoFit/>
          </a:bodyPr>
          <a:lstStyle/>
          <a:p>
            <a:r>
              <a:rPr lang="en-US" sz="900" dirty="0" smtClean="0">
                <a:solidFill>
                  <a:schemeClr val="bg1">
                    <a:lumMod val="65000"/>
                  </a:schemeClr>
                </a:solidFill>
                <a:latin typeface="Bell MT" pitchFamily="18" charset="0"/>
              </a:rPr>
              <a:t>Copyright By </a:t>
            </a:r>
            <a:r>
              <a:rPr lang="en-US" sz="900" dirty="0" err="1" smtClean="0">
                <a:solidFill>
                  <a:schemeClr val="bg1">
                    <a:lumMod val="65000"/>
                  </a:schemeClr>
                </a:solidFill>
                <a:latin typeface="Bell MT" pitchFamily="18" charset="0"/>
              </a:rPr>
              <a:t>Mojtaba</a:t>
            </a:r>
            <a:r>
              <a:rPr lang="en-US" sz="900" dirty="0" smtClean="0">
                <a:solidFill>
                  <a:schemeClr val="bg1">
                    <a:lumMod val="65000"/>
                  </a:schemeClr>
                </a:solidFill>
                <a:latin typeface="Bell MT" pitchFamily="18" charset="0"/>
              </a:rPr>
              <a:t> </a:t>
            </a:r>
            <a:r>
              <a:rPr lang="en-US" sz="900" dirty="0" err="1" smtClean="0">
                <a:solidFill>
                  <a:schemeClr val="bg1">
                    <a:lumMod val="65000"/>
                  </a:schemeClr>
                </a:solidFill>
                <a:latin typeface="Bell MT" pitchFamily="18" charset="0"/>
              </a:rPr>
              <a:t>Poormohaghegh</a:t>
            </a:r>
            <a:endParaRPr lang="en-US" sz="900" dirty="0">
              <a:solidFill>
                <a:schemeClr val="bg1">
                  <a:lumMod val="65000"/>
                </a:schemeClr>
              </a:solidFill>
              <a:latin typeface="Bell MT" pitchFamily="18" charset="0"/>
            </a:endParaRPr>
          </a:p>
        </p:txBody>
      </p:sp>
    </p:spTree>
  </p:cSld>
  <p:clrMapOvr>
    <a:masterClrMapping/>
  </p:clrMapOvr>
  <p:transition>
    <p:pull di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effectLst>
            <a:innerShdw blurRad="114300">
              <a:prstClr val="black"/>
            </a:innerShdw>
          </a:effectLst>
        </p:spPr>
        <p:style>
          <a:lnRef idx="1">
            <a:schemeClr val="accent1"/>
          </a:lnRef>
          <a:fillRef idx="2">
            <a:schemeClr val="accent1"/>
          </a:fillRef>
          <a:effectRef idx="1">
            <a:schemeClr val="accent1"/>
          </a:effectRef>
          <a:fontRef idx="minor">
            <a:schemeClr val="dk1"/>
          </a:fontRef>
        </p:style>
        <p:txBody>
          <a:bodyPr>
            <a:normAutofit fontScale="90000"/>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a-IR" sz="4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Lotus" pitchFamily="2" charset="-78"/>
              </a:rPr>
              <a:t>بيان</a:t>
            </a:r>
            <a:r>
              <a:rPr lang="fa-IR" sz="4800" dirty="0" smtClean="0">
                <a:cs typeface="Lotus"/>
              </a:rPr>
              <a:t>‍</a:t>
            </a:r>
            <a:r>
              <a:rPr lang="fa-IR" sz="4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Lotus" pitchFamily="2" charset="-78"/>
              </a:rPr>
              <a:t>دو</a:t>
            </a:r>
            <a:r>
              <a:rPr lang="fa-IR" sz="4800" dirty="0" smtClean="0">
                <a:cs typeface="Lotus"/>
              </a:rPr>
              <a:t>‍</a:t>
            </a:r>
            <a:r>
              <a:rPr lang="fa-IR" sz="4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Lotus" pitchFamily="2" charset="-78"/>
              </a:rPr>
              <a:t>خصوصيت</a:t>
            </a:r>
            <a:r>
              <a:rPr lang="fa-IR" sz="4800" dirty="0" smtClean="0">
                <a:cs typeface="Lotus"/>
              </a:rPr>
              <a:t>‍</a:t>
            </a:r>
            <a:r>
              <a:rPr lang="fa-IR" sz="4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Lotus" pitchFamily="2" charset="-78"/>
              </a:rPr>
              <a:t>ديگر</a:t>
            </a:r>
            <a:r>
              <a:rPr lang="fa-IR" sz="4800" dirty="0" smtClean="0">
                <a:cs typeface="Lotus"/>
              </a:rPr>
              <a:t>‍</a:t>
            </a:r>
            <a:r>
              <a:rPr lang="fa-IR" sz="4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Lotus" pitchFamily="2" charset="-78"/>
              </a:rPr>
              <a:t>توسط</a:t>
            </a:r>
            <a:r>
              <a:rPr lang="fa-IR" sz="4800" dirty="0" smtClean="0">
                <a:cs typeface="Lotus"/>
              </a:rPr>
              <a:t>‍</a:t>
            </a:r>
            <a:r>
              <a:rPr lang="fa-IR" sz="4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Lotus" pitchFamily="2" charset="-78"/>
              </a:rPr>
              <a:t>سلسله</a:t>
            </a:r>
            <a:r>
              <a:rPr lang="fa-IR" sz="4800" dirty="0" smtClean="0">
                <a:cs typeface="Lotus"/>
              </a:rPr>
              <a:t>‍</a:t>
            </a:r>
            <a:r>
              <a:rPr lang="fa-IR" sz="4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Lotus" pitchFamily="2" charset="-78"/>
              </a:rPr>
              <a:t>مراتب</a:t>
            </a:r>
            <a:r>
              <a:rPr lang="fa-IR" sz="4800" dirty="0" smtClean="0">
                <a:cs typeface="Lotus"/>
              </a:rPr>
              <a:t>‍</a:t>
            </a:r>
            <a:r>
              <a:rPr lang="fa-IR" sz="4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Lotus" pitchFamily="2" charset="-78"/>
              </a:rPr>
              <a:t>کنترل</a:t>
            </a:r>
            <a:endParaRPr lang="fa-IR" sz="4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Lotus" pitchFamily="2" charset="-78"/>
            </a:endParaRPr>
          </a:p>
        </p:txBody>
      </p:sp>
      <p:sp>
        <p:nvSpPr>
          <p:cNvPr id="3" name="Content Placeholder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normAutofit lnSpcReduction="10000"/>
          </a:bodyPr>
          <a:lstStyle/>
          <a:p>
            <a:pPr algn="justLow">
              <a:buFont typeface="Wingdings" pitchFamily="2" charset="2"/>
              <a:buChar char="Ø"/>
            </a:pPr>
            <a:r>
              <a:rPr lang="fa-IR" sz="2800" b="1" dirty="0" smtClean="0">
                <a:cs typeface="Lotus" pitchFamily="2" charset="-78"/>
              </a:rPr>
              <a:t>وضوح: </a:t>
            </a:r>
            <a:r>
              <a:rPr lang="fa-IR" sz="2800" dirty="0" smtClean="0">
                <a:cs typeface="Lotus" pitchFamily="2" charset="-78"/>
              </a:rPr>
              <a:t>وضوح بر </a:t>
            </a:r>
            <a:r>
              <a:rPr lang="fa-IR" sz="2800" b="1" i="1" dirty="0" smtClean="0">
                <a:cs typeface="Lotus" pitchFamily="2" charset="-78"/>
              </a:rPr>
              <a:t>مجموعه</a:t>
            </a:r>
            <a:r>
              <a:rPr lang="fa-IR" sz="2800" b="1" i="1" dirty="0" smtClean="0">
                <a:cs typeface="Lotus"/>
              </a:rPr>
              <a:t>‍ اجز</a:t>
            </a:r>
            <a:r>
              <a:rPr lang="fa-IR" sz="2800" b="1" i="1" dirty="0" smtClean="0">
                <a:cs typeface="Lotus" pitchFamily="2" charset="-78"/>
              </a:rPr>
              <a:t>اي برنامه اي </a:t>
            </a:r>
            <a:r>
              <a:rPr lang="fa-IR" sz="2800" dirty="0" smtClean="0">
                <a:cs typeface="Lotus" pitchFamily="2" charset="-78"/>
              </a:rPr>
              <a:t>اشاره دارد که ممکن است احضار شده يا به عنوان داده</a:t>
            </a:r>
            <a:r>
              <a:rPr lang="fa-IR" sz="2800" dirty="0" smtClean="0">
                <a:cs typeface="Lotus"/>
              </a:rPr>
              <a:t>‍</a:t>
            </a:r>
            <a:r>
              <a:rPr lang="fa-IR" sz="2800" dirty="0" smtClean="0">
                <a:cs typeface="Lotus" pitchFamily="2" charset="-78"/>
              </a:rPr>
              <a:t>ها توسط يک جزء فرعي مورد استفاده قرار گيرند، حتي وقتي اين کار به صورت غير مستقيم انجام مي</a:t>
            </a:r>
            <a:r>
              <a:rPr lang="fa-IR" sz="2800" dirty="0" smtClean="0">
                <a:cs typeface="Lotus"/>
              </a:rPr>
              <a:t>‍</a:t>
            </a:r>
            <a:r>
              <a:rPr lang="fa-IR" sz="2800" dirty="0" smtClean="0">
                <a:cs typeface="Lotus" pitchFamily="2" charset="-78"/>
              </a:rPr>
              <a:t>شود. به</a:t>
            </a:r>
            <a:r>
              <a:rPr lang="fa-IR" sz="2800" dirty="0" smtClean="0">
                <a:cs typeface="Lotus"/>
              </a:rPr>
              <a:t>‍</a:t>
            </a:r>
            <a:r>
              <a:rPr lang="en-US" sz="2800" dirty="0" smtClean="0">
                <a:cs typeface="Lotus"/>
              </a:rPr>
              <a:t> </a:t>
            </a:r>
            <a:r>
              <a:rPr lang="fa-IR" sz="2800" dirty="0" smtClean="0">
                <a:cs typeface="Lotus"/>
              </a:rPr>
              <a:t>عنوان مثال، يک پيمانه در سيستم شيءگرا ممکن است به گروه وسيعي از اشياء داده اي که به ارث برده است، دسترسي داشته باشد. اما تنها از تعداد کمي از اين اشياء داده اي استفاده مي‍کند.</a:t>
            </a:r>
            <a:endParaRPr lang="fa-IR" sz="2800" dirty="0" smtClean="0">
              <a:cs typeface="Lotus" pitchFamily="2" charset="-78"/>
            </a:endParaRPr>
          </a:p>
          <a:p>
            <a:pPr algn="justLow">
              <a:buFont typeface="Wingdings" pitchFamily="2" charset="2"/>
              <a:buChar char="Ø"/>
            </a:pPr>
            <a:r>
              <a:rPr lang="fa-IR" sz="2800" b="1" dirty="0" smtClean="0">
                <a:cs typeface="Lotus" pitchFamily="2" charset="-78"/>
              </a:rPr>
              <a:t>اتصال: </a:t>
            </a:r>
            <a:r>
              <a:rPr lang="fa-IR" sz="2800" dirty="0" smtClean="0">
                <a:cs typeface="Lotus" pitchFamily="2" charset="-78"/>
              </a:rPr>
              <a:t>اتصال بيانگر مجموعه اجزايي است که </a:t>
            </a:r>
            <a:r>
              <a:rPr lang="fa-IR" sz="2800" b="1" i="1" dirty="0" smtClean="0">
                <a:cs typeface="Lotus" pitchFamily="2" charset="-78"/>
              </a:rPr>
              <a:t>مستقيماً احضار شده </a:t>
            </a:r>
            <a:r>
              <a:rPr lang="fa-IR" sz="2800" dirty="0" smtClean="0">
                <a:cs typeface="Lotus" pitchFamily="2" charset="-78"/>
              </a:rPr>
              <a:t>يا </a:t>
            </a:r>
            <a:r>
              <a:rPr lang="fa-IR" sz="2800" b="1" i="1" dirty="0" smtClean="0">
                <a:cs typeface="Lotus" pitchFamily="2" charset="-78"/>
              </a:rPr>
              <a:t>به عنوان داده توسط يک جزء خاص </a:t>
            </a:r>
            <a:r>
              <a:rPr lang="fa-IR" sz="2800" dirty="0" smtClean="0">
                <a:cs typeface="Lotus" pitchFamily="2" charset="-78"/>
              </a:rPr>
              <a:t>مورد استفاده واقع مي</a:t>
            </a:r>
            <a:r>
              <a:rPr lang="fa-IR" sz="2800" dirty="0" smtClean="0">
                <a:cs typeface="Lotus"/>
              </a:rPr>
              <a:t>‍</a:t>
            </a:r>
            <a:r>
              <a:rPr lang="fa-IR" sz="2800" dirty="0" smtClean="0">
                <a:cs typeface="Lotus" pitchFamily="2" charset="-78"/>
              </a:rPr>
              <a:t>شوند. مثلاً، پيمانه که مستقيماً موجب مي</a:t>
            </a:r>
            <a:r>
              <a:rPr lang="fa-IR" sz="2800" dirty="0" smtClean="0">
                <a:cs typeface="Lotus"/>
              </a:rPr>
              <a:t>‍</a:t>
            </a:r>
            <a:r>
              <a:rPr lang="fa-IR" sz="2800" dirty="0" smtClean="0">
                <a:cs typeface="Lotus" pitchFamily="2" charset="-78"/>
              </a:rPr>
              <a:t>شود پيمانه ديگر اجرا را آغاز کند، بر آن متصل است.</a:t>
            </a:r>
          </a:p>
        </p:txBody>
      </p:sp>
      <p:sp>
        <p:nvSpPr>
          <p:cNvPr id="5" name="Slide Number Placeholder 4"/>
          <p:cNvSpPr>
            <a:spLocks noGrp="1"/>
          </p:cNvSpPr>
          <p:nvPr>
            <p:ph type="sldNum" sz="quarter" idx="12"/>
          </p:nvPr>
        </p:nvSpPr>
        <p:spPr/>
        <p:txBody>
          <a:bodyPr/>
          <a:lstStyle/>
          <a:p>
            <a:fld id="{88FEDE73-1A98-460A-8F6A-3473880B54CB}" type="slidenum">
              <a:rPr lang="fa-IR" smtClean="0"/>
              <a:pPr/>
              <a:t>18</a:t>
            </a:fld>
            <a:endParaRPr lang="fa-IR"/>
          </a:p>
        </p:txBody>
      </p:sp>
      <p:pic>
        <p:nvPicPr>
          <p:cNvPr id="6" name="Picture 2" descr="L:\Copy of copy.jpg"/>
          <p:cNvPicPr>
            <a:picLocks noChangeAspect="1" noChangeArrowheads="1"/>
          </p:cNvPicPr>
          <p:nvPr/>
        </p:nvPicPr>
        <p:blipFill>
          <a:blip r:embed="rId3"/>
          <a:srcRect/>
          <a:stretch>
            <a:fillRect/>
          </a:stretch>
        </p:blipFill>
        <p:spPr bwMode="auto">
          <a:xfrm>
            <a:off x="500034" y="6429396"/>
            <a:ext cx="285752" cy="285752"/>
          </a:xfrm>
          <a:prstGeom prst="rect">
            <a:avLst/>
          </a:prstGeom>
          <a:noFill/>
        </p:spPr>
      </p:pic>
      <p:sp>
        <p:nvSpPr>
          <p:cNvPr id="7" name="TextBox 6"/>
          <p:cNvSpPr txBox="1"/>
          <p:nvPr/>
        </p:nvSpPr>
        <p:spPr>
          <a:xfrm>
            <a:off x="642910" y="6500834"/>
            <a:ext cx="2143140" cy="230832"/>
          </a:xfrm>
          <a:prstGeom prst="rect">
            <a:avLst/>
          </a:prstGeom>
          <a:noFill/>
        </p:spPr>
        <p:txBody>
          <a:bodyPr wrap="square" rtlCol="0">
            <a:spAutoFit/>
          </a:bodyPr>
          <a:lstStyle/>
          <a:p>
            <a:r>
              <a:rPr lang="en-US" sz="900" dirty="0" smtClean="0">
                <a:solidFill>
                  <a:schemeClr val="bg1">
                    <a:lumMod val="65000"/>
                  </a:schemeClr>
                </a:solidFill>
                <a:latin typeface="Bell MT" pitchFamily="18" charset="0"/>
              </a:rPr>
              <a:t>Copyright By </a:t>
            </a:r>
            <a:r>
              <a:rPr lang="en-US" sz="900" dirty="0" err="1" smtClean="0">
                <a:solidFill>
                  <a:schemeClr val="bg1">
                    <a:lumMod val="65000"/>
                  </a:schemeClr>
                </a:solidFill>
                <a:latin typeface="Bell MT" pitchFamily="18" charset="0"/>
              </a:rPr>
              <a:t>Mojtaba</a:t>
            </a:r>
            <a:r>
              <a:rPr lang="en-US" sz="900" dirty="0" smtClean="0">
                <a:solidFill>
                  <a:schemeClr val="bg1">
                    <a:lumMod val="65000"/>
                  </a:schemeClr>
                </a:solidFill>
                <a:latin typeface="Bell MT" pitchFamily="18" charset="0"/>
              </a:rPr>
              <a:t> </a:t>
            </a:r>
            <a:r>
              <a:rPr lang="en-US" sz="900" dirty="0" err="1" smtClean="0">
                <a:solidFill>
                  <a:schemeClr val="bg1">
                    <a:lumMod val="65000"/>
                  </a:schemeClr>
                </a:solidFill>
                <a:latin typeface="Bell MT" pitchFamily="18" charset="0"/>
              </a:rPr>
              <a:t>Poormohaghegh</a:t>
            </a:r>
            <a:endParaRPr lang="en-US" sz="900" dirty="0">
              <a:solidFill>
                <a:schemeClr val="bg1">
                  <a:lumMod val="65000"/>
                </a:schemeClr>
              </a:solidFill>
              <a:latin typeface="Bell MT" pitchFamily="18" charset="0"/>
            </a:endParaRPr>
          </a:p>
        </p:txBody>
      </p:sp>
    </p:spTree>
  </p:cSld>
  <p:clrMapOvr>
    <a:masterClrMapping/>
  </p:clrMapOvr>
  <p:transition>
    <p:pull di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effectLst>
            <a:innerShdw blurRad="114300">
              <a:prstClr val="black"/>
            </a:innerShdw>
          </a:effectLst>
        </p:spPr>
        <p:style>
          <a:lnRef idx="1">
            <a:schemeClr val="accent1"/>
          </a:lnRef>
          <a:fillRef idx="2">
            <a:schemeClr val="accent1"/>
          </a:fillRef>
          <a:effectRef idx="1">
            <a:schemeClr val="accent1"/>
          </a:effectRef>
          <a:fontRef idx="minor">
            <a:schemeClr val="dk1"/>
          </a:fontRef>
        </p:style>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a-IR" sz="4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Lotus" pitchFamily="2" charset="-78"/>
              </a:rPr>
              <a:t>تجزيه سازي</a:t>
            </a:r>
            <a:endParaRPr lang="fa-IR" sz="4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Lotus" pitchFamily="2" charset="-78"/>
            </a:endParaRPr>
          </a:p>
        </p:txBody>
      </p:sp>
      <p:sp>
        <p:nvSpPr>
          <p:cNvPr id="3" name="Content Placeholder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normAutofit/>
          </a:bodyPr>
          <a:lstStyle/>
          <a:p>
            <a:pPr algn="justLow">
              <a:buFont typeface="Wingdings" pitchFamily="2" charset="2"/>
              <a:buChar char="Ø"/>
            </a:pPr>
            <a:r>
              <a:rPr lang="fa-IR" sz="2800" b="1" dirty="0" smtClean="0">
                <a:cs typeface="Lotus" pitchFamily="2" charset="-78"/>
              </a:rPr>
              <a:t>تجزيه افقي: </a:t>
            </a:r>
            <a:r>
              <a:rPr lang="fa-IR" sz="2800" dirty="0" smtClean="0">
                <a:cs typeface="Lotus" pitchFamily="2" charset="-78"/>
              </a:rPr>
              <a:t>شاخه</a:t>
            </a:r>
            <a:r>
              <a:rPr lang="fa-IR" sz="2800" dirty="0" smtClean="0">
                <a:cs typeface="Lotus"/>
              </a:rPr>
              <a:t>‍</a:t>
            </a:r>
            <a:r>
              <a:rPr lang="fa-IR" sz="2800" dirty="0" smtClean="0">
                <a:cs typeface="Lotus" pitchFamily="2" charset="-78"/>
              </a:rPr>
              <a:t>هاي جداگانة سلسله مراتب پيمانه</a:t>
            </a:r>
            <a:r>
              <a:rPr lang="fa-IR" sz="2800" dirty="0" smtClean="0">
                <a:cs typeface="Lotus"/>
              </a:rPr>
              <a:t>‍</a:t>
            </a:r>
            <a:r>
              <a:rPr lang="fa-IR" sz="2800" dirty="0" smtClean="0">
                <a:cs typeface="Lotus" pitchFamily="2" charset="-78"/>
              </a:rPr>
              <a:t>اي را براي هريک از وظايف اصلي برنامه تعيين مي</a:t>
            </a:r>
            <a:r>
              <a:rPr lang="fa-IR" sz="2800" dirty="0" smtClean="0">
                <a:cs typeface="Lotus"/>
              </a:rPr>
              <a:t>‍</a:t>
            </a:r>
            <a:r>
              <a:rPr lang="fa-IR" sz="2800" dirty="0" smtClean="0">
                <a:cs typeface="Lotus" pitchFamily="2" charset="-78"/>
              </a:rPr>
              <a:t>کند. ساده</a:t>
            </a:r>
            <a:r>
              <a:rPr lang="fa-IR" sz="2800" dirty="0" smtClean="0">
                <a:cs typeface="Lotus"/>
              </a:rPr>
              <a:t>‍</a:t>
            </a:r>
            <a:r>
              <a:rPr lang="fa-IR" sz="2800" dirty="0" smtClean="0">
                <a:cs typeface="Lotus" pitchFamily="2" charset="-78"/>
              </a:rPr>
              <a:t>ترين شيوة تقسيم بندي افقي، سه بخش را تعيين مي</a:t>
            </a:r>
            <a:r>
              <a:rPr lang="fa-IR" sz="2800" dirty="0" smtClean="0">
                <a:cs typeface="Lotus"/>
              </a:rPr>
              <a:t>‍</a:t>
            </a:r>
            <a:r>
              <a:rPr lang="fa-IR" sz="2800" dirty="0" smtClean="0">
                <a:cs typeface="Lotus" pitchFamily="2" charset="-78"/>
              </a:rPr>
              <a:t>کند که عبارتند از: ورودي، تغيير و تبديل داده</a:t>
            </a:r>
            <a:r>
              <a:rPr lang="fa-IR" sz="2800" dirty="0" smtClean="0">
                <a:cs typeface="Lotus"/>
              </a:rPr>
              <a:t>‍</a:t>
            </a:r>
            <a:r>
              <a:rPr lang="fa-IR" sz="2800" dirty="0" smtClean="0">
                <a:cs typeface="Lotus" pitchFamily="2" charset="-78"/>
              </a:rPr>
              <a:t>ها و خروجي</a:t>
            </a:r>
          </a:p>
          <a:p>
            <a:pPr algn="justLow">
              <a:buFont typeface="Wingdings" pitchFamily="2" charset="2"/>
              <a:buChar char="Ø"/>
            </a:pPr>
            <a:r>
              <a:rPr lang="fa-IR" sz="2800" b="1" dirty="0" smtClean="0">
                <a:cs typeface="Lotus" pitchFamily="2" charset="-78"/>
              </a:rPr>
              <a:t>تجزيه عمودي (فاکتوري): </a:t>
            </a:r>
            <a:r>
              <a:rPr lang="fa-IR" sz="2800" dirty="0" smtClean="0">
                <a:cs typeface="Lotus" pitchFamily="2" charset="-78"/>
              </a:rPr>
              <a:t>بيانگر آنند که کنترل (تصميم گيري) و کار بايد در ساختار برنامه توزيعي بالا به پايين داشته باشد. پيمانه</a:t>
            </a:r>
            <a:r>
              <a:rPr lang="fa-IR" sz="2800" dirty="0" smtClean="0">
                <a:cs typeface="Lotus"/>
              </a:rPr>
              <a:t>‍</a:t>
            </a:r>
            <a:r>
              <a:rPr lang="fa-IR" sz="2800" dirty="0" smtClean="0">
                <a:cs typeface="Lotus" pitchFamily="2" charset="-78"/>
              </a:rPr>
              <a:t>هاي سطح بالا بايد اعمال کنترلي را انجام داده و کار فرآيندي کمي را عهده</a:t>
            </a:r>
            <a:r>
              <a:rPr lang="fa-IR" sz="2800" dirty="0" smtClean="0">
                <a:cs typeface="Lotus"/>
              </a:rPr>
              <a:t>‍</a:t>
            </a:r>
            <a:r>
              <a:rPr lang="fa-IR" sz="2800" dirty="0" smtClean="0">
                <a:cs typeface="Lotus" pitchFamily="2" charset="-78"/>
              </a:rPr>
              <a:t>دار شوند. پيمانه</a:t>
            </a:r>
            <a:r>
              <a:rPr lang="fa-IR" sz="2800" dirty="0" smtClean="0">
                <a:cs typeface="Lotus"/>
              </a:rPr>
              <a:t>‍</a:t>
            </a:r>
            <a:r>
              <a:rPr lang="fa-IR" sz="2800" dirty="0" smtClean="0">
                <a:cs typeface="Lotus" pitchFamily="2" charset="-78"/>
              </a:rPr>
              <a:t>هاي واقع در قسمت پايين ساختار کارگراني باشند که همه کارهاي ورودي، محاسبه و خروجي را انجام دهند.</a:t>
            </a:r>
          </a:p>
        </p:txBody>
      </p:sp>
      <p:sp>
        <p:nvSpPr>
          <p:cNvPr id="5" name="Slide Number Placeholder 4"/>
          <p:cNvSpPr>
            <a:spLocks noGrp="1"/>
          </p:cNvSpPr>
          <p:nvPr>
            <p:ph type="sldNum" sz="quarter" idx="12"/>
          </p:nvPr>
        </p:nvSpPr>
        <p:spPr/>
        <p:txBody>
          <a:bodyPr/>
          <a:lstStyle/>
          <a:p>
            <a:fld id="{88FEDE73-1A98-460A-8F6A-3473880B54CB}" type="slidenum">
              <a:rPr lang="fa-IR" smtClean="0"/>
              <a:pPr/>
              <a:t>19</a:t>
            </a:fld>
            <a:endParaRPr lang="fa-IR"/>
          </a:p>
        </p:txBody>
      </p:sp>
      <p:pic>
        <p:nvPicPr>
          <p:cNvPr id="6" name="Picture 2" descr="L:\Copy of copy.jpg"/>
          <p:cNvPicPr>
            <a:picLocks noChangeAspect="1" noChangeArrowheads="1"/>
          </p:cNvPicPr>
          <p:nvPr/>
        </p:nvPicPr>
        <p:blipFill>
          <a:blip r:embed="rId3"/>
          <a:srcRect/>
          <a:stretch>
            <a:fillRect/>
          </a:stretch>
        </p:blipFill>
        <p:spPr bwMode="auto">
          <a:xfrm>
            <a:off x="500034" y="6429396"/>
            <a:ext cx="285752" cy="285752"/>
          </a:xfrm>
          <a:prstGeom prst="rect">
            <a:avLst/>
          </a:prstGeom>
          <a:noFill/>
        </p:spPr>
      </p:pic>
      <p:sp>
        <p:nvSpPr>
          <p:cNvPr id="7" name="TextBox 6"/>
          <p:cNvSpPr txBox="1"/>
          <p:nvPr/>
        </p:nvSpPr>
        <p:spPr>
          <a:xfrm>
            <a:off x="642910" y="6500834"/>
            <a:ext cx="2143140" cy="230832"/>
          </a:xfrm>
          <a:prstGeom prst="rect">
            <a:avLst/>
          </a:prstGeom>
          <a:noFill/>
        </p:spPr>
        <p:txBody>
          <a:bodyPr wrap="square" rtlCol="0">
            <a:spAutoFit/>
          </a:bodyPr>
          <a:lstStyle/>
          <a:p>
            <a:r>
              <a:rPr lang="en-US" sz="900" dirty="0" smtClean="0">
                <a:solidFill>
                  <a:schemeClr val="bg1">
                    <a:lumMod val="65000"/>
                  </a:schemeClr>
                </a:solidFill>
                <a:latin typeface="Bell MT" pitchFamily="18" charset="0"/>
              </a:rPr>
              <a:t>Copyright By </a:t>
            </a:r>
            <a:r>
              <a:rPr lang="en-US" sz="900" dirty="0" err="1" smtClean="0">
                <a:solidFill>
                  <a:schemeClr val="bg1">
                    <a:lumMod val="65000"/>
                  </a:schemeClr>
                </a:solidFill>
                <a:latin typeface="Bell MT" pitchFamily="18" charset="0"/>
              </a:rPr>
              <a:t>Mojtaba</a:t>
            </a:r>
            <a:r>
              <a:rPr lang="en-US" sz="900" dirty="0" smtClean="0">
                <a:solidFill>
                  <a:schemeClr val="bg1">
                    <a:lumMod val="65000"/>
                  </a:schemeClr>
                </a:solidFill>
                <a:latin typeface="Bell MT" pitchFamily="18" charset="0"/>
              </a:rPr>
              <a:t> </a:t>
            </a:r>
            <a:r>
              <a:rPr lang="en-US" sz="900" dirty="0" err="1" smtClean="0">
                <a:solidFill>
                  <a:schemeClr val="bg1">
                    <a:lumMod val="65000"/>
                  </a:schemeClr>
                </a:solidFill>
                <a:latin typeface="Bell MT" pitchFamily="18" charset="0"/>
              </a:rPr>
              <a:t>Poormohaghegh</a:t>
            </a:r>
            <a:endParaRPr lang="en-US" sz="900" dirty="0">
              <a:solidFill>
                <a:schemeClr val="bg1">
                  <a:lumMod val="65000"/>
                </a:schemeClr>
              </a:solidFill>
              <a:latin typeface="Bell MT" pitchFamily="18" charset="0"/>
            </a:endParaRPr>
          </a:p>
        </p:txBody>
      </p:sp>
    </p:spTree>
  </p:cSld>
  <p:clrMapOvr>
    <a:masterClrMapping/>
  </p:clrMapOvr>
  <p:transition>
    <p:pull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effectLst>
            <a:innerShdw blurRad="114300">
              <a:prstClr val="black"/>
            </a:innerShdw>
          </a:effectLst>
        </p:spPr>
        <p:style>
          <a:lnRef idx="1">
            <a:schemeClr val="accent1"/>
          </a:lnRef>
          <a:fillRef idx="2">
            <a:schemeClr val="accent1"/>
          </a:fillRef>
          <a:effectRef idx="1">
            <a:schemeClr val="accent1"/>
          </a:effectRef>
          <a:fontRef idx="minor">
            <a:schemeClr val="dk1"/>
          </a:fontRef>
        </p:style>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a-IR" sz="4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Lotus" pitchFamily="2" charset="-78"/>
              </a:rPr>
              <a:t>نگاه اجمالي</a:t>
            </a:r>
            <a:endParaRPr lang="fa-IR" sz="4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Lotus" pitchFamily="2" charset="-78"/>
            </a:endParaRPr>
          </a:p>
        </p:txBody>
      </p:sp>
      <p:sp>
        <p:nvSpPr>
          <p:cNvPr id="3" name="Content Placeholder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normAutofit/>
          </a:bodyPr>
          <a:lstStyle/>
          <a:p>
            <a:pPr algn="justLow">
              <a:buFont typeface="Wingdings" pitchFamily="2" charset="2"/>
              <a:buChar char="Ø"/>
            </a:pPr>
            <a:r>
              <a:rPr lang="fa-IR" sz="2800" dirty="0" smtClean="0">
                <a:cs typeface="Lotus" pitchFamily="2" charset="-78"/>
              </a:rPr>
              <a:t>طراحي بازنمايي مهندسي و هدفمند چيزي است که قرار است ساخته شود.</a:t>
            </a:r>
          </a:p>
          <a:p>
            <a:pPr algn="justLow">
              <a:buFont typeface="Wingdings" pitchFamily="2" charset="2"/>
              <a:buChar char="Ø"/>
            </a:pPr>
            <a:r>
              <a:rPr lang="fa-IR" sz="2800" dirty="0" smtClean="0">
                <a:cs typeface="Lotus" pitchFamily="2" charset="-78"/>
              </a:rPr>
              <a:t>طراحي با مدل ضرورت</a:t>
            </a:r>
            <a:r>
              <a:rPr lang="fa-IR" sz="2800" dirty="0" smtClean="0">
                <a:cs typeface="Lotus"/>
              </a:rPr>
              <a:t>‍</a:t>
            </a:r>
            <a:r>
              <a:rPr lang="fa-IR" sz="2800" dirty="0" smtClean="0">
                <a:cs typeface="Lotus" pitchFamily="2" charset="-78"/>
              </a:rPr>
              <a:t>ه</a:t>
            </a:r>
            <a:r>
              <a:rPr lang="fa-IR" sz="2800" dirty="0" smtClean="0">
                <a:cs typeface="Lotus"/>
              </a:rPr>
              <a:t>ا و نيازها شروع مي‍شود. ما سعي مي‍کنيم اين مدل را در هر چهار سطح طراحي يعني: ساختار داده ها، معماري سيستم، نمايش رابط و سطح اجزا به اجزا در آوريم.</a:t>
            </a:r>
            <a:endParaRPr lang="fa-IR" sz="2800" dirty="0" smtClean="0">
              <a:cs typeface="Lotus" pitchFamily="2" charset="-78"/>
            </a:endParaRPr>
          </a:p>
        </p:txBody>
      </p:sp>
      <p:sp>
        <p:nvSpPr>
          <p:cNvPr id="5" name="Slide Number Placeholder 4"/>
          <p:cNvSpPr>
            <a:spLocks noGrp="1"/>
          </p:cNvSpPr>
          <p:nvPr>
            <p:ph type="sldNum" sz="quarter" idx="12"/>
          </p:nvPr>
        </p:nvSpPr>
        <p:spPr/>
        <p:txBody>
          <a:bodyPr/>
          <a:lstStyle/>
          <a:p>
            <a:fld id="{88FEDE73-1A98-460A-8F6A-3473880B54CB}" type="slidenum">
              <a:rPr lang="fa-IR" smtClean="0"/>
              <a:pPr/>
              <a:t>2</a:t>
            </a:fld>
            <a:endParaRPr lang="fa-IR"/>
          </a:p>
        </p:txBody>
      </p:sp>
      <p:pic>
        <p:nvPicPr>
          <p:cNvPr id="6" name="Picture 2" descr="L:\Copy of copy.jpg"/>
          <p:cNvPicPr>
            <a:picLocks noChangeAspect="1" noChangeArrowheads="1"/>
          </p:cNvPicPr>
          <p:nvPr/>
        </p:nvPicPr>
        <p:blipFill>
          <a:blip r:embed="rId3"/>
          <a:srcRect/>
          <a:stretch>
            <a:fillRect/>
          </a:stretch>
        </p:blipFill>
        <p:spPr bwMode="auto">
          <a:xfrm>
            <a:off x="500034" y="6429396"/>
            <a:ext cx="285752" cy="285752"/>
          </a:xfrm>
          <a:prstGeom prst="rect">
            <a:avLst/>
          </a:prstGeom>
          <a:noFill/>
        </p:spPr>
      </p:pic>
      <p:sp>
        <p:nvSpPr>
          <p:cNvPr id="7" name="TextBox 6"/>
          <p:cNvSpPr txBox="1"/>
          <p:nvPr/>
        </p:nvSpPr>
        <p:spPr>
          <a:xfrm>
            <a:off x="642910" y="6500834"/>
            <a:ext cx="2143140" cy="230832"/>
          </a:xfrm>
          <a:prstGeom prst="rect">
            <a:avLst/>
          </a:prstGeom>
          <a:noFill/>
        </p:spPr>
        <p:txBody>
          <a:bodyPr wrap="square" rtlCol="0">
            <a:spAutoFit/>
          </a:bodyPr>
          <a:lstStyle/>
          <a:p>
            <a:r>
              <a:rPr lang="en-US" sz="900" dirty="0" smtClean="0">
                <a:solidFill>
                  <a:schemeClr val="bg1">
                    <a:lumMod val="65000"/>
                  </a:schemeClr>
                </a:solidFill>
                <a:latin typeface="Bell MT" pitchFamily="18" charset="0"/>
              </a:rPr>
              <a:t>Copyright By </a:t>
            </a:r>
            <a:r>
              <a:rPr lang="en-US" sz="900" dirty="0" err="1" smtClean="0">
                <a:solidFill>
                  <a:schemeClr val="bg1">
                    <a:lumMod val="65000"/>
                  </a:schemeClr>
                </a:solidFill>
                <a:latin typeface="Bell MT" pitchFamily="18" charset="0"/>
              </a:rPr>
              <a:t>Mojtaba</a:t>
            </a:r>
            <a:r>
              <a:rPr lang="en-US" sz="900" dirty="0" smtClean="0">
                <a:solidFill>
                  <a:schemeClr val="bg1">
                    <a:lumMod val="65000"/>
                  </a:schemeClr>
                </a:solidFill>
                <a:latin typeface="Bell MT" pitchFamily="18" charset="0"/>
              </a:rPr>
              <a:t> </a:t>
            </a:r>
            <a:r>
              <a:rPr lang="en-US" sz="900" dirty="0" err="1" smtClean="0">
                <a:solidFill>
                  <a:schemeClr val="bg1">
                    <a:lumMod val="65000"/>
                  </a:schemeClr>
                </a:solidFill>
                <a:latin typeface="Bell MT" pitchFamily="18" charset="0"/>
              </a:rPr>
              <a:t>Poormohaghegh</a:t>
            </a:r>
            <a:endParaRPr lang="en-US" sz="900" dirty="0">
              <a:solidFill>
                <a:schemeClr val="bg1">
                  <a:lumMod val="65000"/>
                </a:schemeClr>
              </a:solidFill>
              <a:latin typeface="Bell MT" pitchFamily="18" charset="0"/>
            </a:endParaRPr>
          </a:p>
        </p:txBody>
      </p:sp>
    </p:spTree>
  </p:cSld>
  <p:clrMapOvr>
    <a:masterClrMapping/>
  </p:clrMapOvr>
  <p:transition>
    <p:pull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effectLst>
            <a:innerShdw blurRad="114300">
              <a:prstClr val="black"/>
            </a:innerShdw>
          </a:effectLst>
        </p:spPr>
        <p:style>
          <a:lnRef idx="1">
            <a:schemeClr val="accent1"/>
          </a:lnRef>
          <a:fillRef idx="2">
            <a:schemeClr val="accent1"/>
          </a:fillRef>
          <a:effectRef idx="1">
            <a:schemeClr val="accent1"/>
          </a:effectRef>
          <a:fontRef idx="minor">
            <a:schemeClr val="dk1"/>
          </a:fontRef>
        </p:style>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a-IR" sz="4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Lotus" pitchFamily="2" charset="-78"/>
              </a:rPr>
              <a:t>مزاياي تجزيه افقي:</a:t>
            </a:r>
            <a:endParaRPr lang="fa-IR" sz="4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Lotus" pitchFamily="2" charset="-78"/>
            </a:endParaRPr>
          </a:p>
        </p:txBody>
      </p:sp>
      <p:sp>
        <p:nvSpPr>
          <p:cNvPr id="3" name="Content Placeholder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normAutofit/>
          </a:bodyPr>
          <a:lstStyle/>
          <a:p>
            <a:pPr algn="justLow">
              <a:buFont typeface="Arial" pitchFamily="34" charset="0"/>
              <a:buChar char="•"/>
            </a:pPr>
            <a:r>
              <a:rPr lang="fa-IR" sz="2800" dirty="0" smtClean="0">
                <a:cs typeface="Lotus" pitchFamily="2" charset="-78"/>
              </a:rPr>
              <a:t>منجر به نرم افزاري مي</a:t>
            </a:r>
            <a:r>
              <a:rPr lang="fa-IR" sz="2800" dirty="0" smtClean="0">
                <a:cs typeface="Lotus"/>
              </a:rPr>
              <a:t>‍</a:t>
            </a:r>
            <a:r>
              <a:rPr lang="fa-IR" sz="2800" dirty="0" smtClean="0">
                <a:cs typeface="Lotus" pitchFamily="2" charset="-78"/>
              </a:rPr>
              <a:t>شود که آزمون آن آسان</a:t>
            </a:r>
            <a:r>
              <a:rPr lang="fa-IR" sz="2800" dirty="0" smtClean="0">
                <a:cs typeface="Lotus"/>
              </a:rPr>
              <a:t>‍</a:t>
            </a:r>
            <a:r>
              <a:rPr lang="fa-IR" sz="2800" dirty="0" smtClean="0">
                <a:cs typeface="Lotus" pitchFamily="2" charset="-78"/>
              </a:rPr>
              <a:t>تر است.</a:t>
            </a:r>
          </a:p>
          <a:p>
            <a:pPr algn="justLow">
              <a:buFont typeface="Arial" pitchFamily="34" charset="0"/>
              <a:buChar char="•"/>
            </a:pPr>
            <a:r>
              <a:rPr lang="fa-IR" sz="2800" dirty="0" smtClean="0">
                <a:cs typeface="Lotus" pitchFamily="2" charset="-78"/>
              </a:rPr>
              <a:t>منجر به نرم افزاري مي</a:t>
            </a:r>
            <a:r>
              <a:rPr lang="fa-IR" sz="2800" dirty="0" smtClean="0">
                <a:cs typeface="Lotus"/>
              </a:rPr>
              <a:t>‍</a:t>
            </a:r>
            <a:r>
              <a:rPr lang="fa-IR" sz="2800" dirty="0" smtClean="0">
                <a:cs typeface="Lotus" pitchFamily="2" charset="-78"/>
              </a:rPr>
              <a:t>شود که نگهداري و حفظ آن آسان</a:t>
            </a:r>
            <a:r>
              <a:rPr lang="fa-IR" sz="2800" dirty="0" smtClean="0">
                <a:cs typeface="Lotus"/>
              </a:rPr>
              <a:t>‍</a:t>
            </a:r>
            <a:r>
              <a:rPr lang="fa-IR" sz="2800" dirty="0" smtClean="0">
                <a:cs typeface="Lotus" pitchFamily="2" charset="-78"/>
              </a:rPr>
              <a:t>تر است.</a:t>
            </a:r>
          </a:p>
          <a:p>
            <a:pPr algn="justLow">
              <a:buFont typeface="Arial" pitchFamily="34" charset="0"/>
              <a:buChar char="•"/>
            </a:pPr>
            <a:r>
              <a:rPr lang="fa-IR" sz="2800" dirty="0" smtClean="0">
                <a:cs typeface="Lotus" pitchFamily="2" charset="-78"/>
              </a:rPr>
              <a:t>منجر به نرم افزاري مي</a:t>
            </a:r>
            <a:r>
              <a:rPr lang="fa-IR" sz="2800" dirty="0" smtClean="0">
                <a:cs typeface="Lotus"/>
              </a:rPr>
              <a:t>‍</a:t>
            </a:r>
            <a:r>
              <a:rPr lang="fa-IR" sz="2800" dirty="0" smtClean="0">
                <a:cs typeface="Lotus" pitchFamily="2" charset="-78"/>
              </a:rPr>
              <a:t>شود که انتشار آن از پيامدهاي جنبي کمتري برخوردار است.</a:t>
            </a:r>
          </a:p>
          <a:p>
            <a:pPr algn="justLow">
              <a:buFont typeface="Arial" pitchFamily="34" charset="0"/>
              <a:buChar char="•"/>
            </a:pPr>
            <a:r>
              <a:rPr lang="fa-IR" sz="2800" dirty="0" smtClean="0">
                <a:cs typeface="Lotus" pitchFamily="2" charset="-78"/>
              </a:rPr>
              <a:t>نرم افزاري را ايجاد مي</a:t>
            </a:r>
            <a:r>
              <a:rPr lang="fa-IR" sz="2800" dirty="0" smtClean="0">
                <a:cs typeface="Lotus"/>
              </a:rPr>
              <a:t>‍</a:t>
            </a:r>
            <a:r>
              <a:rPr lang="fa-IR" sz="2800" dirty="0" smtClean="0">
                <a:cs typeface="Lotus" pitchFamily="2" charset="-78"/>
              </a:rPr>
              <a:t>کند که بسط و توسعه آن ساده</a:t>
            </a:r>
            <a:r>
              <a:rPr lang="fa-IR" sz="2800" dirty="0" smtClean="0">
                <a:cs typeface="Lotus"/>
              </a:rPr>
              <a:t>‍</a:t>
            </a:r>
            <a:r>
              <a:rPr lang="fa-IR" sz="2800" dirty="0" smtClean="0">
                <a:cs typeface="Lotus" pitchFamily="2" charset="-78"/>
              </a:rPr>
              <a:t>تر است.</a:t>
            </a:r>
          </a:p>
          <a:p>
            <a:pPr algn="justLow">
              <a:buFont typeface="Wingdings" pitchFamily="2" charset="2"/>
              <a:buChar char="Ø"/>
            </a:pPr>
            <a:endParaRPr lang="fa-IR" sz="2800" dirty="0" smtClean="0">
              <a:cs typeface="Lotus" pitchFamily="2" charset="-78"/>
            </a:endParaRPr>
          </a:p>
        </p:txBody>
      </p:sp>
      <p:sp>
        <p:nvSpPr>
          <p:cNvPr id="5" name="Slide Number Placeholder 4"/>
          <p:cNvSpPr>
            <a:spLocks noGrp="1"/>
          </p:cNvSpPr>
          <p:nvPr>
            <p:ph type="sldNum" sz="quarter" idx="12"/>
          </p:nvPr>
        </p:nvSpPr>
        <p:spPr/>
        <p:txBody>
          <a:bodyPr/>
          <a:lstStyle/>
          <a:p>
            <a:fld id="{88FEDE73-1A98-460A-8F6A-3473880B54CB}" type="slidenum">
              <a:rPr lang="fa-IR" smtClean="0"/>
              <a:pPr/>
              <a:t>20</a:t>
            </a:fld>
            <a:endParaRPr lang="fa-IR"/>
          </a:p>
        </p:txBody>
      </p:sp>
      <p:pic>
        <p:nvPicPr>
          <p:cNvPr id="6" name="Picture 2" descr="L:\Copy of copy.jpg"/>
          <p:cNvPicPr>
            <a:picLocks noChangeAspect="1" noChangeArrowheads="1"/>
          </p:cNvPicPr>
          <p:nvPr/>
        </p:nvPicPr>
        <p:blipFill>
          <a:blip r:embed="rId3"/>
          <a:srcRect/>
          <a:stretch>
            <a:fillRect/>
          </a:stretch>
        </p:blipFill>
        <p:spPr bwMode="auto">
          <a:xfrm>
            <a:off x="500034" y="6429396"/>
            <a:ext cx="285752" cy="285752"/>
          </a:xfrm>
          <a:prstGeom prst="rect">
            <a:avLst/>
          </a:prstGeom>
          <a:noFill/>
        </p:spPr>
      </p:pic>
      <p:sp>
        <p:nvSpPr>
          <p:cNvPr id="7" name="TextBox 6"/>
          <p:cNvSpPr txBox="1"/>
          <p:nvPr/>
        </p:nvSpPr>
        <p:spPr>
          <a:xfrm>
            <a:off x="642910" y="6500834"/>
            <a:ext cx="2143140" cy="230832"/>
          </a:xfrm>
          <a:prstGeom prst="rect">
            <a:avLst/>
          </a:prstGeom>
          <a:noFill/>
        </p:spPr>
        <p:txBody>
          <a:bodyPr wrap="square" rtlCol="0">
            <a:spAutoFit/>
          </a:bodyPr>
          <a:lstStyle/>
          <a:p>
            <a:r>
              <a:rPr lang="en-US" sz="900" dirty="0" smtClean="0">
                <a:solidFill>
                  <a:schemeClr val="bg1">
                    <a:lumMod val="65000"/>
                  </a:schemeClr>
                </a:solidFill>
                <a:latin typeface="Bell MT" pitchFamily="18" charset="0"/>
              </a:rPr>
              <a:t>Copyright By </a:t>
            </a:r>
            <a:r>
              <a:rPr lang="en-US" sz="900" dirty="0" err="1" smtClean="0">
                <a:solidFill>
                  <a:schemeClr val="bg1">
                    <a:lumMod val="65000"/>
                  </a:schemeClr>
                </a:solidFill>
                <a:latin typeface="Bell MT" pitchFamily="18" charset="0"/>
              </a:rPr>
              <a:t>Mojtaba</a:t>
            </a:r>
            <a:r>
              <a:rPr lang="en-US" sz="900" dirty="0" smtClean="0">
                <a:solidFill>
                  <a:schemeClr val="bg1">
                    <a:lumMod val="65000"/>
                  </a:schemeClr>
                </a:solidFill>
                <a:latin typeface="Bell MT" pitchFamily="18" charset="0"/>
              </a:rPr>
              <a:t> </a:t>
            </a:r>
            <a:r>
              <a:rPr lang="en-US" sz="900" dirty="0" err="1" smtClean="0">
                <a:solidFill>
                  <a:schemeClr val="bg1">
                    <a:lumMod val="65000"/>
                  </a:schemeClr>
                </a:solidFill>
                <a:latin typeface="Bell MT" pitchFamily="18" charset="0"/>
              </a:rPr>
              <a:t>Poormohaghegh</a:t>
            </a:r>
            <a:endParaRPr lang="en-US" sz="900" dirty="0">
              <a:solidFill>
                <a:schemeClr val="bg1">
                  <a:lumMod val="65000"/>
                </a:schemeClr>
              </a:solidFill>
              <a:latin typeface="Bell MT" pitchFamily="18" charset="0"/>
            </a:endParaRPr>
          </a:p>
        </p:txBody>
      </p:sp>
    </p:spTree>
  </p:cSld>
  <p:clrMapOvr>
    <a:masterClrMapping/>
  </p:clrMapOvr>
  <p:transition>
    <p:pull di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effectLst>
            <a:innerShdw blurRad="114300">
              <a:prstClr val="black"/>
            </a:innerShdw>
          </a:effectLst>
        </p:spPr>
        <p:style>
          <a:lnRef idx="1">
            <a:schemeClr val="accent1"/>
          </a:lnRef>
          <a:fillRef idx="2">
            <a:schemeClr val="accent1"/>
          </a:fillRef>
          <a:effectRef idx="1">
            <a:schemeClr val="accent1"/>
          </a:effectRef>
          <a:fontRef idx="minor">
            <a:schemeClr val="dk1"/>
          </a:fontRef>
        </p:style>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a-IR" sz="4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Lotus" pitchFamily="2" charset="-78"/>
              </a:rPr>
              <a:t>ويژگي تقسيم</a:t>
            </a:r>
            <a:r>
              <a:rPr lang="fa-IR" sz="4800" dirty="0" smtClean="0">
                <a:cs typeface="Lotus"/>
              </a:rPr>
              <a:t>‍</a:t>
            </a:r>
            <a:r>
              <a:rPr lang="fa-IR" sz="4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Lotus" pitchFamily="2" charset="-78"/>
              </a:rPr>
              <a:t>بندي عمودي</a:t>
            </a:r>
            <a:endParaRPr lang="fa-IR" sz="4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Lotus" pitchFamily="2" charset="-78"/>
            </a:endParaRPr>
          </a:p>
        </p:txBody>
      </p:sp>
      <p:sp>
        <p:nvSpPr>
          <p:cNvPr id="3" name="Content Placeholder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normAutofit/>
          </a:bodyPr>
          <a:lstStyle/>
          <a:p>
            <a:pPr algn="justLow">
              <a:buFont typeface="Wingdings" pitchFamily="2" charset="2"/>
              <a:buChar char="Ø"/>
            </a:pPr>
            <a:r>
              <a:rPr lang="fa-IR" sz="2800" dirty="0" smtClean="0">
                <a:cs typeface="Lotus" pitchFamily="2" charset="-78"/>
              </a:rPr>
              <a:t>ويژگي تغيير در ساختارهاي برنامه، ضرورت تقسيم</a:t>
            </a:r>
            <a:r>
              <a:rPr lang="fa-IR" sz="2800" dirty="0" smtClean="0">
                <a:cs typeface="Lotus"/>
              </a:rPr>
              <a:t>‍</a:t>
            </a:r>
            <a:r>
              <a:rPr lang="fa-IR" sz="2800" dirty="0" smtClean="0">
                <a:cs typeface="Lotus" pitchFamily="2" charset="-78"/>
              </a:rPr>
              <a:t>بندي عمودي را توجيه مي</a:t>
            </a:r>
            <a:r>
              <a:rPr lang="fa-IR" sz="2800" dirty="0" smtClean="0">
                <a:cs typeface="Lotus"/>
              </a:rPr>
              <a:t>‍</a:t>
            </a:r>
            <a:r>
              <a:rPr lang="fa-IR" sz="2800" dirty="0" smtClean="0">
                <a:cs typeface="Lotus" pitchFamily="2" charset="-78"/>
              </a:rPr>
              <a:t>کند.</a:t>
            </a:r>
          </a:p>
          <a:p>
            <a:pPr algn="justLow">
              <a:buFont typeface="Wingdings" pitchFamily="2" charset="2"/>
              <a:buChar char="Ø"/>
            </a:pPr>
            <a:r>
              <a:rPr lang="fa-IR" sz="2800" dirty="0" smtClean="0">
                <a:cs typeface="Lotus" pitchFamily="2" charset="-78"/>
              </a:rPr>
              <a:t>تغيير در پيمانه کنترل، احتمال توليد تاثيرات جانبي را در پيمانه</a:t>
            </a:r>
            <a:r>
              <a:rPr lang="fa-IR" sz="2800" dirty="0" smtClean="0">
                <a:cs typeface="Lotus"/>
              </a:rPr>
              <a:t>‍</a:t>
            </a:r>
            <a:r>
              <a:rPr lang="fa-IR" sz="2800" dirty="0" smtClean="0">
                <a:cs typeface="Lotus" pitchFamily="2" charset="-78"/>
              </a:rPr>
              <a:t>هاي تابع بالاتر مي</a:t>
            </a:r>
            <a:r>
              <a:rPr lang="fa-IR" sz="2800" dirty="0" smtClean="0">
                <a:cs typeface="Lotus"/>
              </a:rPr>
              <a:t>‍</a:t>
            </a:r>
            <a:r>
              <a:rPr lang="fa-IR" sz="2800" dirty="0" smtClean="0">
                <a:cs typeface="Lotus" pitchFamily="2" charset="-78"/>
              </a:rPr>
              <a:t>برد. اما تغيير در يک پيمانه کارگر با فرض سطح پايين آن در ساختار، احتمال ايجاد اثرات جانبي را کمتر مي</a:t>
            </a:r>
            <a:r>
              <a:rPr lang="fa-IR" sz="2800" dirty="0" smtClean="0">
                <a:cs typeface="Lotus"/>
              </a:rPr>
              <a:t>‍</a:t>
            </a:r>
            <a:r>
              <a:rPr lang="fa-IR" sz="2800" dirty="0" smtClean="0">
                <a:cs typeface="Lotus" pitchFamily="2" charset="-78"/>
              </a:rPr>
              <a:t>کند.</a:t>
            </a:r>
          </a:p>
          <a:p>
            <a:pPr algn="justLow">
              <a:buFont typeface="Wingdings" pitchFamily="2" charset="2"/>
              <a:buChar char="Ø"/>
            </a:pPr>
            <a:r>
              <a:rPr lang="fa-IR" sz="2800" dirty="0" smtClean="0">
                <a:cs typeface="Lotus" pitchFamily="2" charset="-78"/>
              </a:rPr>
              <a:t>تغييرات در برنامه</a:t>
            </a:r>
            <a:r>
              <a:rPr lang="fa-IR" sz="2800" dirty="0" smtClean="0">
                <a:cs typeface="Lotus"/>
              </a:rPr>
              <a:t>‍</a:t>
            </a:r>
            <a:r>
              <a:rPr lang="fa-IR" sz="2800" dirty="0" smtClean="0">
                <a:cs typeface="Lotus" pitchFamily="2" charset="-78"/>
              </a:rPr>
              <a:t>هاي کامپيوتر، تغييرات ورودي و محاسبه يا تبديل، و خروجي را در پي دارد.</a:t>
            </a:r>
          </a:p>
        </p:txBody>
      </p:sp>
      <p:sp>
        <p:nvSpPr>
          <p:cNvPr id="5" name="Slide Number Placeholder 4"/>
          <p:cNvSpPr>
            <a:spLocks noGrp="1"/>
          </p:cNvSpPr>
          <p:nvPr>
            <p:ph type="sldNum" sz="quarter" idx="12"/>
          </p:nvPr>
        </p:nvSpPr>
        <p:spPr/>
        <p:txBody>
          <a:bodyPr/>
          <a:lstStyle/>
          <a:p>
            <a:fld id="{88FEDE73-1A98-460A-8F6A-3473880B54CB}" type="slidenum">
              <a:rPr lang="fa-IR" smtClean="0"/>
              <a:pPr/>
              <a:t>21</a:t>
            </a:fld>
            <a:endParaRPr lang="fa-IR"/>
          </a:p>
        </p:txBody>
      </p:sp>
      <p:pic>
        <p:nvPicPr>
          <p:cNvPr id="6" name="Picture 2" descr="L:\Copy of copy.jpg"/>
          <p:cNvPicPr>
            <a:picLocks noChangeAspect="1" noChangeArrowheads="1"/>
          </p:cNvPicPr>
          <p:nvPr/>
        </p:nvPicPr>
        <p:blipFill>
          <a:blip r:embed="rId3"/>
          <a:srcRect/>
          <a:stretch>
            <a:fillRect/>
          </a:stretch>
        </p:blipFill>
        <p:spPr bwMode="auto">
          <a:xfrm>
            <a:off x="500034" y="6429396"/>
            <a:ext cx="285752" cy="285752"/>
          </a:xfrm>
          <a:prstGeom prst="rect">
            <a:avLst/>
          </a:prstGeom>
          <a:noFill/>
        </p:spPr>
      </p:pic>
      <p:sp>
        <p:nvSpPr>
          <p:cNvPr id="7" name="TextBox 6"/>
          <p:cNvSpPr txBox="1"/>
          <p:nvPr/>
        </p:nvSpPr>
        <p:spPr>
          <a:xfrm>
            <a:off x="642910" y="6500834"/>
            <a:ext cx="2143140" cy="230832"/>
          </a:xfrm>
          <a:prstGeom prst="rect">
            <a:avLst/>
          </a:prstGeom>
          <a:noFill/>
        </p:spPr>
        <p:txBody>
          <a:bodyPr wrap="square" rtlCol="0">
            <a:spAutoFit/>
          </a:bodyPr>
          <a:lstStyle/>
          <a:p>
            <a:r>
              <a:rPr lang="en-US" sz="900" dirty="0" smtClean="0">
                <a:solidFill>
                  <a:schemeClr val="bg1">
                    <a:lumMod val="65000"/>
                  </a:schemeClr>
                </a:solidFill>
                <a:latin typeface="Bell MT" pitchFamily="18" charset="0"/>
              </a:rPr>
              <a:t>Copyright By </a:t>
            </a:r>
            <a:r>
              <a:rPr lang="en-US" sz="900" dirty="0" err="1" smtClean="0">
                <a:solidFill>
                  <a:schemeClr val="bg1">
                    <a:lumMod val="65000"/>
                  </a:schemeClr>
                </a:solidFill>
                <a:latin typeface="Bell MT" pitchFamily="18" charset="0"/>
              </a:rPr>
              <a:t>Mojtaba</a:t>
            </a:r>
            <a:r>
              <a:rPr lang="en-US" sz="900" dirty="0" smtClean="0">
                <a:solidFill>
                  <a:schemeClr val="bg1">
                    <a:lumMod val="65000"/>
                  </a:schemeClr>
                </a:solidFill>
                <a:latin typeface="Bell MT" pitchFamily="18" charset="0"/>
              </a:rPr>
              <a:t> </a:t>
            </a:r>
            <a:r>
              <a:rPr lang="en-US" sz="900" dirty="0" err="1" smtClean="0">
                <a:solidFill>
                  <a:schemeClr val="bg1">
                    <a:lumMod val="65000"/>
                  </a:schemeClr>
                </a:solidFill>
                <a:latin typeface="Bell MT" pitchFamily="18" charset="0"/>
              </a:rPr>
              <a:t>Poormohaghegh</a:t>
            </a:r>
            <a:endParaRPr lang="en-US" sz="900" dirty="0">
              <a:solidFill>
                <a:schemeClr val="bg1">
                  <a:lumMod val="65000"/>
                </a:schemeClr>
              </a:solidFill>
              <a:latin typeface="Bell MT" pitchFamily="18" charset="0"/>
            </a:endParaRPr>
          </a:p>
        </p:txBody>
      </p:sp>
    </p:spTree>
  </p:cSld>
  <p:clrMapOvr>
    <a:masterClrMapping/>
  </p:clrMapOvr>
  <p:transition>
    <p:pull dir="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effectLst>
            <a:innerShdw blurRad="114300">
              <a:prstClr val="black"/>
            </a:innerShdw>
          </a:effectLst>
        </p:spPr>
        <p:style>
          <a:lnRef idx="1">
            <a:schemeClr val="accent1"/>
          </a:lnRef>
          <a:fillRef idx="2">
            <a:schemeClr val="accent1"/>
          </a:fillRef>
          <a:effectRef idx="1">
            <a:schemeClr val="accent1"/>
          </a:effectRef>
          <a:fontRef idx="minor">
            <a:schemeClr val="dk1"/>
          </a:fontRef>
        </p:style>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a-IR" sz="4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Lotus" pitchFamily="2" charset="-78"/>
              </a:rPr>
              <a:t>ساختار داده</a:t>
            </a:r>
            <a:r>
              <a:rPr lang="fa-IR" sz="4800" dirty="0" smtClean="0">
                <a:cs typeface="Lotus"/>
              </a:rPr>
              <a:t>‍</a:t>
            </a:r>
            <a:r>
              <a:rPr lang="fa-IR" sz="4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Lotus"/>
              </a:rPr>
              <a:t>ها</a:t>
            </a:r>
            <a:endParaRPr lang="fa-IR" sz="4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Lotus" pitchFamily="2" charset="-78"/>
            </a:endParaRPr>
          </a:p>
        </p:txBody>
      </p:sp>
      <p:sp>
        <p:nvSpPr>
          <p:cNvPr id="3" name="Content Placeholder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normAutofit/>
          </a:bodyPr>
          <a:lstStyle/>
          <a:p>
            <a:pPr algn="justLow">
              <a:buFont typeface="Wingdings" pitchFamily="2" charset="2"/>
              <a:buChar char="Ø"/>
            </a:pPr>
            <a:r>
              <a:rPr lang="fa-IR" sz="2800" dirty="0" smtClean="0">
                <a:cs typeface="Lotus" pitchFamily="2" charset="-78"/>
              </a:rPr>
              <a:t>ساختار داده</a:t>
            </a:r>
            <a:r>
              <a:rPr lang="fa-IR" sz="2800" dirty="0" smtClean="0">
                <a:cs typeface="Lotus"/>
              </a:rPr>
              <a:t>‍ ها، نمايش رابطة منطقي ميان عناصر جداگانه داده ها است. از آنجا که ساختار اطلاعات بر طراحي نهايي تاثير خواهد داشت، ساختار داده ها به اندازة ساختار برنامه در نمايش معماري نرم افزار اهميت دارد.</a:t>
            </a:r>
          </a:p>
          <a:p>
            <a:pPr algn="justLow">
              <a:buFont typeface="Wingdings" pitchFamily="2" charset="2"/>
              <a:buChar char="Ø"/>
            </a:pPr>
            <a:endParaRPr lang="fa-IR" sz="2800" dirty="0" smtClean="0">
              <a:cs typeface="Lotus"/>
            </a:endParaRPr>
          </a:p>
          <a:p>
            <a:pPr algn="justLow">
              <a:buFont typeface="Wingdings" pitchFamily="2" charset="2"/>
              <a:buChar char="Ø"/>
            </a:pPr>
            <a:r>
              <a:rPr lang="fa-IR" sz="2800" dirty="0" smtClean="0">
                <a:cs typeface="Lotus"/>
              </a:rPr>
              <a:t>ساختار داده ها تعيين کنندة سازمان دهي، روش‍هاي دستيابي، ميزان شرکت پذيري و جايگزين‍هاي فرآيند اطلاعات مي‍باشد.</a:t>
            </a:r>
          </a:p>
          <a:p>
            <a:pPr algn="justLow">
              <a:buFont typeface="Wingdings" pitchFamily="2" charset="2"/>
              <a:buChar char="Ø"/>
            </a:pPr>
            <a:endParaRPr lang="fa-IR" sz="2800" dirty="0" smtClean="0">
              <a:cs typeface="Lotus"/>
            </a:endParaRPr>
          </a:p>
          <a:p>
            <a:pPr algn="justLow">
              <a:buFont typeface="Wingdings" pitchFamily="2" charset="2"/>
              <a:buChar char="Ø"/>
            </a:pPr>
            <a:r>
              <a:rPr lang="fa-IR" sz="2800" dirty="0" smtClean="0">
                <a:cs typeface="Lotus"/>
              </a:rPr>
              <a:t>سازمان‍دهي و پيچيدگي ساختار داده ها تنها به واسطة خلاقيت و مهارت طراح محدود مي‍گردد.</a:t>
            </a:r>
            <a:endParaRPr lang="fa-IR" sz="2800" dirty="0" smtClean="0">
              <a:cs typeface="Lotus" pitchFamily="2" charset="-78"/>
            </a:endParaRPr>
          </a:p>
        </p:txBody>
      </p:sp>
      <p:sp>
        <p:nvSpPr>
          <p:cNvPr id="5" name="Slide Number Placeholder 4"/>
          <p:cNvSpPr>
            <a:spLocks noGrp="1"/>
          </p:cNvSpPr>
          <p:nvPr>
            <p:ph type="sldNum" sz="quarter" idx="12"/>
          </p:nvPr>
        </p:nvSpPr>
        <p:spPr/>
        <p:txBody>
          <a:bodyPr/>
          <a:lstStyle/>
          <a:p>
            <a:fld id="{88FEDE73-1A98-460A-8F6A-3473880B54CB}" type="slidenum">
              <a:rPr lang="fa-IR" smtClean="0"/>
              <a:pPr/>
              <a:t>22</a:t>
            </a:fld>
            <a:endParaRPr lang="fa-IR"/>
          </a:p>
        </p:txBody>
      </p:sp>
      <p:pic>
        <p:nvPicPr>
          <p:cNvPr id="6" name="Picture 2" descr="L:\Copy of copy.jpg"/>
          <p:cNvPicPr>
            <a:picLocks noChangeAspect="1" noChangeArrowheads="1"/>
          </p:cNvPicPr>
          <p:nvPr/>
        </p:nvPicPr>
        <p:blipFill>
          <a:blip r:embed="rId3"/>
          <a:srcRect/>
          <a:stretch>
            <a:fillRect/>
          </a:stretch>
        </p:blipFill>
        <p:spPr bwMode="auto">
          <a:xfrm>
            <a:off x="500034" y="6429396"/>
            <a:ext cx="285752" cy="285752"/>
          </a:xfrm>
          <a:prstGeom prst="rect">
            <a:avLst/>
          </a:prstGeom>
          <a:noFill/>
        </p:spPr>
      </p:pic>
      <p:sp>
        <p:nvSpPr>
          <p:cNvPr id="7" name="TextBox 6"/>
          <p:cNvSpPr txBox="1"/>
          <p:nvPr/>
        </p:nvSpPr>
        <p:spPr>
          <a:xfrm>
            <a:off x="642910" y="6500834"/>
            <a:ext cx="2143140" cy="230832"/>
          </a:xfrm>
          <a:prstGeom prst="rect">
            <a:avLst/>
          </a:prstGeom>
          <a:noFill/>
        </p:spPr>
        <p:txBody>
          <a:bodyPr wrap="square" rtlCol="0">
            <a:spAutoFit/>
          </a:bodyPr>
          <a:lstStyle/>
          <a:p>
            <a:r>
              <a:rPr lang="en-US" sz="900" dirty="0" smtClean="0">
                <a:solidFill>
                  <a:schemeClr val="bg1">
                    <a:lumMod val="65000"/>
                  </a:schemeClr>
                </a:solidFill>
                <a:latin typeface="Bell MT" pitchFamily="18" charset="0"/>
              </a:rPr>
              <a:t>Copyright By </a:t>
            </a:r>
            <a:r>
              <a:rPr lang="en-US" sz="900" dirty="0" err="1" smtClean="0">
                <a:solidFill>
                  <a:schemeClr val="bg1">
                    <a:lumMod val="65000"/>
                  </a:schemeClr>
                </a:solidFill>
                <a:latin typeface="Bell MT" pitchFamily="18" charset="0"/>
              </a:rPr>
              <a:t>Mojtaba</a:t>
            </a:r>
            <a:r>
              <a:rPr lang="en-US" sz="900" dirty="0" smtClean="0">
                <a:solidFill>
                  <a:schemeClr val="bg1">
                    <a:lumMod val="65000"/>
                  </a:schemeClr>
                </a:solidFill>
                <a:latin typeface="Bell MT" pitchFamily="18" charset="0"/>
              </a:rPr>
              <a:t> </a:t>
            </a:r>
            <a:r>
              <a:rPr lang="en-US" sz="900" dirty="0" err="1" smtClean="0">
                <a:solidFill>
                  <a:schemeClr val="bg1">
                    <a:lumMod val="65000"/>
                  </a:schemeClr>
                </a:solidFill>
                <a:latin typeface="Bell MT" pitchFamily="18" charset="0"/>
              </a:rPr>
              <a:t>Poormohaghegh</a:t>
            </a:r>
            <a:endParaRPr lang="en-US" sz="900" dirty="0">
              <a:solidFill>
                <a:schemeClr val="bg1">
                  <a:lumMod val="65000"/>
                </a:schemeClr>
              </a:solidFill>
              <a:latin typeface="Bell MT" pitchFamily="18" charset="0"/>
            </a:endParaRPr>
          </a:p>
        </p:txBody>
      </p:sp>
    </p:spTree>
  </p:cSld>
  <p:clrMapOvr>
    <a:masterClrMapping/>
  </p:clrMapOvr>
  <p:transition>
    <p:pull dir="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effectLst>
            <a:innerShdw blurRad="114300">
              <a:prstClr val="black"/>
            </a:innerShdw>
          </a:effectLst>
        </p:spPr>
        <p:style>
          <a:lnRef idx="1">
            <a:schemeClr val="accent1"/>
          </a:lnRef>
          <a:fillRef idx="2">
            <a:schemeClr val="accent1"/>
          </a:fillRef>
          <a:effectRef idx="1">
            <a:schemeClr val="accent1"/>
          </a:effectRef>
          <a:fontRef idx="minor">
            <a:schemeClr val="dk1"/>
          </a:fontRef>
        </p:style>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a-IR" sz="4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Lotus" pitchFamily="2" charset="-78"/>
              </a:rPr>
              <a:t>ساختارهاي کلي داده</a:t>
            </a:r>
            <a:r>
              <a:rPr lang="fa-IR" sz="4800" dirty="0" smtClean="0">
                <a:cs typeface="Lotus"/>
              </a:rPr>
              <a:t>‍</a:t>
            </a:r>
            <a:r>
              <a:rPr lang="fa-IR" sz="4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Lotus" pitchFamily="2" charset="-78"/>
              </a:rPr>
              <a:t>اي اصلي</a:t>
            </a:r>
            <a:endParaRPr lang="fa-IR" sz="4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Lotus" pitchFamily="2" charset="-78"/>
            </a:endParaRPr>
          </a:p>
        </p:txBody>
      </p:sp>
      <p:sp>
        <p:nvSpPr>
          <p:cNvPr id="3" name="Content Placeholder 2"/>
          <p:cNvSpPr>
            <a:spLocks noGrp="1"/>
          </p:cNvSpPr>
          <p:nvPr>
            <p:ph idx="1"/>
          </p:nvPr>
        </p:nvSpPr>
        <p:spPr>
          <a:xfrm>
            <a:off x="457200" y="1981200"/>
            <a:ext cx="8229600" cy="4389120"/>
          </a:xfrm>
        </p:spPr>
        <p:style>
          <a:lnRef idx="1">
            <a:schemeClr val="accent2"/>
          </a:lnRef>
          <a:fillRef idx="2">
            <a:schemeClr val="accent2"/>
          </a:fillRef>
          <a:effectRef idx="1">
            <a:schemeClr val="accent2"/>
          </a:effectRef>
          <a:fontRef idx="minor">
            <a:schemeClr val="dk1"/>
          </a:fontRef>
        </p:style>
        <p:txBody>
          <a:bodyPr>
            <a:normAutofit/>
          </a:bodyPr>
          <a:lstStyle/>
          <a:p>
            <a:pPr algn="justLow">
              <a:buFont typeface="Wingdings" pitchFamily="2" charset="2"/>
              <a:buChar char="Ø"/>
            </a:pPr>
            <a:r>
              <a:rPr lang="fa-IR" sz="2800" b="1" dirty="0" smtClean="0">
                <a:cs typeface="Lotus" pitchFamily="2" charset="-78"/>
              </a:rPr>
              <a:t>عنصر عددي: </a:t>
            </a:r>
            <a:r>
              <a:rPr lang="fa-IR" sz="2800" dirty="0" smtClean="0">
                <a:cs typeface="Lotus" pitchFamily="2" charset="-78"/>
              </a:rPr>
              <a:t>نشان</a:t>
            </a:r>
            <a:r>
              <a:rPr lang="fa-IR" sz="2800" dirty="0" smtClean="0">
                <a:cs typeface="Lotus"/>
              </a:rPr>
              <a:t>‍</a:t>
            </a:r>
            <a:r>
              <a:rPr lang="fa-IR" sz="2800" dirty="0" smtClean="0">
                <a:cs typeface="Lotus" pitchFamily="2" charset="-78"/>
              </a:rPr>
              <a:t>گر يک عنصر پيمانه</a:t>
            </a:r>
            <a:r>
              <a:rPr lang="fa-IR" sz="2800" dirty="0" smtClean="0">
                <a:cs typeface="Lotus"/>
              </a:rPr>
              <a:t>‍</a:t>
            </a:r>
            <a:r>
              <a:rPr lang="fa-IR" sz="2800" dirty="0" smtClean="0">
                <a:cs typeface="Lotus" pitchFamily="2" charset="-78"/>
              </a:rPr>
              <a:t>اي اطلاعاتي</a:t>
            </a:r>
          </a:p>
          <a:p>
            <a:pPr algn="justLow">
              <a:buFont typeface="Wingdings" pitchFamily="2" charset="2"/>
              <a:buChar char="Ø"/>
            </a:pPr>
            <a:r>
              <a:rPr lang="fa-IR" sz="2800" b="1" dirty="0" smtClean="0">
                <a:cs typeface="Lotus" pitchFamily="2" charset="-78"/>
              </a:rPr>
              <a:t>بردار ترتيبي: </a:t>
            </a:r>
            <a:r>
              <a:rPr lang="fa-IR" sz="2800" dirty="0" smtClean="0">
                <a:cs typeface="Lotus" pitchFamily="2" charset="-78"/>
              </a:rPr>
              <a:t>ليست يا گروهي پيوسته از اقلام عددي که سازمان</a:t>
            </a:r>
            <a:r>
              <a:rPr lang="fa-IR" sz="2800" dirty="0" smtClean="0">
                <a:cs typeface="Lotus"/>
              </a:rPr>
              <a:t>‍</a:t>
            </a:r>
            <a:r>
              <a:rPr lang="fa-IR" sz="2800" dirty="0" smtClean="0">
                <a:cs typeface="Lotus" pitchFamily="2" charset="-78"/>
              </a:rPr>
              <a:t>دهي شده</a:t>
            </a:r>
            <a:r>
              <a:rPr lang="fa-IR" sz="2800" dirty="0" smtClean="0">
                <a:cs typeface="Lotus"/>
              </a:rPr>
              <a:t>‍</a:t>
            </a:r>
            <a:r>
              <a:rPr lang="fa-IR" sz="2800" dirty="0" smtClean="0">
                <a:cs typeface="Lotus" pitchFamily="2" charset="-78"/>
              </a:rPr>
              <a:t>اند.</a:t>
            </a:r>
          </a:p>
          <a:p>
            <a:pPr algn="justLow">
              <a:buFont typeface="Wingdings" pitchFamily="2" charset="2"/>
              <a:buChar char="Ø"/>
            </a:pPr>
            <a:r>
              <a:rPr lang="fa-IR" sz="2800" b="1" dirty="0" smtClean="0">
                <a:cs typeface="Lotus" pitchFamily="2" charset="-78"/>
              </a:rPr>
              <a:t>فضاي </a:t>
            </a:r>
            <a:r>
              <a:rPr lang="en-US" sz="2800" b="1" dirty="0" smtClean="0">
                <a:cs typeface="Lotus" pitchFamily="2" charset="-78"/>
              </a:rPr>
              <a:t>n</a:t>
            </a:r>
            <a:r>
              <a:rPr lang="fa-IR" sz="2800" b="1" dirty="0" smtClean="0">
                <a:cs typeface="Lotus" pitchFamily="2" charset="-78"/>
              </a:rPr>
              <a:t> بعدي: </a:t>
            </a:r>
            <a:r>
              <a:rPr lang="fa-IR" sz="2800" dirty="0" smtClean="0">
                <a:cs typeface="Lotus" pitchFamily="2" charset="-78"/>
              </a:rPr>
              <a:t>بردار دو بعدي، سه بعدي يا بيشتر </a:t>
            </a:r>
          </a:p>
          <a:p>
            <a:pPr algn="justLow">
              <a:buFont typeface="Wingdings" pitchFamily="2" charset="2"/>
              <a:buChar char="Ø"/>
            </a:pPr>
            <a:r>
              <a:rPr lang="fa-IR" sz="2800" b="1" dirty="0" smtClean="0">
                <a:cs typeface="Lotus" pitchFamily="2" charset="-78"/>
              </a:rPr>
              <a:t>ليست پيوندي: </a:t>
            </a:r>
            <a:r>
              <a:rPr lang="fa-IR" sz="2800" dirty="0" smtClean="0">
                <a:cs typeface="Lotus" pitchFamily="2" charset="-78"/>
              </a:rPr>
              <a:t>سازماني از اقلام عددي غير پيوسته، بردارها يا فضاها</a:t>
            </a:r>
          </a:p>
          <a:p>
            <a:pPr algn="justLow">
              <a:buFont typeface="Wingdings" pitchFamily="2" charset="2"/>
              <a:buChar char="Ø"/>
            </a:pPr>
            <a:r>
              <a:rPr lang="fa-IR" sz="2800" b="1" dirty="0" smtClean="0">
                <a:cs typeface="Lotus" pitchFamily="2" charset="-78"/>
              </a:rPr>
              <a:t>سلسله مراتبي </a:t>
            </a:r>
            <a:r>
              <a:rPr lang="fa-IR" sz="2800" dirty="0" smtClean="0">
                <a:cs typeface="Lotus" pitchFamily="2" charset="-78"/>
              </a:rPr>
              <a:t>(غير اصلي): با به کاربردن ليست چند اتصالي شامل اقلام عددي، بردارها و احتمالاً فضاهاي </a:t>
            </a:r>
            <a:r>
              <a:rPr lang="en-US" sz="2800" dirty="0" smtClean="0">
                <a:cs typeface="Lotus" pitchFamily="2" charset="-78"/>
              </a:rPr>
              <a:t>n</a:t>
            </a:r>
            <a:r>
              <a:rPr lang="fa-IR" sz="2800" dirty="0" smtClean="0">
                <a:cs typeface="Lotus" pitchFamily="2" charset="-78"/>
              </a:rPr>
              <a:t> بعدي تحقق مي</a:t>
            </a:r>
            <a:r>
              <a:rPr lang="fa-IR" sz="2800" dirty="0" smtClean="0">
                <a:cs typeface="Lotus"/>
              </a:rPr>
              <a:t>‍</a:t>
            </a:r>
            <a:r>
              <a:rPr lang="fa-IR" sz="2800" dirty="0" smtClean="0">
                <a:cs typeface="Lotus" pitchFamily="2" charset="-78"/>
              </a:rPr>
              <a:t>يابند.</a:t>
            </a:r>
          </a:p>
        </p:txBody>
      </p:sp>
      <p:sp>
        <p:nvSpPr>
          <p:cNvPr id="5" name="Slide Number Placeholder 4"/>
          <p:cNvSpPr>
            <a:spLocks noGrp="1"/>
          </p:cNvSpPr>
          <p:nvPr>
            <p:ph type="sldNum" sz="quarter" idx="12"/>
          </p:nvPr>
        </p:nvSpPr>
        <p:spPr/>
        <p:txBody>
          <a:bodyPr/>
          <a:lstStyle/>
          <a:p>
            <a:fld id="{88FEDE73-1A98-460A-8F6A-3473880B54CB}" type="slidenum">
              <a:rPr lang="fa-IR" smtClean="0"/>
              <a:pPr/>
              <a:t>23</a:t>
            </a:fld>
            <a:endParaRPr lang="fa-IR"/>
          </a:p>
        </p:txBody>
      </p:sp>
      <p:pic>
        <p:nvPicPr>
          <p:cNvPr id="6" name="Picture 2" descr="L:\Copy of copy.jpg"/>
          <p:cNvPicPr>
            <a:picLocks noChangeAspect="1" noChangeArrowheads="1"/>
          </p:cNvPicPr>
          <p:nvPr/>
        </p:nvPicPr>
        <p:blipFill>
          <a:blip r:embed="rId3"/>
          <a:srcRect/>
          <a:stretch>
            <a:fillRect/>
          </a:stretch>
        </p:blipFill>
        <p:spPr bwMode="auto">
          <a:xfrm>
            <a:off x="500034" y="6429396"/>
            <a:ext cx="285752" cy="285752"/>
          </a:xfrm>
          <a:prstGeom prst="rect">
            <a:avLst/>
          </a:prstGeom>
          <a:noFill/>
        </p:spPr>
      </p:pic>
      <p:sp>
        <p:nvSpPr>
          <p:cNvPr id="7" name="TextBox 6"/>
          <p:cNvSpPr txBox="1"/>
          <p:nvPr/>
        </p:nvSpPr>
        <p:spPr>
          <a:xfrm>
            <a:off x="642910" y="6500834"/>
            <a:ext cx="2143140" cy="230832"/>
          </a:xfrm>
          <a:prstGeom prst="rect">
            <a:avLst/>
          </a:prstGeom>
          <a:noFill/>
        </p:spPr>
        <p:txBody>
          <a:bodyPr wrap="square" rtlCol="0">
            <a:spAutoFit/>
          </a:bodyPr>
          <a:lstStyle/>
          <a:p>
            <a:r>
              <a:rPr lang="en-US" sz="900" dirty="0" smtClean="0">
                <a:solidFill>
                  <a:schemeClr val="bg1">
                    <a:lumMod val="65000"/>
                  </a:schemeClr>
                </a:solidFill>
                <a:latin typeface="Bell MT" pitchFamily="18" charset="0"/>
              </a:rPr>
              <a:t>Copyright By </a:t>
            </a:r>
            <a:r>
              <a:rPr lang="en-US" sz="900" dirty="0" err="1" smtClean="0">
                <a:solidFill>
                  <a:schemeClr val="bg1">
                    <a:lumMod val="65000"/>
                  </a:schemeClr>
                </a:solidFill>
                <a:latin typeface="Bell MT" pitchFamily="18" charset="0"/>
              </a:rPr>
              <a:t>Mojtaba</a:t>
            </a:r>
            <a:r>
              <a:rPr lang="en-US" sz="900" dirty="0" smtClean="0">
                <a:solidFill>
                  <a:schemeClr val="bg1">
                    <a:lumMod val="65000"/>
                  </a:schemeClr>
                </a:solidFill>
                <a:latin typeface="Bell MT" pitchFamily="18" charset="0"/>
              </a:rPr>
              <a:t> </a:t>
            </a:r>
            <a:r>
              <a:rPr lang="en-US" sz="900" dirty="0" err="1" smtClean="0">
                <a:solidFill>
                  <a:schemeClr val="bg1">
                    <a:lumMod val="65000"/>
                  </a:schemeClr>
                </a:solidFill>
                <a:latin typeface="Bell MT" pitchFamily="18" charset="0"/>
              </a:rPr>
              <a:t>Poormohaghegh</a:t>
            </a:r>
            <a:endParaRPr lang="en-US" sz="900" dirty="0">
              <a:solidFill>
                <a:schemeClr val="bg1">
                  <a:lumMod val="65000"/>
                </a:schemeClr>
              </a:solidFill>
              <a:latin typeface="Bell MT" pitchFamily="18" charset="0"/>
            </a:endParaRPr>
          </a:p>
        </p:txBody>
      </p:sp>
    </p:spTree>
  </p:cSld>
  <p:clrMapOvr>
    <a:masterClrMapping/>
  </p:clrMapOvr>
  <p:transition>
    <p:pull dir="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effectLst>
            <a:innerShdw blurRad="114300">
              <a:prstClr val="black"/>
            </a:innerShdw>
          </a:effectLst>
        </p:spPr>
        <p:style>
          <a:lnRef idx="1">
            <a:schemeClr val="accent1"/>
          </a:lnRef>
          <a:fillRef idx="2">
            <a:schemeClr val="accent1"/>
          </a:fillRef>
          <a:effectRef idx="1">
            <a:schemeClr val="accent1"/>
          </a:effectRef>
          <a:fontRef idx="minor">
            <a:schemeClr val="dk1"/>
          </a:fontRef>
        </p:style>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a-IR" sz="4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Lotus" pitchFamily="2" charset="-78"/>
              </a:rPr>
              <a:t>رويه نرم افزار</a:t>
            </a:r>
            <a:endParaRPr lang="fa-IR" sz="4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Lotus" pitchFamily="2" charset="-78"/>
            </a:endParaRPr>
          </a:p>
        </p:txBody>
      </p:sp>
      <p:sp>
        <p:nvSpPr>
          <p:cNvPr id="3" name="Content Placeholder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normAutofit/>
          </a:bodyPr>
          <a:lstStyle/>
          <a:p>
            <a:pPr algn="justLow">
              <a:buFont typeface="Wingdings" pitchFamily="2" charset="2"/>
              <a:buChar char="Ø"/>
            </a:pPr>
            <a:r>
              <a:rPr lang="fa-IR" sz="2800" dirty="0" smtClean="0">
                <a:cs typeface="Lotus" pitchFamily="2" charset="-78"/>
              </a:rPr>
              <a:t>رويه نرم افزار بر جزئيات پردازشي هر پيمانه به</a:t>
            </a:r>
            <a:r>
              <a:rPr lang="fa-IR" sz="2800" dirty="0" smtClean="0">
                <a:cs typeface="Lotus"/>
              </a:rPr>
              <a:t>‍</a:t>
            </a:r>
            <a:r>
              <a:rPr lang="fa-IR" sz="2800" dirty="0" smtClean="0">
                <a:cs typeface="Lotus" pitchFamily="2" charset="-78"/>
              </a:rPr>
              <a:t>طور جداگانه تأکيد دارد.</a:t>
            </a:r>
          </a:p>
          <a:p>
            <a:pPr algn="justLow">
              <a:buFont typeface="Wingdings" pitchFamily="2" charset="2"/>
              <a:buChar char="Ø"/>
            </a:pPr>
            <a:endParaRPr lang="fa-IR" sz="2800" dirty="0" smtClean="0">
              <a:cs typeface="Lotus" pitchFamily="2" charset="-78"/>
            </a:endParaRPr>
          </a:p>
          <a:p>
            <a:pPr algn="justLow">
              <a:buFont typeface="Wingdings" pitchFamily="2" charset="2"/>
              <a:buChar char="Ø"/>
            </a:pPr>
            <a:r>
              <a:rPr lang="fa-IR" sz="2800" dirty="0" smtClean="0">
                <a:cs typeface="Lotus" pitchFamily="2" charset="-78"/>
              </a:rPr>
              <a:t>رويه بايد تعيين دقيق پردازش از جمله توالي رويدادها، نقاط دقيق تصميم گيري، اعمال تکراري و حتي سازمان</a:t>
            </a:r>
            <a:r>
              <a:rPr lang="fa-IR" sz="2800" dirty="0" smtClean="0">
                <a:cs typeface="Lotus"/>
              </a:rPr>
              <a:t>‍</a:t>
            </a:r>
            <a:r>
              <a:rPr lang="fa-IR" sz="2800" dirty="0" smtClean="0">
                <a:cs typeface="Lotus" pitchFamily="2" charset="-78"/>
              </a:rPr>
              <a:t>دهي/ساختار داده</a:t>
            </a:r>
            <a:r>
              <a:rPr lang="fa-IR" sz="2800" dirty="0" smtClean="0">
                <a:cs typeface="Lotus"/>
              </a:rPr>
              <a:t>‍</a:t>
            </a:r>
            <a:r>
              <a:rPr lang="fa-IR" sz="2800" dirty="0" smtClean="0">
                <a:cs typeface="Lotus" pitchFamily="2" charset="-78"/>
              </a:rPr>
              <a:t>اي را ارائه دهد.</a:t>
            </a:r>
          </a:p>
          <a:p>
            <a:pPr algn="justLow">
              <a:buFont typeface="Wingdings" pitchFamily="2" charset="2"/>
              <a:buChar char="Ø"/>
            </a:pPr>
            <a:r>
              <a:rPr lang="fa-IR" sz="2800" dirty="0" smtClean="0">
                <a:cs typeface="Lotus" pitchFamily="2" charset="-78"/>
              </a:rPr>
              <a:t>فرآيند تعيين شده براي هر پيمانه، بايد ارجاع به تمامي پيمانه</a:t>
            </a:r>
            <a:r>
              <a:rPr lang="fa-IR" sz="2800" dirty="0" smtClean="0">
                <a:cs typeface="Lotus"/>
              </a:rPr>
              <a:t>‍</a:t>
            </a:r>
            <a:r>
              <a:rPr lang="fa-IR" sz="2800" dirty="0" smtClean="0">
                <a:cs typeface="Lotus" pitchFamily="2" charset="-78"/>
              </a:rPr>
              <a:t>هاي تابع آن را در بر داشته باشد.</a:t>
            </a:r>
          </a:p>
        </p:txBody>
      </p:sp>
      <p:sp>
        <p:nvSpPr>
          <p:cNvPr id="5" name="Slide Number Placeholder 4"/>
          <p:cNvSpPr>
            <a:spLocks noGrp="1"/>
          </p:cNvSpPr>
          <p:nvPr>
            <p:ph type="sldNum" sz="quarter" idx="12"/>
          </p:nvPr>
        </p:nvSpPr>
        <p:spPr/>
        <p:txBody>
          <a:bodyPr/>
          <a:lstStyle/>
          <a:p>
            <a:fld id="{88FEDE73-1A98-460A-8F6A-3473880B54CB}" type="slidenum">
              <a:rPr lang="fa-IR" smtClean="0"/>
              <a:pPr/>
              <a:t>24</a:t>
            </a:fld>
            <a:endParaRPr lang="fa-IR"/>
          </a:p>
        </p:txBody>
      </p:sp>
      <p:pic>
        <p:nvPicPr>
          <p:cNvPr id="6" name="Picture 2" descr="L:\Copy of copy.jpg"/>
          <p:cNvPicPr>
            <a:picLocks noChangeAspect="1" noChangeArrowheads="1"/>
          </p:cNvPicPr>
          <p:nvPr/>
        </p:nvPicPr>
        <p:blipFill>
          <a:blip r:embed="rId3"/>
          <a:srcRect/>
          <a:stretch>
            <a:fillRect/>
          </a:stretch>
        </p:blipFill>
        <p:spPr bwMode="auto">
          <a:xfrm>
            <a:off x="500034" y="6429396"/>
            <a:ext cx="285752" cy="285752"/>
          </a:xfrm>
          <a:prstGeom prst="rect">
            <a:avLst/>
          </a:prstGeom>
          <a:noFill/>
        </p:spPr>
      </p:pic>
      <p:sp>
        <p:nvSpPr>
          <p:cNvPr id="7" name="TextBox 6"/>
          <p:cNvSpPr txBox="1"/>
          <p:nvPr/>
        </p:nvSpPr>
        <p:spPr>
          <a:xfrm>
            <a:off x="642910" y="6500834"/>
            <a:ext cx="2143140" cy="230832"/>
          </a:xfrm>
          <a:prstGeom prst="rect">
            <a:avLst/>
          </a:prstGeom>
          <a:noFill/>
        </p:spPr>
        <p:txBody>
          <a:bodyPr wrap="square" rtlCol="0">
            <a:spAutoFit/>
          </a:bodyPr>
          <a:lstStyle/>
          <a:p>
            <a:r>
              <a:rPr lang="en-US" sz="900" dirty="0" smtClean="0">
                <a:solidFill>
                  <a:schemeClr val="bg1">
                    <a:lumMod val="65000"/>
                  </a:schemeClr>
                </a:solidFill>
                <a:latin typeface="Bell MT" pitchFamily="18" charset="0"/>
              </a:rPr>
              <a:t>Copyright By </a:t>
            </a:r>
            <a:r>
              <a:rPr lang="en-US" sz="900" dirty="0" err="1" smtClean="0">
                <a:solidFill>
                  <a:schemeClr val="bg1">
                    <a:lumMod val="65000"/>
                  </a:schemeClr>
                </a:solidFill>
                <a:latin typeface="Bell MT" pitchFamily="18" charset="0"/>
              </a:rPr>
              <a:t>Mojtaba</a:t>
            </a:r>
            <a:r>
              <a:rPr lang="en-US" sz="900" dirty="0" smtClean="0">
                <a:solidFill>
                  <a:schemeClr val="bg1">
                    <a:lumMod val="65000"/>
                  </a:schemeClr>
                </a:solidFill>
                <a:latin typeface="Bell MT" pitchFamily="18" charset="0"/>
              </a:rPr>
              <a:t> </a:t>
            </a:r>
            <a:r>
              <a:rPr lang="en-US" sz="900" dirty="0" err="1" smtClean="0">
                <a:solidFill>
                  <a:schemeClr val="bg1">
                    <a:lumMod val="65000"/>
                  </a:schemeClr>
                </a:solidFill>
                <a:latin typeface="Bell MT" pitchFamily="18" charset="0"/>
              </a:rPr>
              <a:t>Poormohaghegh</a:t>
            </a:r>
            <a:endParaRPr lang="en-US" sz="900" dirty="0">
              <a:solidFill>
                <a:schemeClr val="bg1">
                  <a:lumMod val="65000"/>
                </a:schemeClr>
              </a:solidFill>
              <a:latin typeface="Bell MT" pitchFamily="18" charset="0"/>
            </a:endParaRPr>
          </a:p>
        </p:txBody>
      </p:sp>
    </p:spTree>
  </p:cSld>
  <p:clrMapOvr>
    <a:masterClrMapping/>
  </p:clrMapOvr>
  <p:transition>
    <p:pull dir="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effectLst>
            <a:innerShdw blurRad="114300">
              <a:prstClr val="black"/>
            </a:innerShdw>
          </a:effectLst>
        </p:spPr>
        <p:style>
          <a:lnRef idx="1">
            <a:schemeClr val="accent1"/>
          </a:lnRef>
          <a:fillRef idx="2">
            <a:schemeClr val="accent1"/>
          </a:fillRef>
          <a:effectRef idx="1">
            <a:schemeClr val="accent1"/>
          </a:effectRef>
          <a:fontRef idx="minor">
            <a:schemeClr val="dk1"/>
          </a:fontRef>
        </p:style>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a-IR" sz="4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Lotus" pitchFamily="2" charset="-78"/>
              </a:rPr>
              <a:t>پنهان سازي اطلاعات</a:t>
            </a:r>
            <a:endParaRPr lang="fa-IR" sz="4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Lotus" pitchFamily="2" charset="-78"/>
            </a:endParaRPr>
          </a:p>
        </p:txBody>
      </p:sp>
      <p:sp>
        <p:nvSpPr>
          <p:cNvPr id="3" name="Content Placeholder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normAutofit/>
          </a:bodyPr>
          <a:lstStyle/>
          <a:p>
            <a:pPr algn="justLow">
              <a:buFont typeface="Wingdings" pitchFamily="2" charset="2"/>
              <a:buChar char="Ø"/>
            </a:pPr>
            <a:r>
              <a:rPr lang="fa-IR" sz="2800" b="1" dirty="0" smtClean="0">
                <a:cs typeface="Lotus" pitchFamily="2" charset="-78"/>
              </a:rPr>
              <a:t>اصل اختفاي اطلاعات: </a:t>
            </a:r>
            <a:r>
              <a:rPr lang="fa-IR" sz="2800" dirty="0" smtClean="0">
                <a:cs typeface="Lotus" pitchFamily="2" charset="-78"/>
              </a:rPr>
              <a:t>وجه مشخصة پيمانه</a:t>
            </a:r>
            <a:r>
              <a:rPr lang="fa-IR" sz="2800" dirty="0" smtClean="0">
                <a:cs typeface="Lotus"/>
              </a:rPr>
              <a:t>‍</a:t>
            </a:r>
            <a:r>
              <a:rPr lang="fa-IR" sz="2800" dirty="0" smtClean="0">
                <a:cs typeface="Lotus" pitchFamily="2" charset="-78"/>
              </a:rPr>
              <a:t>ها، تصميمات طراحي است که هر پيمانه از پيمانه</a:t>
            </a:r>
            <a:r>
              <a:rPr lang="fa-IR" sz="2800" dirty="0" smtClean="0">
                <a:cs typeface="Lotus"/>
              </a:rPr>
              <a:t>‍</a:t>
            </a:r>
            <a:r>
              <a:rPr lang="fa-IR" sz="2800" dirty="0" smtClean="0">
                <a:cs typeface="Lotus" pitchFamily="2" charset="-78"/>
              </a:rPr>
              <a:t>هاي ديگر مخفي مي</a:t>
            </a:r>
            <a:r>
              <a:rPr lang="fa-IR" sz="2800" dirty="0" smtClean="0">
                <a:cs typeface="Lotus"/>
              </a:rPr>
              <a:t>‍</a:t>
            </a:r>
            <a:r>
              <a:rPr lang="fa-IR" sz="2800" dirty="0" smtClean="0">
                <a:cs typeface="Lotus" pitchFamily="2" charset="-78"/>
              </a:rPr>
              <a:t>سازد.</a:t>
            </a:r>
          </a:p>
          <a:p>
            <a:pPr algn="justLow">
              <a:buFont typeface="Wingdings" pitchFamily="2" charset="2"/>
              <a:buChar char="Ø"/>
            </a:pPr>
            <a:endParaRPr lang="fa-IR" sz="2800" dirty="0" smtClean="0">
              <a:cs typeface="Lotus" pitchFamily="2" charset="-78"/>
            </a:endParaRPr>
          </a:p>
          <a:p>
            <a:pPr algn="justLow">
              <a:buFont typeface="Wingdings" pitchFamily="2" charset="2"/>
              <a:buChar char="Ø"/>
            </a:pPr>
            <a:r>
              <a:rPr lang="fa-IR" sz="2800" dirty="0" smtClean="0">
                <a:cs typeface="Lotus" pitchFamily="2" charset="-78"/>
              </a:rPr>
              <a:t>پيمانه</a:t>
            </a:r>
            <a:r>
              <a:rPr lang="fa-IR" sz="2800" dirty="0" smtClean="0">
                <a:cs typeface="Lotus"/>
              </a:rPr>
              <a:t>‍</a:t>
            </a:r>
            <a:r>
              <a:rPr lang="fa-IR" sz="2800" dirty="0" smtClean="0">
                <a:cs typeface="Lotus" pitchFamily="2" charset="-78"/>
              </a:rPr>
              <a:t>ها بايد طوري طراحي شوند که اطلاعات (رويه و داده</a:t>
            </a:r>
            <a:r>
              <a:rPr lang="fa-IR" sz="2800" dirty="0" smtClean="0">
                <a:cs typeface="Lotus"/>
              </a:rPr>
              <a:t>‍</a:t>
            </a:r>
            <a:r>
              <a:rPr lang="fa-IR" sz="2800" dirty="0" smtClean="0">
                <a:cs typeface="Lotus" pitchFamily="2" charset="-78"/>
              </a:rPr>
              <a:t>ها) موجود در هر پيمانه براي پيمانه</a:t>
            </a:r>
            <a:r>
              <a:rPr lang="fa-IR" sz="2800" dirty="0" smtClean="0">
                <a:cs typeface="Lotus"/>
              </a:rPr>
              <a:t>‍</a:t>
            </a:r>
            <a:r>
              <a:rPr lang="fa-IR" sz="2800" dirty="0" smtClean="0">
                <a:cs typeface="Lotus" pitchFamily="2" charset="-78"/>
              </a:rPr>
              <a:t>هاي ديگري که به</a:t>
            </a:r>
            <a:r>
              <a:rPr lang="fa-IR" sz="2800" dirty="0" smtClean="0">
                <a:cs typeface="Lotus"/>
              </a:rPr>
              <a:t>‍</a:t>
            </a:r>
            <a:r>
              <a:rPr lang="fa-IR" sz="2800" dirty="0" smtClean="0">
                <a:cs typeface="Lotus" pitchFamily="2" charset="-78"/>
              </a:rPr>
              <a:t>چنين اطلاعاتي نياز ندارند، غير قابل دسترسي باشد.</a:t>
            </a:r>
          </a:p>
          <a:p>
            <a:pPr algn="justLow">
              <a:buFont typeface="Wingdings" pitchFamily="2" charset="2"/>
              <a:buChar char="Ø"/>
            </a:pPr>
            <a:endParaRPr lang="fa-IR" sz="2800" dirty="0" smtClean="0">
              <a:cs typeface="Lotus" pitchFamily="2" charset="-78"/>
            </a:endParaRPr>
          </a:p>
          <a:p>
            <a:pPr algn="justLow">
              <a:buFont typeface="Wingdings" pitchFamily="2" charset="2"/>
              <a:buChar char="Ø"/>
            </a:pPr>
            <a:r>
              <a:rPr lang="fa-IR" sz="2800" dirty="0" smtClean="0">
                <a:cs typeface="Lotus" pitchFamily="2" charset="-78"/>
              </a:rPr>
              <a:t>با اختفاي اطلاعات پيمانه شدن به طور موثر و سودمند تحقق مي</a:t>
            </a:r>
            <a:r>
              <a:rPr lang="fa-IR" sz="2800" dirty="0" smtClean="0">
                <a:cs typeface="Lotus"/>
              </a:rPr>
              <a:t>‍</a:t>
            </a:r>
            <a:r>
              <a:rPr lang="fa-IR" sz="2800" dirty="0" smtClean="0">
                <a:cs typeface="Lotus" pitchFamily="2" charset="-78"/>
              </a:rPr>
              <a:t>يابد.</a:t>
            </a:r>
          </a:p>
        </p:txBody>
      </p:sp>
      <p:sp>
        <p:nvSpPr>
          <p:cNvPr id="5" name="Slide Number Placeholder 4"/>
          <p:cNvSpPr>
            <a:spLocks noGrp="1"/>
          </p:cNvSpPr>
          <p:nvPr>
            <p:ph type="sldNum" sz="quarter" idx="12"/>
          </p:nvPr>
        </p:nvSpPr>
        <p:spPr/>
        <p:txBody>
          <a:bodyPr/>
          <a:lstStyle/>
          <a:p>
            <a:fld id="{88FEDE73-1A98-460A-8F6A-3473880B54CB}" type="slidenum">
              <a:rPr lang="fa-IR" smtClean="0"/>
              <a:pPr/>
              <a:t>25</a:t>
            </a:fld>
            <a:endParaRPr lang="fa-IR"/>
          </a:p>
        </p:txBody>
      </p:sp>
      <p:pic>
        <p:nvPicPr>
          <p:cNvPr id="6" name="Picture 2" descr="L:\Copy of copy.jpg"/>
          <p:cNvPicPr>
            <a:picLocks noChangeAspect="1" noChangeArrowheads="1"/>
          </p:cNvPicPr>
          <p:nvPr/>
        </p:nvPicPr>
        <p:blipFill>
          <a:blip r:embed="rId3"/>
          <a:srcRect/>
          <a:stretch>
            <a:fillRect/>
          </a:stretch>
        </p:blipFill>
        <p:spPr bwMode="auto">
          <a:xfrm>
            <a:off x="500034" y="6429396"/>
            <a:ext cx="285752" cy="285752"/>
          </a:xfrm>
          <a:prstGeom prst="rect">
            <a:avLst/>
          </a:prstGeom>
          <a:noFill/>
        </p:spPr>
      </p:pic>
      <p:sp>
        <p:nvSpPr>
          <p:cNvPr id="7" name="TextBox 6"/>
          <p:cNvSpPr txBox="1"/>
          <p:nvPr/>
        </p:nvSpPr>
        <p:spPr>
          <a:xfrm>
            <a:off x="642910" y="6500834"/>
            <a:ext cx="2143140" cy="230832"/>
          </a:xfrm>
          <a:prstGeom prst="rect">
            <a:avLst/>
          </a:prstGeom>
          <a:noFill/>
        </p:spPr>
        <p:txBody>
          <a:bodyPr wrap="square" rtlCol="0">
            <a:spAutoFit/>
          </a:bodyPr>
          <a:lstStyle/>
          <a:p>
            <a:r>
              <a:rPr lang="en-US" sz="900" dirty="0" smtClean="0">
                <a:solidFill>
                  <a:schemeClr val="bg1">
                    <a:lumMod val="65000"/>
                  </a:schemeClr>
                </a:solidFill>
                <a:latin typeface="Bell MT" pitchFamily="18" charset="0"/>
              </a:rPr>
              <a:t>Copyright By </a:t>
            </a:r>
            <a:r>
              <a:rPr lang="en-US" sz="900" dirty="0" err="1" smtClean="0">
                <a:solidFill>
                  <a:schemeClr val="bg1">
                    <a:lumMod val="65000"/>
                  </a:schemeClr>
                </a:solidFill>
                <a:latin typeface="Bell MT" pitchFamily="18" charset="0"/>
              </a:rPr>
              <a:t>Mojtaba</a:t>
            </a:r>
            <a:r>
              <a:rPr lang="en-US" sz="900" dirty="0" smtClean="0">
                <a:solidFill>
                  <a:schemeClr val="bg1">
                    <a:lumMod val="65000"/>
                  </a:schemeClr>
                </a:solidFill>
                <a:latin typeface="Bell MT" pitchFamily="18" charset="0"/>
              </a:rPr>
              <a:t> </a:t>
            </a:r>
            <a:r>
              <a:rPr lang="en-US" sz="900" dirty="0" err="1" smtClean="0">
                <a:solidFill>
                  <a:schemeClr val="bg1">
                    <a:lumMod val="65000"/>
                  </a:schemeClr>
                </a:solidFill>
                <a:latin typeface="Bell MT" pitchFamily="18" charset="0"/>
              </a:rPr>
              <a:t>Poormohaghegh</a:t>
            </a:r>
            <a:endParaRPr lang="en-US" sz="900" dirty="0">
              <a:solidFill>
                <a:schemeClr val="bg1">
                  <a:lumMod val="65000"/>
                </a:schemeClr>
              </a:solidFill>
              <a:latin typeface="Bell MT" pitchFamily="18" charset="0"/>
            </a:endParaRPr>
          </a:p>
        </p:txBody>
      </p:sp>
    </p:spTree>
  </p:cSld>
  <p:clrMapOvr>
    <a:masterClrMapping/>
  </p:clrMapOvr>
  <p:transition>
    <p:pull dir="d"/>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effectLst>
            <a:innerShdw blurRad="114300">
              <a:prstClr val="black"/>
            </a:innerShdw>
          </a:effectLst>
        </p:spPr>
        <p:style>
          <a:lnRef idx="1">
            <a:schemeClr val="accent1"/>
          </a:lnRef>
          <a:fillRef idx="2">
            <a:schemeClr val="accent1"/>
          </a:fillRef>
          <a:effectRef idx="1">
            <a:schemeClr val="accent1"/>
          </a:effectRef>
          <a:fontRef idx="minor">
            <a:schemeClr val="dk1"/>
          </a:fontRef>
        </p:style>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a-IR" sz="4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Lotus" pitchFamily="2" charset="-78"/>
              </a:rPr>
              <a:t>طراحي موثر پيمانه اي</a:t>
            </a:r>
            <a:endParaRPr lang="fa-IR" sz="4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Lotus" pitchFamily="2" charset="-78"/>
            </a:endParaRPr>
          </a:p>
        </p:txBody>
      </p:sp>
      <p:sp>
        <p:nvSpPr>
          <p:cNvPr id="3" name="Content Placeholder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normAutofit/>
          </a:bodyPr>
          <a:lstStyle/>
          <a:p>
            <a:pPr algn="justLow">
              <a:buFont typeface="Wingdings" pitchFamily="2" charset="2"/>
              <a:buChar char="Ø"/>
            </a:pPr>
            <a:r>
              <a:rPr lang="fa-IR" sz="2800" b="1" dirty="0" smtClean="0">
                <a:cs typeface="Lotus" pitchFamily="2" charset="-78"/>
              </a:rPr>
              <a:t>مزاياي طراحي پيمانه</a:t>
            </a:r>
            <a:r>
              <a:rPr lang="fa-IR" sz="2800" b="1" dirty="0" smtClean="0">
                <a:cs typeface="Lotus"/>
              </a:rPr>
              <a:t>‍</a:t>
            </a:r>
            <a:r>
              <a:rPr lang="fa-IR" sz="2800" b="1" dirty="0" smtClean="0">
                <a:cs typeface="Lotus" pitchFamily="2" charset="-78"/>
              </a:rPr>
              <a:t>اي</a:t>
            </a:r>
          </a:p>
          <a:p>
            <a:pPr algn="justLow">
              <a:buFont typeface="Arial" pitchFamily="34" charset="0"/>
              <a:buChar char="•"/>
            </a:pPr>
            <a:r>
              <a:rPr lang="fa-IR" sz="2800" dirty="0" smtClean="0">
                <a:cs typeface="Lotus" pitchFamily="2" charset="-78"/>
              </a:rPr>
              <a:t>پيچيدگي را کاهش مي</a:t>
            </a:r>
            <a:r>
              <a:rPr lang="fa-IR" sz="2800" dirty="0" smtClean="0">
                <a:cs typeface="Lotus"/>
              </a:rPr>
              <a:t>‍</a:t>
            </a:r>
            <a:r>
              <a:rPr lang="fa-IR" sz="2800" dirty="0" smtClean="0">
                <a:cs typeface="Lotus" pitchFamily="2" charset="-78"/>
              </a:rPr>
              <a:t>دهد.</a:t>
            </a:r>
          </a:p>
          <a:p>
            <a:pPr algn="justLow">
              <a:buFont typeface="Arial" pitchFamily="34" charset="0"/>
              <a:buChar char="•"/>
            </a:pPr>
            <a:r>
              <a:rPr lang="fa-IR" sz="2800" dirty="0" smtClean="0">
                <a:cs typeface="Lotus" pitchFamily="2" charset="-78"/>
              </a:rPr>
              <a:t>تغيير را تسهيل مي</a:t>
            </a:r>
            <a:r>
              <a:rPr lang="fa-IR" sz="2800" dirty="0" smtClean="0">
                <a:cs typeface="Lotus"/>
              </a:rPr>
              <a:t>‍</a:t>
            </a:r>
            <a:r>
              <a:rPr lang="fa-IR" sz="2800" dirty="0" smtClean="0">
                <a:cs typeface="Lotus" pitchFamily="2" charset="-78"/>
              </a:rPr>
              <a:t>کند.</a:t>
            </a:r>
          </a:p>
          <a:p>
            <a:pPr algn="justLow">
              <a:buFont typeface="Arial" pitchFamily="34" charset="0"/>
              <a:buChar char="•"/>
            </a:pPr>
            <a:r>
              <a:rPr lang="fa-IR" sz="2800" dirty="0" smtClean="0">
                <a:cs typeface="Lotus" pitchFamily="2" charset="-78"/>
              </a:rPr>
              <a:t>با کمک به توسعة موازي قسمت</a:t>
            </a:r>
            <a:r>
              <a:rPr lang="fa-IR" sz="2800" dirty="0" smtClean="0">
                <a:cs typeface="Lotus"/>
              </a:rPr>
              <a:t>‍</a:t>
            </a:r>
            <a:r>
              <a:rPr lang="fa-IR" sz="2800" dirty="0" smtClean="0">
                <a:cs typeface="Lotus" pitchFamily="2" charset="-78"/>
              </a:rPr>
              <a:t>هاي مختلف سيستم، منجر به اجراي راحت</a:t>
            </a:r>
            <a:r>
              <a:rPr lang="fa-IR" sz="2800" dirty="0" smtClean="0">
                <a:cs typeface="Lotus"/>
              </a:rPr>
              <a:t>‍</a:t>
            </a:r>
            <a:r>
              <a:rPr lang="fa-IR" sz="2800" dirty="0" smtClean="0">
                <a:cs typeface="Lotus" pitchFamily="2" charset="-78"/>
              </a:rPr>
              <a:t>تر مي</a:t>
            </a:r>
            <a:r>
              <a:rPr lang="fa-IR" sz="2800" dirty="0" smtClean="0">
                <a:cs typeface="Lotus"/>
              </a:rPr>
              <a:t>‍</a:t>
            </a:r>
            <a:r>
              <a:rPr lang="fa-IR" sz="2800" dirty="0" smtClean="0">
                <a:cs typeface="Lotus" pitchFamily="2" charset="-78"/>
              </a:rPr>
              <a:t>گردد.</a:t>
            </a:r>
          </a:p>
        </p:txBody>
      </p:sp>
      <p:sp>
        <p:nvSpPr>
          <p:cNvPr id="5" name="Slide Number Placeholder 4"/>
          <p:cNvSpPr>
            <a:spLocks noGrp="1"/>
          </p:cNvSpPr>
          <p:nvPr>
            <p:ph type="sldNum" sz="quarter" idx="12"/>
          </p:nvPr>
        </p:nvSpPr>
        <p:spPr/>
        <p:txBody>
          <a:bodyPr/>
          <a:lstStyle/>
          <a:p>
            <a:fld id="{88FEDE73-1A98-460A-8F6A-3473880B54CB}" type="slidenum">
              <a:rPr lang="fa-IR" smtClean="0"/>
              <a:pPr/>
              <a:t>26</a:t>
            </a:fld>
            <a:endParaRPr lang="fa-IR"/>
          </a:p>
        </p:txBody>
      </p:sp>
      <p:pic>
        <p:nvPicPr>
          <p:cNvPr id="6" name="Picture 2" descr="L:\Copy of copy.jpg"/>
          <p:cNvPicPr>
            <a:picLocks noChangeAspect="1" noChangeArrowheads="1"/>
          </p:cNvPicPr>
          <p:nvPr/>
        </p:nvPicPr>
        <p:blipFill>
          <a:blip r:embed="rId3"/>
          <a:srcRect/>
          <a:stretch>
            <a:fillRect/>
          </a:stretch>
        </p:blipFill>
        <p:spPr bwMode="auto">
          <a:xfrm>
            <a:off x="500034" y="6429396"/>
            <a:ext cx="285752" cy="285752"/>
          </a:xfrm>
          <a:prstGeom prst="rect">
            <a:avLst/>
          </a:prstGeom>
          <a:noFill/>
        </p:spPr>
      </p:pic>
      <p:sp>
        <p:nvSpPr>
          <p:cNvPr id="7" name="TextBox 6"/>
          <p:cNvSpPr txBox="1"/>
          <p:nvPr/>
        </p:nvSpPr>
        <p:spPr>
          <a:xfrm>
            <a:off x="642910" y="6500834"/>
            <a:ext cx="2143140" cy="230832"/>
          </a:xfrm>
          <a:prstGeom prst="rect">
            <a:avLst/>
          </a:prstGeom>
          <a:noFill/>
        </p:spPr>
        <p:txBody>
          <a:bodyPr wrap="square" rtlCol="0">
            <a:spAutoFit/>
          </a:bodyPr>
          <a:lstStyle/>
          <a:p>
            <a:r>
              <a:rPr lang="en-US" sz="900" dirty="0" smtClean="0">
                <a:solidFill>
                  <a:schemeClr val="bg1">
                    <a:lumMod val="65000"/>
                  </a:schemeClr>
                </a:solidFill>
                <a:latin typeface="Bell MT" pitchFamily="18" charset="0"/>
              </a:rPr>
              <a:t>Copyright By </a:t>
            </a:r>
            <a:r>
              <a:rPr lang="en-US" sz="900" dirty="0" err="1" smtClean="0">
                <a:solidFill>
                  <a:schemeClr val="bg1">
                    <a:lumMod val="65000"/>
                  </a:schemeClr>
                </a:solidFill>
                <a:latin typeface="Bell MT" pitchFamily="18" charset="0"/>
              </a:rPr>
              <a:t>Mojtaba</a:t>
            </a:r>
            <a:r>
              <a:rPr lang="en-US" sz="900" dirty="0" smtClean="0">
                <a:solidFill>
                  <a:schemeClr val="bg1">
                    <a:lumMod val="65000"/>
                  </a:schemeClr>
                </a:solidFill>
                <a:latin typeface="Bell MT" pitchFamily="18" charset="0"/>
              </a:rPr>
              <a:t> </a:t>
            </a:r>
            <a:r>
              <a:rPr lang="en-US" sz="900" dirty="0" err="1" smtClean="0">
                <a:solidFill>
                  <a:schemeClr val="bg1">
                    <a:lumMod val="65000"/>
                  </a:schemeClr>
                </a:solidFill>
                <a:latin typeface="Bell MT" pitchFamily="18" charset="0"/>
              </a:rPr>
              <a:t>Poormohaghegh</a:t>
            </a:r>
            <a:endParaRPr lang="en-US" sz="900" dirty="0">
              <a:solidFill>
                <a:schemeClr val="bg1">
                  <a:lumMod val="65000"/>
                </a:schemeClr>
              </a:solidFill>
              <a:latin typeface="Bell MT" pitchFamily="18" charset="0"/>
            </a:endParaRPr>
          </a:p>
        </p:txBody>
      </p:sp>
    </p:spTree>
  </p:cSld>
  <p:clrMapOvr>
    <a:masterClrMapping/>
  </p:clrMapOvr>
  <p:transition>
    <p:pull dir="d"/>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effectLst>
            <a:innerShdw blurRad="114300">
              <a:prstClr val="black"/>
            </a:innerShdw>
          </a:effectLst>
        </p:spPr>
        <p:style>
          <a:lnRef idx="1">
            <a:schemeClr val="accent1"/>
          </a:lnRef>
          <a:fillRef idx="2">
            <a:schemeClr val="accent1"/>
          </a:fillRef>
          <a:effectRef idx="1">
            <a:schemeClr val="accent1"/>
          </a:effectRef>
          <a:fontRef idx="minor">
            <a:schemeClr val="dk1"/>
          </a:fontRef>
        </p:style>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a-IR" sz="4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Lotus" pitchFamily="2" charset="-78"/>
              </a:rPr>
              <a:t>استقلال کارکردي</a:t>
            </a:r>
            <a:endParaRPr lang="fa-IR" sz="4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Lotus" pitchFamily="2" charset="-78"/>
            </a:endParaRPr>
          </a:p>
        </p:txBody>
      </p:sp>
      <p:sp>
        <p:nvSpPr>
          <p:cNvPr id="3" name="Content Placeholder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normAutofit/>
          </a:bodyPr>
          <a:lstStyle/>
          <a:p>
            <a:pPr algn="justLow">
              <a:buFont typeface="Wingdings" pitchFamily="2" charset="2"/>
              <a:buChar char="Ø"/>
            </a:pPr>
            <a:r>
              <a:rPr lang="fa-IR" sz="2800" dirty="0" smtClean="0">
                <a:cs typeface="Lotus" pitchFamily="2" charset="-78"/>
              </a:rPr>
              <a:t>استقلال کارکردي از طريق ايجاد پيمانه</a:t>
            </a:r>
            <a:r>
              <a:rPr lang="fa-IR" sz="2800" dirty="0" smtClean="0">
                <a:cs typeface="Lotus"/>
              </a:rPr>
              <a:t>‍</a:t>
            </a:r>
            <a:r>
              <a:rPr lang="fa-IR" sz="2800" dirty="0" smtClean="0">
                <a:cs typeface="Lotus" pitchFamily="2" charset="-78"/>
              </a:rPr>
              <a:t>هايي با عملکرد يک منظوره و عدم ارتباط بيش از حد با پيمانه</a:t>
            </a:r>
            <a:r>
              <a:rPr lang="fa-IR" sz="2800" dirty="0" smtClean="0">
                <a:cs typeface="Lotus"/>
              </a:rPr>
              <a:t>‍</a:t>
            </a:r>
            <a:r>
              <a:rPr lang="fa-IR" sz="2800" dirty="0" smtClean="0">
                <a:cs typeface="Lotus" pitchFamily="2" charset="-78"/>
              </a:rPr>
              <a:t>هاي ديگر، تحقق مي</a:t>
            </a:r>
            <a:r>
              <a:rPr lang="fa-IR" sz="2800" dirty="0" smtClean="0">
                <a:cs typeface="Lotus"/>
              </a:rPr>
              <a:t>‍</a:t>
            </a:r>
            <a:r>
              <a:rPr lang="fa-IR" sz="2800" dirty="0" smtClean="0">
                <a:cs typeface="Lotus" pitchFamily="2" charset="-78"/>
              </a:rPr>
              <a:t>يابد.</a:t>
            </a:r>
          </a:p>
          <a:p>
            <a:pPr algn="justLow">
              <a:buFont typeface="Wingdings" pitchFamily="2" charset="2"/>
              <a:buChar char="Ø"/>
            </a:pPr>
            <a:r>
              <a:rPr lang="fa-IR" sz="2800" dirty="0" smtClean="0">
                <a:cs typeface="Lotus" pitchFamily="2" charset="-78"/>
              </a:rPr>
              <a:t>اهميت استقلال در اين است که توسعه نرم افزاري با پيمانه</a:t>
            </a:r>
            <a:r>
              <a:rPr lang="fa-IR" sz="2800" dirty="0" smtClean="0">
                <a:cs typeface="Lotus"/>
              </a:rPr>
              <a:t>‍</a:t>
            </a:r>
            <a:r>
              <a:rPr lang="fa-IR" sz="2800" dirty="0" smtClean="0">
                <a:cs typeface="Lotus" pitchFamily="2" charset="-78"/>
              </a:rPr>
              <a:t>اي شدن کارآمد يعني پيمانه</a:t>
            </a:r>
            <a:r>
              <a:rPr lang="fa-IR" sz="2800" dirty="0" smtClean="0">
                <a:cs typeface="Lotus"/>
              </a:rPr>
              <a:t>‍</a:t>
            </a:r>
            <a:r>
              <a:rPr lang="fa-IR" sz="2800" dirty="0" smtClean="0">
                <a:cs typeface="Lotus" pitchFamily="2" charset="-78"/>
              </a:rPr>
              <a:t>هاي مستقل آسان</a:t>
            </a:r>
            <a:r>
              <a:rPr lang="fa-IR" sz="2800" dirty="0" smtClean="0">
                <a:cs typeface="Lotus"/>
              </a:rPr>
              <a:t>‍</a:t>
            </a:r>
            <a:r>
              <a:rPr lang="fa-IR" sz="2800" dirty="0" smtClean="0">
                <a:cs typeface="Lotus" pitchFamily="2" charset="-78"/>
              </a:rPr>
              <a:t>تر است، نگهداري و آزمون پيمانه</a:t>
            </a:r>
            <a:r>
              <a:rPr lang="fa-IR" sz="2800" dirty="0" smtClean="0">
                <a:cs typeface="Lotus"/>
              </a:rPr>
              <a:t>‍</a:t>
            </a:r>
            <a:r>
              <a:rPr lang="fa-IR" sz="2800" dirty="0" smtClean="0">
                <a:cs typeface="Lotus" pitchFamily="2" charset="-78"/>
              </a:rPr>
              <a:t>هاي مستقل ساده</a:t>
            </a:r>
            <a:r>
              <a:rPr lang="fa-IR" sz="2800" dirty="0" smtClean="0">
                <a:cs typeface="Lotus"/>
              </a:rPr>
              <a:t>‍</a:t>
            </a:r>
            <a:r>
              <a:rPr lang="fa-IR" sz="2800" dirty="0" smtClean="0">
                <a:cs typeface="Lotus" pitchFamily="2" charset="-78"/>
              </a:rPr>
              <a:t>تر است، انتشار خطا کاهش مي</a:t>
            </a:r>
            <a:r>
              <a:rPr lang="fa-IR" sz="2800" dirty="0" smtClean="0">
                <a:cs typeface="Lotus"/>
              </a:rPr>
              <a:t>‍</a:t>
            </a:r>
            <a:r>
              <a:rPr lang="fa-IR" sz="2800" dirty="0" smtClean="0">
                <a:cs typeface="Lotus" pitchFamily="2" charset="-78"/>
              </a:rPr>
              <a:t>يابد و پيمانه</a:t>
            </a:r>
            <a:r>
              <a:rPr lang="fa-IR" sz="2800" dirty="0" smtClean="0">
                <a:cs typeface="Lotus"/>
              </a:rPr>
              <a:t>‍</a:t>
            </a:r>
            <a:r>
              <a:rPr lang="fa-IR" sz="2800" dirty="0" smtClean="0">
                <a:cs typeface="Lotus" pitchFamily="2" charset="-78"/>
              </a:rPr>
              <a:t>هايي با قابليت استفاده مجدد امکان پذير مي</a:t>
            </a:r>
            <a:r>
              <a:rPr lang="fa-IR" sz="2800" dirty="0" smtClean="0">
                <a:cs typeface="Lotus"/>
              </a:rPr>
              <a:t>‍</a:t>
            </a:r>
            <a:r>
              <a:rPr lang="fa-IR" sz="2800" dirty="0" smtClean="0">
                <a:cs typeface="Lotus" pitchFamily="2" charset="-78"/>
              </a:rPr>
              <a:t>گردد.</a:t>
            </a:r>
          </a:p>
          <a:p>
            <a:pPr algn="justLow">
              <a:buFont typeface="Wingdings" pitchFamily="2" charset="2"/>
              <a:buChar char="Ø"/>
            </a:pPr>
            <a:endParaRPr lang="fa-IR" sz="2800" dirty="0" smtClean="0">
              <a:cs typeface="Lotus" pitchFamily="2" charset="-78"/>
            </a:endParaRPr>
          </a:p>
          <a:p>
            <a:pPr algn="justLow">
              <a:buFont typeface="Wingdings" pitchFamily="2" charset="2"/>
              <a:buChar char="Ø"/>
            </a:pPr>
            <a:r>
              <a:rPr lang="fa-IR" sz="2800" dirty="0" smtClean="0">
                <a:cs typeface="Lotus" pitchFamily="2" charset="-78"/>
              </a:rPr>
              <a:t>استقلال با دو معيار کيفي ارزيابي مي</a:t>
            </a:r>
            <a:r>
              <a:rPr lang="fa-IR" sz="2800" dirty="0" smtClean="0">
                <a:cs typeface="Lotus"/>
              </a:rPr>
              <a:t>‍</a:t>
            </a:r>
            <a:r>
              <a:rPr lang="fa-IR" sz="2800" dirty="0" smtClean="0">
                <a:cs typeface="Lotus" pitchFamily="2" charset="-78"/>
              </a:rPr>
              <a:t>گردد: انسجام و اتصال (چسبندگي و پيوستگي)</a:t>
            </a:r>
          </a:p>
        </p:txBody>
      </p:sp>
      <p:sp>
        <p:nvSpPr>
          <p:cNvPr id="5" name="Slide Number Placeholder 4"/>
          <p:cNvSpPr>
            <a:spLocks noGrp="1"/>
          </p:cNvSpPr>
          <p:nvPr>
            <p:ph type="sldNum" sz="quarter" idx="12"/>
          </p:nvPr>
        </p:nvSpPr>
        <p:spPr/>
        <p:txBody>
          <a:bodyPr/>
          <a:lstStyle/>
          <a:p>
            <a:fld id="{88FEDE73-1A98-460A-8F6A-3473880B54CB}" type="slidenum">
              <a:rPr lang="fa-IR" smtClean="0"/>
              <a:pPr/>
              <a:t>27</a:t>
            </a:fld>
            <a:endParaRPr lang="fa-IR"/>
          </a:p>
        </p:txBody>
      </p:sp>
      <p:pic>
        <p:nvPicPr>
          <p:cNvPr id="6" name="Picture 2" descr="L:\Copy of copy.jpg"/>
          <p:cNvPicPr>
            <a:picLocks noChangeAspect="1" noChangeArrowheads="1"/>
          </p:cNvPicPr>
          <p:nvPr/>
        </p:nvPicPr>
        <p:blipFill>
          <a:blip r:embed="rId3"/>
          <a:srcRect/>
          <a:stretch>
            <a:fillRect/>
          </a:stretch>
        </p:blipFill>
        <p:spPr bwMode="auto">
          <a:xfrm>
            <a:off x="500034" y="6429396"/>
            <a:ext cx="285752" cy="285752"/>
          </a:xfrm>
          <a:prstGeom prst="rect">
            <a:avLst/>
          </a:prstGeom>
          <a:noFill/>
        </p:spPr>
      </p:pic>
      <p:sp>
        <p:nvSpPr>
          <p:cNvPr id="7" name="TextBox 6"/>
          <p:cNvSpPr txBox="1"/>
          <p:nvPr/>
        </p:nvSpPr>
        <p:spPr>
          <a:xfrm>
            <a:off x="642910" y="6500834"/>
            <a:ext cx="2143140" cy="230832"/>
          </a:xfrm>
          <a:prstGeom prst="rect">
            <a:avLst/>
          </a:prstGeom>
          <a:noFill/>
        </p:spPr>
        <p:txBody>
          <a:bodyPr wrap="square" rtlCol="0">
            <a:spAutoFit/>
          </a:bodyPr>
          <a:lstStyle/>
          <a:p>
            <a:r>
              <a:rPr lang="en-US" sz="900" dirty="0" smtClean="0">
                <a:solidFill>
                  <a:schemeClr val="bg1">
                    <a:lumMod val="65000"/>
                  </a:schemeClr>
                </a:solidFill>
                <a:latin typeface="Bell MT" pitchFamily="18" charset="0"/>
              </a:rPr>
              <a:t>Copyright By </a:t>
            </a:r>
            <a:r>
              <a:rPr lang="en-US" sz="900" dirty="0" err="1" smtClean="0">
                <a:solidFill>
                  <a:schemeClr val="bg1">
                    <a:lumMod val="65000"/>
                  </a:schemeClr>
                </a:solidFill>
                <a:latin typeface="Bell MT" pitchFamily="18" charset="0"/>
              </a:rPr>
              <a:t>Mojtaba</a:t>
            </a:r>
            <a:r>
              <a:rPr lang="en-US" sz="900" dirty="0" smtClean="0">
                <a:solidFill>
                  <a:schemeClr val="bg1">
                    <a:lumMod val="65000"/>
                  </a:schemeClr>
                </a:solidFill>
                <a:latin typeface="Bell MT" pitchFamily="18" charset="0"/>
              </a:rPr>
              <a:t> </a:t>
            </a:r>
            <a:r>
              <a:rPr lang="en-US" sz="900" dirty="0" err="1" smtClean="0">
                <a:solidFill>
                  <a:schemeClr val="bg1">
                    <a:lumMod val="65000"/>
                  </a:schemeClr>
                </a:solidFill>
                <a:latin typeface="Bell MT" pitchFamily="18" charset="0"/>
              </a:rPr>
              <a:t>Poormohaghegh</a:t>
            </a:r>
            <a:endParaRPr lang="en-US" sz="900" dirty="0">
              <a:solidFill>
                <a:schemeClr val="bg1">
                  <a:lumMod val="65000"/>
                </a:schemeClr>
              </a:solidFill>
              <a:latin typeface="Bell MT" pitchFamily="18" charset="0"/>
            </a:endParaRPr>
          </a:p>
        </p:txBody>
      </p:sp>
    </p:spTree>
  </p:cSld>
  <p:clrMapOvr>
    <a:masterClrMapping/>
  </p:clrMapOvr>
  <p:transition>
    <p:pull dir="d"/>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effectLst>
            <a:innerShdw blurRad="114300">
              <a:prstClr val="black"/>
            </a:innerShdw>
          </a:effectLst>
        </p:spPr>
        <p:style>
          <a:lnRef idx="1">
            <a:schemeClr val="accent1"/>
          </a:lnRef>
          <a:fillRef idx="2">
            <a:schemeClr val="accent1"/>
          </a:fillRef>
          <a:effectRef idx="1">
            <a:schemeClr val="accent1"/>
          </a:effectRef>
          <a:fontRef idx="minor">
            <a:schemeClr val="dk1"/>
          </a:fontRef>
        </p:style>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a-IR" sz="4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Lotus" pitchFamily="2" charset="-78"/>
              </a:rPr>
              <a:t>چسبندگي</a:t>
            </a:r>
            <a:endParaRPr lang="fa-IR" sz="4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Lotus" pitchFamily="2" charset="-78"/>
            </a:endParaRPr>
          </a:p>
        </p:txBody>
      </p:sp>
      <p:sp>
        <p:nvSpPr>
          <p:cNvPr id="3" name="Content Placeholder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normAutofit/>
          </a:bodyPr>
          <a:lstStyle/>
          <a:p>
            <a:pPr algn="justLow">
              <a:buFont typeface="Wingdings" pitchFamily="2" charset="2"/>
              <a:buChar char="Ø"/>
            </a:pPr>
            <a:r>
              <a:rPr lang="fa-IR" sz="2800" dirty="0" smtClean="0">
                <a:cs typeface="Lotus" pitchFamily="2" charset="-78"/>
              </a:rPr>
              <a:t>چسبندگي، بسط طبيعي مفهوم اختفاي اطلاعات است.</a:t>
            </a:r>
          </a:p>
          <a:p>
            <a:pPr algn="justLow">
              <a:buFont typeface="Wingdings" pitchFamily="2" charset="2"/>
              <a:buChar char="Ø"/>
            </a:pPr>
            <a:r>
              <a:rPr lang="fa-IR" sz="2800" dirty="0" smtClean="0">
                <a:cs typeface="Lotus" pitchFamily="2" charset="-78"/>
              </a:rPr>
              <a:t>يک پيمانه يکپارچه، يک وظيفه منفرد را در يک رويه نرم افزاري و با برقراري ارتباط محدود با رويه</a:t>
            </a:r>
            <a:r>
              <a:rPr lang="fa-IR" sz="2800" dirty="0" smtClean="0">
                <a:cs typeface="Lotus"/>
              </a:rPr>
              <a:t>‍</a:t>
            </a:r>
            <a:r>
              <a:rPr lang="fa-IR" sz="2800" dirty="0" smtClean="0">
                <a:cs typeface="Lotus" pitchFamily="2" charset="-78"/>
              </a:rPr>
              <a:t>هاي در حال اجراي ساير بخش</a:t>
            </a:r>
            <a:r>
              <a:rPr lang="fa-IR" sz="2800" dirty="0" smtClean="0">
                <a:cs typeface="Lotus"/>
              </a:rPr>
              <a:t>‍</a:t>
            </a:r>
            <a:r>
              <a:rPr lang="fa-IR" sz="2800" dirty="0" smtClean="0">
                <a:cs typeface="Lotus" pitchFamily="2" charset="-78"/>
              </a:rPr>
              <a:t>هاي برنامه، انجام مي</a:t>
            </a:r>
            <a:r>
              <a:rPr lang="fa-IR" sz="2800" dirty="0" smtClean="0">
                <a:cs typeface="Lotus"/>
              </a:rPr>
              <a:t>‍</a:t>
            </a:r>
            <a:r>
              <a:rPr lang="fa-IR" sz="2800" dirty="0" smtClean="0">
                <a:cs typeface="Lotus" pitchFamily="2" charset="-78"/>
              </a:rPr>
              <a:t>دهد.</a:t>
            </a:r>
          </a:p>
          <a:p>
            <a:pPr algn="justLow">
              <a:buFont typeface="Wingdings" pitchFamily="2" charset="2"/>
              <a:buChar char="Ø"/>
            </a:pPr>
            <a:r>
              <a:rPr lang="fa-IR" sz="2800" dirty="0" smtClean="0">
                <a:cs typeface="Lotus" pitchFamily="2" charset="-78"/>
              </a:rPr>
              <a:t>آنچه ضرورت دارد اين</a:t>
            </a:r>
            <a:r>
              <a:rPr lang="fa-IR" sz="2800" dirty="0" smtClean="0">
                <a:cs typeface="Lotus"/>
              </a:rPr>
              <a:t>‍</a:t>
            </a:r>
            <a:r>
              <a:rPr lang="fa-IR" sz="2800" dirty="0" smtClean="0">
                <a:cs typeface="Lotus" pitchFamily="2" charset="-78"/>
              </a:rPr>
              <a:t>است که در جهت انسجام بيشتر و تشخيص يکپارچگي کم تلاش کنيم، طوري که بتوان با تغيير و اصلاح طراحي نرم افزار، به استقلال کارکردي بيشتر دست يافت.</a:t>
            </a:r>
          </a:p>
        </p:txBody>
      </p:sp>
      <p:sp>
        <p:nvSpPr>
          <p:cNvPr id="5" name="Slide Number Placeholder 4"/>
          <p:cNvSpPr>
            <a:spLocks noGrp="1"/>
          </p:cNvSpPr>
          <p:nvPr>
            <p:ph type="sldNum" sz="quarter" idx="12"/>
          </p:nvPr>
        </p:nvSpPr>
        <p:spPr/>
        <p:txBody>
          <a:bodyPr/>
          <a:lstStyle/>
          <a:p>
            <a:fld id="{88FEDE73-1A98-460A-8F6A-3473880B54CB}" type="slidenum">
              <a:rPr lang="fa-IR" smtClean="0"/>
              <a:pPr/>
              <a:t>28</a:t>
            </a:fld>
            <a:endParaRPr lang="fa-IR"/>
          </a:p>
        </p:txBody>
      </p:sp>
      <p:pic>
        <p:nvPicPr>
          <p:cNvPr id="6" name="Picture 2" descr="L:\Copy of copy.jpg"/>
          <p:cNvPicPr>
            <a:picLocks noChangeAspect="1" noChangeArrowheads="1"/>
          </p:cNvPicPr>
          <p:nvPr/>
        </p:nvPicPr>
        <p:blipFill>
          <a:blip r:embed="rId3"/>
          <a:srcRect/>
          <a:stretch>
            <a:fillRect/>
          </a:stretch>
        </p:blipFill>
        <p:spPr bwMode="auto">
          <a:xfrm>
            <a:off x="500034" y="6429396"/>
            <a:ext cx="285752" cy="285752"/>
          </a:xfrm>
          <a:prstGeom prst="rect">
            <a:avLst/>
          </a:prstGeom>
          <a:noFill/>
        </p:spPr>
      </p:pic>
      <p:sp>
        <p:nvSpPr>
          <p:cNvPr id="7" name="TextBox 6"/>
          <p:cNvSpPr txBox="1"/>
          <p:nvPr/>
        </p:nvSpPr>
        <p:spPr>
          <a:xfrm>
            <a:off x="642910" y="6500834"/>
            <a:ext cx="2143140" cy="230832"/>
          </a:xfrm>
          <a:prstGeom prst="rect">
            <a:avLst/>
          </a:prstGeom>
          <a:noFill/>
        </p:spPr>
        <p:txBody>
          <a:bodyPr wrap="square" rtlCol="0">
            <a:spAutoFit/>
          </a:bodyPr>
          <a:lstStyle/>
          <a:p>
            <a:r>
              <a:rPr lang="en-US" sz="900" dirty="0" smtClean="0">
                <a:solidFill>
                  <a:schemeClr val="bg1">
                    <a:lumMod val="65000"/>
                  </a:schemeClr>
                </a:solidFill>
                <a:latin typeface="Bell MT" pitchFamily="18" charset="0"/>
              </a:rPr>
              <a:t>Copyright By </a:t>
            </a:r>
            <a:r>
              <a:rPr lang="en-US" sz="900" dirty="0" err="1" smtClean="0">
                <a:solidFill>
                  <a:schemeClr val="bg1">
                    <a:lumMod val="65000"/>
                  </a:schemeClr>
                </a:solidFill>
                <a:latin typeface="Bell MT" pitchFamily="18" charset="0"/>
              </a:rPr>
              <a:t>Mojtaba</a:t>
            </a:r>
            <a:r>
              <a:rPr lang="en-US" sz="900" dirty="0" smtClean="0">
                <a:solidFill>
                  <a:schemeClr val="bg1">
                    <a:lumMod val="65000"/>
                  </a:schemeClr>
                </a:solidFill>
                <a:latin typeface="Bell MT" pitchFamily="18" charset="0"/>
              </a:rPr>
              <a:t> </a:t>
            </a:r>
            <a:r>
              <a:rPr lang="en-US" sz="900" dirty="0" err="1" smtClean="0">
                <a:solidFill>
                  <a:schemeClr val="bg1">
                    <a:lumMod val="65000"/>
                  </a:schemeClr>
                </a:solidFill>
                <a:latin typeface="Bell MT" pitchFamily="18" charset="0"/>
              </a:rPr>
              <a:t>Poormohaghegh</a:t>
            </a:r>
            <a:endParaRPr lang="en-US" sz="900" dirty="0">
              <a:solidFill>
                <a:schemeClr val="bg1">
                  <a:lumMod val="65000"/>
                </a:schemeClr>
              </a:solidFill>
              <a:latin typeface="Bell MT" pitchFamily="18" charset="0"/>
            </a:endParaRPr>
          </a:p>
        </p:txBody>
      </p:sp>
    </p:spTree>
  </p:cSld>
  <p:clrMapOvr>
    <a:masterClrMapping/>
  </p:clrMapOvr>
  <p:transition>
    <p:pull dir="d"/>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effectLst>
            <a:innerShdw blurRad="114300">
              <a:prstClr val="black"/>
            </a:innerShdw>
          </a:effectLst>
        </p:spPr>
        <p:style>
          <a:lnRef idx="1">
            <a:schemeClr val="accent1"/>
          </a:lnRef>
          <a:fillRef idx="2">
            <a:schemeClr val="accent1"/>
          </a:fillRef>
          <a:effectRef idx="1">
            <a:schemeClr val="accent1"/>
          </a:effectRef>
          <a:fontRef idx="minor">
            <a:schemeClr val="dk1"/>
          </a:fontRef>
        </p:style>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a-IR" sz="4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Lotus" pitchFamily="2" charset="-78"/>
              </a:rPr>
              <a:t>چسبندگي-ادامه</a:t>
            </a:r>
            <a:endParaRPr lang="fa-IR" sz="4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Lotus" pitchFamily="2" charset="-78"/>
            </a:endParaRPr>
          </a:p>
        </p:txBody>
      </p:sp>
      <p:sp>
        <p:nvSpPr>
          <p:cNvPr id="3" name="Content Placeholder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normAutofit/>
          </a:bodyPr>
          <a:lstStyle/>
          <a:p>
            <a:pPr algn="justLow">
              <a:buFont typeface="Wingdings" pitchFamily="2" charset="2"/>
              <a:buChar char="Ø"/>
            </a:pPr>
            <a:r>
              <a:rPr lang="fa-IR" sz="2800" dirty="0" smtClean="0">
                <a:cs typeface="Lotus" pitchFamily="2" charset="-78"/>
              </a:rPr>
              <a:t>پيمانه</a:t>
            </a:r>
            <a:r>
              <a:rPr lang="fa-IR" sz="2800" dirty="0" smtClean="0">
                <a:cs typeface="Lotus"/>
              </a:rPr>
              <a:t>‍</a:t>
            </a:r>
            <a:r>
              <a:rPr lang="fa-IR" sz="2800" dirty="0" smtClean="0">
                <a:cs typeface="Lotus" pitchFamily="2" charset="-78"/>
              </a:rPr>
              <a:t>هايي که با يکديگر بي</a:t>
            </a:r>
            <a:r>
              <a:rPr lang="fa-IR" sz="2800" dirty="0" smtClean="0">
                <a:cs typeface="Lotus"/>
              </a:rPr>
              <a:t>‍</a:t>
            </a:r>
            <a:r>
              <a:rPr lang="fa-IR" sz="2800" dirty="0" smtClean="0">
                <a:cs typeface="Lotus" pitchFamily="2" charset="-78"/>
              </a:rPr>
              <a:t>ربط يا بطور ضعيف مرتبطند، </a:t>
            </a:r>
            <a:r>
              <a:rPr lang="fa-IR" sz="2800" b="1" dirty="0" smtClean="0">
                <a:cs typeface="Lotus" pitchFamily="2" charset="-78"/>
              </a:rPr>
              <a:t>منسجم اتفاقي</a:t>
            </a:r>
            <a:r>
              <a:rPr lang="fa-IR" sz="2800" dirty="0" smtClean="0">
                <a:cs typeface="Lotus" pitchFamily="2" charset="-78"/>
              </a:rPr>
              <a:t> نام دارند.</a:t>
            </a:r>
          </a:p>
          <a:p>
            <a:pPr algn="justLow">
              <a:buFont typeface="Wingdings" pitchFamily="2" charset="2"/>
              <a:buChar char="Ø"/>
            </a:pPr>
            <a:r>
              <a:rPr lang="fa-IR" sz="2800" dirty="0" smtClean="0">
                <a:cs typeface="Lotus" pitchFamily="2" charset="-78"/>
              </a:rPr>
              <a:t>پيمانه</a:t>
            </a:r>
            <a:r>
              <a:rPr lang="fa-IR" sz="2800" dirty="0" smtClean="0">
                <a:cs typeface="Lotus"/>
              </a:rPr>
              <a:t>‍</a:t>
            </a:r>
            <a:r>
              <a:rPr lang="fa-IR" sz="2800" dirty="0" smtClean="0">
                <a:cs typeface="Lotus" pitchFamily="2" charset="-78"/>
              </a:rPr>
              <a:t>اي که مجموعه وظايفي را که به</a:t>
            </a:r>
            <a:r>
              <a:rPr lang="fa-IR" sz="2800" dirty="0" smtClean="0">
                <a:cs typeface="Lotus"/>
              </a:rPr>
              <a:t>‍</a:t>
            </a:r>
            <a:r>
              <a:rPr lang="fa-IR" sz="2800" dirty="0" smtClean="0">
                <a:cs typeface="Lotus" pitchFamily="2" charset="-78"/>
              </a:rPr>
              <a:t>طور منطقي به</a:t>
            </a:r>
            <a:r>
              <a:rPr lang="fa-IR" sz="2800" dirty="0" smtClean="0">
                <a:cs typeface="Lotus"/>
              </a:rPr>
              <a:t>‍</a:t>
            </a:r>
            <a:r>
              <a:rPr lang="fa-IR" sz="2800" dirty="0" smtClean="0">
                <a:cs typeface="Lotus" pitchFamily="2" charset="-78"/>
              </a:rPr>
              <a:t>هم مرتبطند، انجام مي</a:t>
            </a:r>
            <a:r>
              <a:rPr lang="fa-IR" sz="2800" dirty="0" smtClean="0">
                <a:cs typeface="Lotus"/>
              </a:rPr>
              <a:t>‍</a:t>
            </a:r>
            <a:r>
              <a:rPr lang="fa-IR" sz="2800" dirty="0" smtClean="0">
                <a:cs typeface="Lotus" pitchFamily="2" charset="-78"/>
              </a:rPr>
              <a:t>دهد، </a:t>
            </a:r>
            <a:r>
              <a:rPr lang="fa-IR" sz="2800" b="1" dirty="0" smtClean="0">
                <a:cs typeface="Lotus" pitchFamily="2" charset="-78"/>
              </a:rPr>
              <a:t>منسجم منطقي</a:t>
            </a:r>
            <a:r>
              <a:rPr lang="fa-IR" sz="2800" dirty="0" smtClean="0">
                <a:cs typeface="Lotus" pitchFamily="2" charset="-78"/>
              </a:rPr>
              <a:t> ناميده مي</a:t>
            </a:r>
            <a:r>
              <a:rPr lang="fa-IR" sz="2800" dirty="0" smtClean="0">
                <a:cs typeface="Lotus"/>
              </a:rPr>
              <a:t>‍</a:t>
            </a:r>
            <a:r>
              <a:rPr lang="fa-IR" sz="2800" dirty="0" smtClean="0">
                <a:cs typeface="Lotus" pitchFamily="2" charset="-78"/>
              </a:rPr>
              <a:t>شود.</a:t>
            </a:r>
          </a:p>
          <a:p>
            <a:pPr algn="justLow">
              <a:buFont typeface="Wingdings" pitchFamily="2" charset="2"/>
              <a:buChar char="Ø"/>
            </a:pPr>
            <a:r>
              <a:rPr lang="fa-IR" sz="2800" dirty="0" smtClean="0">
                <a:cs typeface="Lotus" pitchFamily="2" charset="-78"/>
              </a:rPr>
              <a:t>اگر وجه مشترک وظايف و اعمال موجود در يک پيمانه، اجراي آنها در مدت زماني يکسان باشد، چسبندگي يا انسجام پيمانه از ”</a:t>
            </a:r>
            <a:r>
              <a:rPr lang="fa-IR" sz="2800" b="1" dirty="0" smtClean="0">
                <a:cs typeface="Lotus" pitchFamily="2" charset="-78"/>
              </a:rPr>
              <a:t>نوع گذرا</a:t>
            </a:r>
            <a:r>
              <a:rPr lang="fa-IR" sz="2800" dirty="0" smtClean="0">
                <a:cs typeface="Lotus" pitchFamily="2" charset="-78"/>
              </a:rPr>
              <a:t>“ يا </a:t>
            </a:r>
            <a:r>
              <a:rPr lang="fa-IR" sz="2800" b="1" dirty="0" smtClean="0">
                <a:cs typeface="Lotus" pitchFamily="2" charset="-78"/>
              </a:rPr>
              <a:t>موقتي</a:t>
            </a:r>
            <a:r>
              <a:rPr lang="fa-IR" sz="2800" dirty="0" smtClean="0">
                <a:cs typeface="Lotus" pitchFamily="2" charset="-78"/>
              </a:rPr>
              <a:t> است.</a:t>
            </a:r>
          </a:p>
        </p:txBody>
      </p:sp>
      <p:sp>
        <p:nvSpPr>
          <p:cNvPr id="5" name="Slide Number Placeholder 4"/>
          <p:cNvSpPr>
            <a:spLocks noGrp="1"/>
          </p:cNvSpPr>
          <p:nvPr>
            <p:ph type="sldNum" sz="quarter" idx="12"/>
          </p:nvPr>
        </p:nvSpPr>
        <p:spPr/>
        <p:txBody>
          <a:bodyPr/>
          <a:lstStyle/>
          <a:p>
            <a:fld id="{88FEDE73-1A98-460A-8F6A-3473880B54CB}" type="slidenum">
              <a:rPr lang="fa-IR" smtClean="0"/>
              <a:pPr/>
              <a:t>29</a:t>
            </a:fld>
            <a:endParaRPr lang="fa-IR"/>
          </a:p>
        </p:txBody>
      </p:sp>
      <p:pic>
        <p:nvPicPr>
          <p:cNvPr id="6" name="Picture 2" descr="L:\Copy of copy.jpg"/>
          <p:cNvPicPr>
            <a:picLocks noChangeAspect="1" noChangeArrowheads="1"/>
          </p:cNvPicPr>
          <p:nvPr/>
        </p:nvPicPr>
        <p:blipFill>
          <a:blip r:embed="rId3"/>
          <a:srcRect/>
          <a:stretch>
            <a:fillRect/>
          </a:stretch>
        </p:blipFill>
        <p:spPr bwMode="auto">
          <a:xfrm>
            <a:off x="500034" y="6429396"/>
            <a:ext cx="285752" cy="285752"/>
          </a:xfrm>
          <a:prstGeom prst="rect">
            <a:avLst/>
          </a:prstGeom>
          <a:noFill/>
        </p:spPr>
      </p:pic>
      <p:sp>
        <p:nvSpPr>
          <p:cNvPr id="7" name="TextBox 6"/>
          <p:cNvSpPr txBox="1"/>
          <p:nvPr/>
        </p:nvSpPr>
        <p:spPr>
          <a:xfrm>
            <a:off x="642910" y="6500834"/>
            <a:ext cx="2143140" cy="230832"/>
          </a:xfrm>
          <a:prstGeom prst="rect">
            <a:avLst/>
          </a:prstGeom>
          <a:noFill/>
        </p:spPr>
        <p:txBody>
          <a:bodyPr wrap="square" rtlCol="0">
            <a:spAutoFit/>
          </a:bodyPr>
          <a:lstStyle/>
          <a:p>
            <a:r>
              <a:rPr lang="en-US" sz="900" dirty="0" smtClean="0">
                <a:solidFill>
                  <a:schemeClr val="bg1">
                    <a:lumMod val="65000"/>
                  </a:schemeClr>
                </a:solidFill>
                <a:latin typeface="Bell MT" pitchFamily="18" charset="0"/>
              </a:rPr>
              <a:t>Copyright By </a:t>
            </a:r>
            <a:r>
              <a:rPr lang="en-US" sz="900" dirty="0" err="1" smtClean="0">
                <a:solidFill>
                  <a:schemeClr val="bg1">
                    <a:lumMod val="65000"/>
                  </a:schemeClr>
                </a:solidFill>
                <a:latin typeface="Bell MT" pitchFamily="18" charset="0"/>
              </a:rPr>
              <a:t>Mojtaba</a:t>
            </a:r>
            <a:r>
              <a:rPr lang="en-US" sz="900" dirty="0" smtClean="0">
                <a:solidFill>
                  <a:schemeClr val="bg1">
                    <a:lumMod val="65000"/>
                  </a:schemeClr>
                </a:solidFill>
                <a:latin typeface="Bell MT" pitchFamily="18" charset="0"/>
              </a:rPr>
              <a:t> </a:t>
            </a:r>
            <a:r>
              <a:rPr lang="en-US" sz="900" dirty="0" err="1" smtClean="0">
                <a:solidFill>
                  <a:schemeClr val="bg1">
                    <a:lumMod val="65000"/>
                  </a:schemeClr>
                </a:solidFill>
                <a:latin typeface="Bell MT" pitchFamily="18" charset="0"/>
              </a:rPr>
              <a:t>Poormohaghegh</a:t>
            </a:r>
            <a:endParaRPr lang="en-US" sz="900" dirty="0">
              <a:solidFill>
                <a:schemeClr val="bg1">
                  <a:lumMod val="65000"/>
                </a:schemeClr>
              </a:solidFill>
              <a:latin typeface="Bell MT" pitchFamily="18" charset="0"/>
            </a:endParaRPr>
          </a:p>
        </p:txBody>
      </p:sp>
    </p:spTree>
  </p:cSld>
  <p:clrMapOvr>
    <a:masterClrMapping/>
  </p:clrMapOvr>
  <p:transition>
    <p:pull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effectLst>
            <a:innerShdw blurRad="114300">
              <a:prstClr val="black"/>
            </a:innerShdw>
          </a:effectLst>
        </p:spPr>
        <p:style>
          <a:lnRef idx="1">
            <a:schemeClr val="accent1"/>
          </a:lnRef>
          <a:fillRef idx="2">
            <a:schemeClr val="accent1"/>
          </a:fillRef>
          <a:effectRef idx="1">
            <a:schemeClr val="accent1"/>
          </a:effectRef>
          <a:fontRef idx="minor">
            <a:schemeClr val="dk1"/>
          </a:fontRef>
        </p:style>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a-IR" sz="4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Lotus" pitchFamily="2" charset="-78"/>
              </a:rPr>
              <a:t>طراحي نرم افزار</a:t>
            </a:r>
            <a:endParaRPr lang="fa-IR" sz="4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Lotus" pitchFamily="2" charset="-78"/>
            </a:endParaRPr>
          </a:p>
        </p:txBody>
      </p:sp>
      <p:sp>
        <p:nvSpPr>
          <p:cNvPr id="3" name="Content Placeholder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normAutofit/>
          </a:bodyPr>
          <a:lstStyle/>
          <a:p>
            <a:pPr algn="justLow">
              <a:buFont typeface="Wingdings" pitchFamily="2" charset="2"/>
              <a:buChar char="Ø"/>
            </a:pPr>
            <a:r>
              <a:rPr lang="fa-IR" sz="2800" dirty="0" smtClean="0">
                <a:cs typeface="Lotus" pitchFamily="2" charset="-78"/>
              </a:rPr>
              <a:t>در آغاز و پس از تحليل و تعيين نيازمندي</a:t>
            </a:r>
            <a:r>
              <a:rPr lang="fa-IR" sz="2800" dirty="0" smtClean="0">
                <a:cs typeface="Lotus"/>
              </a:rPr>
              <a:t>‍‍هاي نرم</a:t>
            </a:r>
            <a:r>
              <a:rPr lang="en-US" sz="2800" dirty="0" smtClean="0">
                <a:cs typeface="Lotus"/>
              </a:rPr>
              <a:t> </a:t>
            </a:r>
            <a:r>
              <a:rPr lang="fa-IR" sz="2800" dirty="0" smtClean="0">
                <a:cs typeface="Lotus"/>
              </a:rPr>
              <a:t>افزار، طراحي نرم افزار در بين سه فعاليت فني يعني طراحي، توليد برنامه و آزمودن، که در ساخت و تاييد نرم افزار ضرورت دارند، اولين آنها به شمار مي‍رود.</a:t>
            </a:r>
          </a:p>
          <a:p>
            <a:pPr algn="justLow">
              <a:buFont typeface="Wingdings" pitchFamily="2" charset="2"/>
              <a:buChar char="Ø"/>
            </a:pPr>
            <a:endParaRPr lang="fa-IR" sz="2800" dirty="0" smtClean="0">
              <a:cs typeface="Lotus" pitchFamily="2" charset="-78"/>
            </a:endParaRPr>
          </a:p>
        </p:txBody>
      </p:sp>
      <p:sp>
        <p:nvSpPr>
          <p:cNvPr id="5" name="Slide Number Placeholder 4"/>
          <p:cNvSpPr>
            <a:spLocks noGrp="1"/>
          </p:cNvSpPr>
          <p:nvPr>
            <p:ph type="sldNum" sz="quarter" idx="12"/>
          </p:nvPr>
        </p:nvSpPr>
        <p:spPr/>
        <p:txBody>
          <a:bodyPr/>
          <a:lstStyle/>
          <a:p>
            <a:fld id="{88FEDE73-1A98-460A-8F6A-3473880B54CB}" type="slidenum">
              <a:rPr lang="fa-IR" smtClean="0"/>
              <a:pPr/>
              <a:t>3</a:t>
            </a:fld>
            <a:endParaRPr lang="fa-IR"/>
          </a:p>
        </p:txBody>
      </p:sp>
      <p:pic>
        <p:nvPicPr>
          <p:cNvPr id="6" name="Picture 2" descr="L:\Copy of copy.jpg"/>
          <p:cNvPicPr>
            <a:picLocks noChangeAspect="1" noChangeArrowheads="1"/>
          </p:cNvPicPr>
          <p:nvPr/>
        </p:nvPicPr>
        <p:blipFill>
          <a:blip r:embed="rId3"/>
          <a:srcRect/>
          <a:stretch>
            <a:fillRect/>
          </a:stretch>
        </p:blipFill>
        <p:spPr bwMode="auto">
          <a:xfrm>
            <a:off x="500034" y="6429396"/>
            <a:ext cx="285752" cy="285752"/>
          </a:xfrm>
          <a:prstGeom prst="rect">
            <a:avLst/>
          </a:prstGeom>
          <a:noFill/>
        </p:spPr>
      </p:pic>
      <p:sp>
        <p:nvSpPr>
          <p:cNvPr id="7" name="TextBox 6"/>
          <p:cNvSpPr txBox="1"/>
          <p:nvPr/>
        </p:nvSpPr>
        <p:spPr>
          <a:xfrm>
            <a:off x="642910" y="6500834"/>
            <a:ext cx="2143140" cy="230832"/>
          </a:xfrm>
          <a:prstGeom prst="rect">
            <a:avLst/>
          </a:prstGeom>
          <a:noFill/>
        </p:spPr>
        <p:txBody>
          <a:bodyPr wrap="square" rtlCol="0">
            <a:spAutoFit/>
          </a:bodyPr>
          <a:lstStyle/>
          <a:p>
            <a:r>
              <a:rPr lang="en-US" sz="900" dirty="0" smtClean="0">
                <a:solidFill>
                  <a:schemeClr val="bg1">
                    <a:lumMod val="65000"/>
                  </a:schemeClr>
                </a:solidFill>
                <a:latin typeface="Bell MT" pitchFamily="18" charset="0"/>
              </a:rPr>
              <a:t>Copyright By </a:t>
            </a:r>
            <a:r>
              <a:rPr lang="en-US" sz="900" dirty="0" err="1" smtClean="0">
                <a:solidFill>
                  <a:schemeClr val="bg1">
                    <a:lumMod val="65000"/>
                  </a:schemeClr>
                </a:solidFill>
                <a:latin typeface="Bell MT" pitchFamily="18" charset="0"/>
              </a:rPr>
              <a:t>Mojtaba</a:t>
            </a:r>
            <a:r>
              <a:rPr lang="en-US" sz="900" dirty="0" smtClean="0">
                <a:solidFill>
                  <a:schemeClr val="bg1">
                    <a:lumMod val="65000"/>
                  </a:schemeClr>
                </a:solidFill>
                <a:latin typeface="Bell MT" pitchFamily="18" charset="0"/>
              </a:rPr>
              <a:t> </a:t>
            </a:r>
            <a:r>
              <a:rPr lang="en-US" sz="900" dirty="0" err="1" smtClean="0">
                <a:solidFill>
                  <a:schemeClr val="bg1">
                    <a:lumMod val="65000"/>
                  </a:schemeClr>
                </a:solidFill>
                <a:latin typeface="Bell MT" pitchFamily="18" charset="0"/>
              </a:rPr>
              <a:t>Poormohaghegh</a:t>
            </a:r>
            <a:endParaRPr lang="en-US" sz="900" dirty="0">
              <a:solidFill>
                <a:schemeClr val="bg1">
                  <a:lumMod val="65000"/>
                </a:schemeClr>
              </a:solidFill>
              <a:latin typeface="Bell MT" pitchFamily="18" charset="0"/>
            </a:endParaRPr>
          </a:p>
        </p:txBody>
      </p:sp>
    </p:spTree>
  </p:cSld>
  <p:clrMapOvr>
    <a:masterClrMapping/>
  </p:clrMapOvr>
  <p:transition>
    <p:pull dir="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effectLst>
            <a:innerShdw blurRad="114300">
              <a:prstClr val="black"/>
            </a:innerShdw>
          </a:effectLst>
        </p:spPr>
        <p:style>
          <a:lnRef idx="1">
            <a:schemeClr val="accent1"/>
          </a:lnRef>
          <a:fillRef idx="2">
            <a:schemeClr val="accent1"/>
          </a:fillRef>
          <a:effectRef idx="1">
            <a:schemeClr val="accent1"/>
          </a:effectRef>
          <a:fontRef idx="minor">
            <a:schemeClr val="dk1"/>
          </a:fontRef>
        </p:style>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a-IR" sz="4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Lotus" pitchFamily="2" charset="-78"/>
              </a:rPr>
              <a:t>چسبندگي-ادامه</a:t>
            </a:r>
            <a:endParaRPr lang="fa-IR" sz="4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Lotus" pitchFamily="2" charset="-78"/>
            </a:endParaRPr>
          </a:p>
        </p:txBody>
      </p:sp>
      <p:sp>
        <p:nvSpPr>
          <p:cNvPr id="3" name="Content Placeholder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normAutofit/>
          </a:bodyPr>
          <a:lstStyle/>
          <a:p>
            <a:pPr algn="justLow">
              <a:buFont typeface="Wingdings" pitchFamily="2" charset="2"/>
              <a:buChar char="Ø"/>
            </a:pPr>
            <a:r>
              <a:rPr lang="fa-IR" sz="2800" dirty="0" smtClean="0">
                <a:cs typeface="Lotus" pitchFamily="2" charset="-78"/>
              </a:rPr>
              <a:t>وقتي عناصر پردازش يک پيمانه به هم مرتبط بوده و بايد با ترتيب خاصي اجرا شوند، آنگاه ”</a:t>
            </a:r>
            <a:r>
              <a:rPr lang="fa-IR" sz="2800" b="1" dirty="0" smtClean="0">
                <a:cs typeface="Lotus" pitchFamily="2" charset="-78"/>
              </a:rPr>
              <a:t>انسجام رويه اي</a:t>
            </a:r>
            <a:r>
              <a:rPr lang="fa-IR" sz="2800" dirty="0" smtClean="0">
                <a:cs typeface="Lotus" pitchFamily="2" charset="-78"/>
              </a:rPr>
              <a:t>“ به وجود مي</a:t>
            </a:r>
            <a:r>
              <a:rPr lang="fa-IR" sz="2800" dirty="0" smtClean="0">
                <a:cs typeface="Lotus"/>
              </a:rPr>
              <a:t>‍</a:t>
            </a:r>
            <a:r>
              <a:rPr lang="fa-IR" sz="2800" dirty="0" smtClean="0">
                <a:cs typeface="Lotus" pitchFamily="2" charset="-78"/>
              </a:rPr>
              <a:t>آيد.</a:t>
            </a:r>
          </a:p>
          <a:p>
            <a:pPr algn="justLow">
              <a:buFont typeface="Wingdings" pitchFamily="2" charset="2"/>
              <a:buChar char="Ø"/>
            </a:pPr>
            <a:r>
              <a:rPr lang="fa-IR" sz="2800" dirty="0" smtClean="0">
                <a:cs typeface="Lotus" pitchFamily="2" charset="-78"/>
              </a:rPr>
              <a:t>هنگامي که تمام عناصر پردازشي هر يک حوزة ساختاري داده</a:t>
            </a:r>
            <a:r>
              <a:rPr lang="fa-IR" sz="2800" dirty="0" smtClean="0">
                <a:cs typeface="Lotus"/>
              </a:rPr>
              <a:t>‍</a:t>
            </a:r>
            <a:r>
              <a:rPr lang="fa-IR" sz="2800" dirty="0" smtClean="0">
                <a:cs typeface="Lotus" pitchFamily="2" charset="-78"/>
              </a:rPr>
              <a:t>اي متمرکز مي</a:t>
            </a:r>
            <a:r>
              <a:rPr lang="fa-IR" sz="2800" dirty="0" smtClean="0">
                <a:cs typeface="Lotus"/>
              </a:rPr>
              <a:t>‍</a:t>
            </a:r>
            <a:r>
              <a:rPr lang="fa-IR" sz="2800" dirty="0" smtClean="0">
                <a:cs typeface="Lotus" pitchFamily="2" charset="-78"/>
              </a:rPr>
              <a:t>گردند، ”</a:t>
            </a:r>
            <a:r>
              <a:rPr lang="fa-IR" sz="2800" b="1" dirty="0" smtClean="0">
                <a:cs typeface="Lotus" pitchFamily="2" charset="-78"/>
              </a:rPr>
              <a:t>انسجام ارتباطي</a:t>
            </a:r>
            <a:r>
              <a:rPr lang="fa-IR" sz="2800" dirty="0" smtClean="0">
                <a:cs typeface="Lotus" pitchFamily="2" charset="-78"/>
              </a:rPr>
              <a:t>“ بروز مي</a:t>
            </a:r>
            <a:r>
              <a:rPr lang="fa-IR" sz="2800" dirty="0" smtClean="0">
                <a:cs typeface="Lotus"/>
              </a:rPr>
              <a:t>‍</a:t>
            </a:r>
            <a:r>
              <a:rPr lang="fa-IR" sz="2800" dirty="0" smtClean="0">
                <a:cs typeface="Lotus" pitchFamily="2" charset="-78"/>
              </a:rPr>
              <a:t>يابد.</a:t>
            </a:r>
          </a:p>
          <a:p>
            <a:pPr algn="justLow">
              <a:buFont typeface="Wingdings" pitchFamily="2" charset="2"/>
              <a:buChar char="Ø"/>
            </a:pPr>
            <a:endParaRPr lang="fa-IR" sz="2800" dirty="0" smtClean="0">
              <a:cs typeface="Lotus" pitchFamily="2" charset="-78"/>
            </a:endParaRPr>
          </a:p>
        </p:txBody>
      </p:sp>
      <p:sp>
        <p:nvSpPr>
          <p:cNvPr id="5" name="Slide Number Placeholder 4"/>
          <p:cNvSpPr>
            <a:spLocks noGrp="1"/>
          </p:cNvSpPr>
          <p:nvPr>
            <p:ph type="sldNum" sz="quarter" idx="12"/>
          </p:nvPr>
        </p:nvSpPr>
        <p:spPr/>
        <p:txBody>
          <a:bodyPr/>
          <a:lstStyle/>
          <a:p>
            <a:fld id="{88FEDE73-1A98-460A-8F6A-3473880B54CB}" type="slidenum">
              <a:rPr lang="fa-IR" smtClean="0"/>
              <a:pPr/>
              <a:t>30</a:t>
            </a:fld>
            <a:endParaRPr lang="fa-IR"/>
          </a:p>
        </p:txBody>
      </p:sp>
      <p:pic>
        <p:nvPicPr>
          <p:cNvPr id="6" name="Picture 2" descr="L:\Copy of copy.jpg"/>
          <p:cNvPicPr>
            <a:picLocks noChangeAspect="1" noChangeArrowheads="1"/>
          </p:cNvPicPr>
          <p:nvPr/>
        </p:nvPicPr>
        <p:blipFill>
          <a:blip r:embed="rId3"/>
          <a:srcRect/>
          <a:stretch>
            <a:fillRect/>
          </a:stretch>
        </p:blipFill>
        <p:spPr bwMode="auto">
          <a:xfrm>
            <a:off x="500034" y="6429396"/>
            <a:ext cx="285752" cy="285752"/>
          </a:xfrm>
          <a:prstGeom prst="rect">
            <a:avLst/>
          </a:prstGeom>
          <a:noFill/>
        </p:spPr>
      </p:pic>
      <p:sp>
        <p:nvSpPr>
          <p:cNvPr id="7" name="TextBox 6"/>
          <p:cNvSpPr txBox="1"/>
          <p:nvPr/>
        </p:nvSpPr>
        <p:spPr>
          <a:xfrm>
            <a:off x="642910" y="6500834"/>
            <a:ext cx="2143140" cy="230832"/>
          </a:xfrm>
          <a:prstGeom prst="rect">
            <a:avLst/>
          </a:prstGeom>
          <a:noFill/>
        </p:spPr>
        <p:txBody>
          <a:bodyPr wrap="square" rtlCol="0">
            <a:spAutoFit/>
          </a:bodyPr>
          <a:lstStyle/>
          <a:p>
            <a:r>
              <a:rPr lang="en-US" sz="900" dirty="0" smtClean="0">
                <a:solidFill>
                  <a:schemeClr val="bg1">
                    <a:lumMod val="65000"/>
                  </a:schemeClr>
                </a:solidFill>
                <a:latin typeface="Bell MT" pitchFamily="18" charset="0"/>
              </a:rPr>
              <a:t>Copyright By </a:t>
            </a:r>
            <a:r>
              <a:rPr lang="en-US" sz="900" dirty="0" err="1" smtClean="0">
                <a:solidFill>
                  <a:schemeClr val="bg1">
                    <a:lumMod val="65000"/>
                  </a:schemeClr>
                </a:solidFill>
                <a:latin typeface="Bell MT" pitchFamily="18" charset="0"/>
              </a:rPr>
              <a:t>Mojtaba</a:t>
            </a:r>
            <a:r>
              <a:rPr lang="en-US" sz="900" dirty="0" smtClean="0">
                <a:solidFill>
                  <a:schemeClr val="bg1">
                    <a:lumMod val="65000"/>
                  </a:schemeClr>
                </a:solidFill>
                <a:latin typeface="Bell MT" pitchFamily="18" charset="0"/>
              </a:rPr>
              <a:t> </a:t>
            </a:r>
            <a:r>
              <a:rPr lang="en-US" sz="900" dirty="0" err="1" smtClean="0">
                <a:solidFill>
                  <a:schemeClr val="bg1">
                    <a:lumMod val="65000"/>
                  </a:schemeClr>
                </a:solidFill>
                <a:latin typeface="Bell MT" pitchFamily="18" charset="0"/>
              </a:rPr>
              <a:t>Poormohaghegh</a:t>
            </a:r>
            <a:endParaRPr lang="en-US" sz="900" dirty="0">
              <a:solidFill>
                <a:schemeClr val="bg1">
                  <a:lumMod val="65000"/>
                </a:schemeClr>
              </a:solidFill>
              <a:latin typeface="Bell MT" pitchFamily="18" charset="0"/>
            </a:endParaRPr>
          </a:p>
        </p:txBody>
      </p:sp>
    </p:spTree>
  </p:cSld>
  <p:clrMapOvr>
    <a:masterClrMapping/>
  </p:clrMapOvr>
  <p:transition>
    <p:pull dir="d"/>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effectLst>
            <a:innerShdw blurRad="114300">
              <a:prstClr val="black"/>
            </a:innerShdw>
          </a:effectLst>
        </p:spPr>
        <p:style>
          <a:lnRef idx="1">
            <a:schemeClr val="accent1"/>
          </a:lnRef>
          <a:fillRef idx="2">
            <a:schemeClr val="accent1"/>
          </a:fillRef>
          <a:effectRef idx="1">
            <a:schemeClr val="accent1"/>
          </a:effectRef>
          <a:fontRef idx="minor">
            <a:schemeClr val="dk1"/>
          </a:fontRef>
        </p:style>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a-IR" sz="4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Lotus" pitchFamily="2" charset="-78"/>
              </a:rPr>
              <a:t>پيوستگي</a:t>
            </a:r>
            <a:endParaRPr lang="fa-IR" sz="4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Lotus" pitchFamily="2" charset="-78"/>
            </a:endParaRPr>
          </a:p>
        </p:txBody>
      </p:sp>
      <p:sp>
        <p:nvSpPr>
          <p:cNvPr id="3" name="Content Placeholder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normAutofit/>
          </a:bodyPr>
          <a:lstStyle/>
          <a:p>
            <a:pPr algn="justLow">
              <a:buFont typeface="Wingdings" pitchFamily="2" charset="2"/>
              <a:buChar char="Ø"/>
            </a:pPr>
            <a:r>
              <a:rPr lang="fa-IR" sz="2800" dirty="0" smtClean="0">
                <a:cs typeface="Lotus" pitchFamily="2" charset="-78"/>
              </a:rPr>
              <a:t>پيوستگي، معياري کيفي است که درجه اتصال يک پيمانه به ديگر پيمانه</a:t>
            </a:r>
            <a:r>
              <a:rPr lang="fa-IR" sz="2800" dirty="0" smtClean="0">
                <a:cs typeface="Lotus"/>
              </a:rPr>
              <a:t>‍</a:t>
            </a:r>
            <a:r>
              <a:rPr lang="fa-IR" sz="2800" dirty="0" smtClean="0">
                <a:cs typeface="Lotus" pitchFamily="2" charset="-78"/>
              </a:rPr>
              <a:t>ها و جهان خارج را مشخص مي کند.</a:t>
            </a:r>
          </a:p>
          <a:p>
            <a:pPr algn="justLow">
              <a:buFont typeface="Wingdings" pitchFamily="2" charset="2"/>
              <a:buChar char="Ø"/>
            </a:pPr>
            <a:r>
              <a:rPr lang="fa-IR" sz="2800" dirty="0" smtClean="0">
                <a:cs typeface="Lotus" pitchFamily="2" charset="-78"/>
              </a:rPr>
              <a:t>تلاش ما درجهت پايين</a:t>
            </a:r>
            <a:r>
              <a:rPr lang="fa-IR" sz="2800" dirty="0" smtClean="0">
                <a:cs typeface="Lotus"/>
              </a:rPr>
              <a:t>‍</a:t>
            </a:r>
            <a:r>
              <a:rPr lang="fa-IR" sz="2800" dirty="0" smtClean="0">
                <a:cs typeface="Lotus" pitchFamily="2" charset="-78"/>
              </a:rPr>
              <a:t>ترين سطح ممکن اتصال است زيرا فهم نرم افزار ساده تر مي شود و در هنگام بروز خطا در يک محل و پخش آنها در سيستم، کمتر در معرض ”اثر فزونگر“ ايجاد شده قرار مي</a:t>
            </a:r>
            <a:r>
              <a:rPr lang="fa-IR" sz="2800" dirty="0" smtClean="0">
                <a:cs typeface="Lotus"/>
              </a:rPr>
              <a:t>‍گيرد.</a:t>
            </a:r>
          </a:p>
          <a:p>
            <a:pPr algn="justLow">
              <a:buFont typeface="Wingdings" pitchFamily="2" charset="2"/>
              <a:buChar char="Ø"/>
            </a:pPr>
            <a:r>
              <a:rPr lang="fa-IR" sz="2800" dirty="0" smtClean="0">
                <a:cs typeface="Lotus"/>
              </a:rPr>
              <a:t>در صورت ارتباط پيمانه با محيط خارج از نرم افزار، سطوح نسبتاً بالاي اتصال، به وجود مي‍آيند.</a:t>
            </a:r>
          </a:p>
        </p:txBody>
      </p:sp>
      <p:sp>
        <p:nvSpPr>
          <p:cNvPr id="5" name="Slide Number Placeholder 4"/>
          <p:cNvSpPr>
            <a:spLocks noGrp="1"/>
          </p:cNvSpPr>
          <p:nvPr>
            <p:ph type="sldNum" sz="quarter" idx="12"/>
          </p:nvPr>
        </p:nvSpPr>
        <p:spPr/>
        <p:txBody>
          <a:bodyPr/>
          <a:lstStyle/>
          <a:p>
            <a:fld id="{88FEDE73-1A98-460A-8F6A-3473880B54CB}" type="slidenum">
              <a:rPr lang="fa-IR" smtClean="0"/>
              <a:pPr/>
              <a:t>31</a:t>
            </a:fld>
            <a:endParaRPr lang="fa-IR"/>
          </a:p>
        </p:txBody>
      </p:sp>
      <p:pic>
        <p:nvPicPr>
          <p:cNvPr id="6" name="Picture 2" descr="L:\Copy of copy.jpg"/>
          <p:cNvPicPr>
            <a:picLocks noChangeAspect="1" noChangeArrowheads="1"/>
          </p:cNvPicPr>
          <p:nvPr/>
        </p:nvPicPr>
        <p:blipFill>
          <a:blip r:embed="rId3"/>
          <a:srcRect/>
          <a:stretch>
            <a:fillRect/>
          </a:stretch>
        </p:blipFill>
        <p:spPr bwMode="auto">
          <a:xfrm>
            <a:off x="500034" y="6429396"/>
            <a:ext cx="285752" cy="285752"/>
          </a:xfrm>
          <a:prstGeom prst="rect">
            <a:avLst/>
          </a:prstGeom>
          <a:noFill/>
        </p:spPr>
      </p:pic>
      <p:sp>
        <p:nvSpPr>
          <p:cNvPr id="7" name="TextBox 6"/>
          <p:cNvSpPr txBox="1"/>
          <p:nvPr/>
        </p:nvSpPr>
        <p:spPr>
          <a:xfrm>
            <a:off x="642910" y="6500834"/>
            <a:ext cx="2143140" cy="230832"/>
          </a:xfrm>
          <a:prstGeom prst="rect">
            <a:avLst/>
          </a:prstGeom>
          <a:noFill/>
        </p:spPr>
        <p:txBody>
          <a:bodyPr wrap="square" rtlCol="0">
            <a:spAutoFit/>
          </a:bodyPr>
          <a:lstStyle/>
          <a:p>
            <a:r>
              <a:rPr lang="en-US" sz="900" dirty="0" smtClean="0">
                <a:solidFill>
                  <a:schemeClr val="bg1">
                    <a:lumMod val="65000"/>
                  </a:schemeClr>
                </a:solidFill>
                <a:latin typeface="Bell MT" pitchFamily="18" charset="0"/>
              </a:rPr>
              <a:t>Copyright By </a:t>
            </a:r>
            <a:r>
              <a:rPr lang="en-US" sz="900" dirty="0" err="1" smtClean="0">
                <a:solidFill>
                  <a:schemeClr val="bg1">
                    <a:lumMod val="65000"/>
                  </a:schemeClr>
                </a:solidFill>
                <a:latin typeface="Bell MT" pitchFamily="18" charset="0"/>
              </a:rPr>
              <a:t>Mojtaba</a:t>
            </a:r>
            <a:r>
              <a:rPr lang="en-US" sz="900" dirty="0" smtClean="0">
                <a:solidFill>
                  <a:schemeClr val="bg1">
                    <a:lumMod val="65000"/>
                  </a:schemeClr>
                </a:solidFill>
                <a:latin typeface="Bell MT" pitchFamily="18" charset="0"/>
              </a:rPr>
              <a:t> </a:t>
            </a:r>
            <a:r>
              <a:rPr lang="en-US" sz="900" dirty="0" err="1" smtClean="0">
                <a:solidFill>
                  <a:schemeClr val="bg1">
                    <a:lumMod val="65000"/>
                  </a:schemeClr>
                </a:solidFill>
                <a:latin typeface="Bell MT" pitchFamily="18" charset="0"/>
              </a:rPr>
              <a:t>Poormohaghegh</a:t>
            </a:r>
            <a:endParaRPr lang="en-US" sz="900" dirty="0">
              <a:solidFill>
                <a:schemeClr val="bg1">
                  <a:lumMod val="65000"/>
                </a:schemeClr>
              </a:solidFill>
              <a:latin typeface="Bell MT" pitchFamily="18" charset="0"/>
            </a:endParaRPr>
          </a:p>
        </p:txBody>
      </p:sp>
    </p:spTree>
  </p:cSld>
  <p:clrMapOvr>
    <a:masterClrMapping/>
  </p:clrMapOvr>
  <p:transition>
    <p:pull dir="d"/>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effectLst>
            <a:innerShdw blurRad="114300">
              <a:prstClr val="black"/>
            </a:innerShdw>
          </a:effectLst>
        </p:spPr>
        <p:style>
          <a:lnRef idx="1">
            <a:schemeClr val="accent1"/>
          </a:lnRef>
          <a:fillRef idx="2">
            <a:schemeClr val="accent1"/>
          </a:fillRef>
          <a:effectRef idx="1">
            <a:schemeClr val="accent1"/>
          </a:effectRef>
          <a:fontRef idx="minor">
            <a:schemeClr val="dk1"/>
          </a:fontRef>
        </p:style>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a-IR" sz="4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Lotus" pitchFamily="2" charset="-78"/>
              </a:rPr>
              <a:t>پيوستگي-ادامه</a:t>
            </a:r>
            <a:endParaRPr lang="fa-IR" sz="4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Lotus" pitchFamily="2" charset="-78"/>
            </a:endParaRPr>
          </a:p>
        </p:txBody>
      </p:sp>
      <p:sp>
        <p:nvSpPr>
          <p:cNvPr id="3" name="Content Placeholder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normAutofit/>
          </a:bodyPr>
          <a:lstStyle/>
          <a:p>
            <a:pPr algn="justLow">
              <a:buFont typeface="Wingdings" pitchFamily="2" charset="2"/>
              <a:buChar char="Ø"/>
            </a:pPr>
            <a:r>
              <a:rPr lang="fa-IR" sz="2800" dirty="0" smtClean="0">
                <a:cs typeface="Lotus"/>
              </a:rPr>
              <a:t>اتصال سطح بالا نيز زماني پديد مي‍آيد که تعدادي از پيمانه ها به ناحيه سراسري داده ها ارجاع مي‍کنند. اين اتصال، ”اتصال مشترک“ ناميده مي‍شود.</a:t>
            </a:r>
          </a:p>
          <a:p>
            <a:pPr algn="justLow">
              <a:buFont typeface="Wingdings" pitchFamily="2" charset="2"/>
              <a:buChar char="Ø"/>
            </a:pPr>
            <a:endParaRPr lang="fa-IR" sz="2800" dirty="0" smtClean="0">
              <a:cs typeface="Lotus"/>
            </a:endParaRPr>
          </a:p>
          <a:p>
            <a:pPr algn="justLow">
              <a:buFont typeface="Wingdings" pitchFamily="2" charset="2"/>
              <a:buChar char="Ø"/>
            </a:pPr>
            <a:r>
              <a:rPr lang="fa-IR" sz="2800" dirty="0" smtClean="0">
                <a:cs typeface="Lotus"/>
              </a:rPr>
              <a:t>بالاترين ميزان اتصال با عنوان ”اتصال محتوا“ زماني به وجود مي‍آيد که يک پيمانه، از داده ها يا اطلاعات کنترلي موجود در حد و مرز پيمانه‍اي ديگر، استفاده مي‍کند. ثانياً اتصال محتوايي به هنگام ايجاد شاخه هايي در ميان يک پيمانه نيز اتفاق مي افتد که بايد از اين حالت اتصال اجتناب کرد.</a:t>
            </a:r>
            <a:endParaRPr lang="fa-IR" sz="2800" dirty="0" smtClean="0">
              <a:cs typeface="Lotus" pitchFamily="2" charset="-78"/>
            </a:endParaRPr>
          </a:p>
        </p:txBody>
      </p:sp>
      <p:sp>
        <p:nvSpPr>
          <p:cNvPr id="5" name="Slide Number Placeholder 4"/>
          <p:cNvSpPr>
            <a:spLocks noGrp="1"/>
          </p:cNvSpPr>
          <p:nvPr>
            <p:ph type="sldNum" sz="quarter" idx="12"/>
          </p:nvPr>
        </p:nvSpPr>
        <p:spPr/>
        <p:txBody>
          <a:bodyPr/>
          <a:lstStyle/>
          <a:p>
            <a:fld id="{88FEDE73-1A98-460A-8F6A-3473880B54CB}" type="slidenum">
              <a:rPr lang="fa-IR" smtClean="0"/>
              <a:pPr/>
              <a:t>32</a:t>
            </a:fld>
            <a:endParaRPr lang="fa-IR"/>
          </a:p>
        </p:txBody>
      </p:sp>
      <p:pic>
        <p:nvPicPr>
          <p:cNvPr id="6" name="Picture 2" descr="L:\Copy of copy.jpg"/>
          <p:cNvPicPr>
            <a:picLocks noChangeAspect="1" noChangeArrowheads="1"/>
          </p:cNvPicPr>
          <p:nvPr/>
        </p:nvPicPr>
        <p:blipFill>
          <a:blip r:embed="rId3"/>
          <a:srcRect/>
          <a:stretch>
            <a:fillRect/>
          </a:stretch>
        </p:blipFill>
        <p:spPr bwMode="auto">
          <a:xfrm>
            <a:off x="500034" y="6429396"/>
            <a:ext cx="285752" cy="285752"/>
          </a:xfrm>
          <a:prstGeom prst="rect">
            <a:avLst/>
          </a:prstGeom>
          <a:noFill/>
        </p:spPr>
      </p:pic>
      <p:sp>
        <p:nvSpPr>
          <p:cNvPr id="7" name="TextBox 6"/>
          <p:cNvSpPr txBox="1"/>
          <p:nvPr/>
        </p:nvSpPr>
        <p:spPr>
          <a:xfrm>
            <a:off x="642910" y="6500834"/>
            <a:ext cx="2143140" cy="230832"/>
          </a:xfrm>
          <a:prstGeom prst="rect">
            <a:avLst/>
          </a:prstGeom>
          <a:noFill/>
        </p:spPr>
        <p:txBody>
          <a:bodyPr wrap="square" rtlCol="0">
            <a:spAutoFit/>
          </a:bodyPr>
          <a:lstStyle/>
          <a:p>
            <a:r>
              <a:rPr lang="en-US" sz="900" dirty="0" smtClean="0">
                <a:solidFill>
                  <a:schemeClr val="bg1">
                    <a:lumMod val="65000"/>
                  </a:schemeClr>
                </a:solidFill>
                <a:latin typeface="Bell MT" pitchFamily="18" charset="0"/>
              </a:rPr>
              <a:t>Copyright By </a:t>
            </a:r>
            <a:r>
              <a:rPr lang="en-US" sz="900" dirty="0" err="1" smtClean="0">
                <a:solidFill>
                  <a:schemeClr val="bg1">
                    <a:lumMod val="65000"/>
                  </a:schemeClr>
                </a:solidFill>
                <a:latin typeface="Bell MT" pitchFamily="18" charset="0"/>
              </a:rPr>
              <a:t>Mojtaba</a:t>
            </a:r>
            <a:r>
              <a:rPr lang="en-US" sz="900" dirty="0" smtClean="0">
                <a:solidFill>
                  <a:schemeClr val="bg1">
                    <a:lumMod val="65000"/>
                  </a:schemeClr>
                </a:solidFill>
                <a:latin typeface="Bell MT" pitchFamily="18" charset="0"/>
              </a:rPr>
              <a:t> </a:t>
            </a:r>
            <a:r>
              <a:rPr lang="en-US" sz="900" dirty="0" err="1" smtClean="0">
                <a:solidFill>
                  <a:schemeClr val="bg1">
                    <a:lumMod val="65000"/>
                  </a:schemeClr>
                </a:solidFill>
                <a:latin typeface="Bell MT" pitchFamily="18" charset="0"/>
              </a:rPr>
              <a:t>Poormohaghegh</a:t>
            </a:r>
            <a:endParaRPr lang="en-US" sz="900" dirty="0">
              <a:solidFill>
                <a:schemeClr val="bg1">
                  <a:lumMod val="65000"/>
                </a:schemeClr>
              </a:solidFill>
              <a:latin typeface="Bell MT" pitchFamily="18" charset="0"/>
            </a:endParaRPr>
          </a:p>
        </p:txBody>
      </p:sp>
    </p:spTree>
  </p:cSld>
  <p:clrMapOvr>
    <a:masterClrMapping/>
  </p:clrMapOvr>
  <p:transition>
    <p:pull dir="d"/>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effectLst>
            <a:innerShdw blurRad="114300">
              <a:prstClr val="black"/>
            </a:innerShdw>
          </a:effectLst>
        </p:spPr>
        <p:style>
          <a:lnRef idx="1">
            <a:schemeClr val="accent1"/>
          </a:lnRef>
          <a:fillRef idx="2">
            <a:schemeClr val="accent1"/>
          </a:fillRef>
          <a:effectRef idx="1">
            <a:schemeClr val="accent1"/>
          </a:effectRef>
          <a:fontRef idx="minor">
            <a:schemeClr val="dk1"/>
          </a:fontRef>
        </p:style>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a-IR" sz="4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Lotus" pitchFamily="2" charset="-78"/>
              </a:rPr>
              <a:t>ابداعات طراحي براي پيمانه</a:t>
            </a:r>
            <a:r>
              <a:rPr lang="fa-IR" sz="4800" dirty="0" smtClean="0">
                <a:cs typeface="Lotus"/>
              </a:rPr>
              <a:t>‍</a:t>
            </a:r>
            <a:r>
              <a:rPr lang="fa-IR" sz="4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Lotus" pitchFamily="2" charset="-78"/>
              </a:rPr>
              <a:t>سازي کارآ</a:t>
            </a:r>
            <a:endParaRPr lang="fa-IR" sz="4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Lotus" pitchFamily="2" charset="-78"/>
            </a:endParaRPr>
          </a:p>
        </p:txBody>
      </p:sp>
      <p:sp>
        <p:nvSpPr>
          <p:cNvPr id="3" name="Content Placeholder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normAutofit/>
          </a:bodyPr>
          <a:lstStyle/>
          <a:p>
            <a:pPr marL="354013" indent="-354013" algn="justLow">
              <a:buAutoNum type="arabicParenR"/>
            </a:pPr>
            <a:r>
              <a:rPr lang="fa-IR" sz="2800" dirty="0" smtClean="0">
                <a:cs typeface="Lotus" pitchFamily="2" charset="-78"/>
              </a:rPr>
              <a:t>”اولين تکرار“ ساختار برنامه را به</a:t>
            </a:r>
            <a:r>
              <a:rPr lang="fa-IR" sz="2800" dirty="0" smtClean="0">
                <a:cs typeface="Lotus"/>
              </a:rPr>
              <a:t>‍</a:t>
            </a:r>
            <a:r>
              <a:rPr lang="fa-IR" sz="2800" dirty="0" smtClean="0">
                <a:cs typeface="Lotus" pitchFamily="2" charset="-78"/>
              </a:rPr>
              <a:t>منظور کاهش اتصال و بهبود انسجام، مورد ارزيابي قرار دهيد.</a:t>
            </a:r>
          </a:p>
          <a:p>
            <a:pPr marL="354013" indent="-354013" algn="justLow">
              <a:buAutoNum type="arabicParenR"/>
            </a:pPr>
            <a:r>
              <a:rPr lang="fa-IR" sz="2800" dirty="0" smtClean="0">
                <a:cs typeface="Lotus" pitchFamily="2" charset="-78"/>
              </a:rPr>
              <a:t>سعي کنيد ساختارهايي با گنجايش خروجي زياد را به حداقل رسانده و همان</a:t>
            </a:r>
            <a:r>
              <a:rPr lang="fa-IR" sz="2800" dirty="0" smtClean="0">
                <a:cs typeface="Lotus"/>
              </a:rPr>
              <a:t>‍</a:t>
            </a:r>
            <a:r>
              <a:rPr lang="fa-IR" sz="2800" dirty="0" smtClean="0">
                <a:cs typeface="Lotus" pitchFamily="2" charset="-78"/>
              </a:rPr>
              <a:t>طور که عمق افزايش مي</a:t>
            </a:r>
            <a:r>
              <a:rPr lang="fa-IR" sz="2800" dirty="0" smtClean="0">
                <a:cs typeface="Lotus"/>
              </a:rPr>
              <a:t>‍</a:t>
            </a:r>
            <a:r>
              <a:rPr lang="fa-IR" sz="2800" dirty="0" smtClean="0">
                <a:cs typeface="Lotus" pitchFamily="2" charset="-78"/>
              </a:rPr>
              <a:t>يابد، براي گنجايش ورودي تلاش کنيد.</a:t>
            </a:r>
          </a:p>
          <a:p>
            <a:pPr marL="354013" indent="-354013" algn="justLow">
              <a:buAutoNum type="arabicParenR"/>
            </a:pPr>
            <a:r>
              <a:rPr lang="fa-IR" sz="2800" dirty="0" smtClean="0">
                <a:cs typeface="Lotus" pitchFamily="2" charset="-78"/>
              </a:rPr>
              <a:t>حوزه تاثير يک پيمانه را در محدوده دامنه کنترل همان پيمانه حفظ کنيد.</a:t>
            </a:r>
          </a:p>
          <a:p>
            <a:pPr marL="354013" indent="-354013" algn="justLow">
              <a:buAutoNum type="arabicParenR"/>
            </a:pPr>
            <a:r>
              <a:rPr lang="fa-IR" sz="2800" dirty="0" smtClean="0">
                <a:cs typeface="Lotus" pitchFamily="2" charset="-78"/>
              </a:rPr>
              <a:t>رابطه</a:t>
            </a:r>
            <a:r>
              <a:rPr lang="fa-IR" sz="2800" dirty="0" smtClean="0">
                <a:cs typeface="Lotus"/>
              </a:rPr>
              <a:t>‍</a:t>
            </a:r>
            <a:r>
              <a:rPr lang="fa-IR" sz="2800" dirty="0" smtClean="0">
                <a:cs typeface="Lotus" pitchFamily="2" charset="-78"/>
              </a:rPr>
              <a:t>هاي پيمانه را به منظور کاهش پيچيدگي و حشو و بهبود سازگاري مورد ارزيابي قرار دهيد.</a:t>
            </a:r>
          </a:p>
        </p:txBody>
      </p:sp>
      <p:sp>
        <p:nvSpPr>
          <p:cNvPr id="5" name="Slide Number Placeholder 4"/>
          <p:cNvSpPr>
            <a:spLocks noGrp="1"/>
          </p:cNvSpPr>
          <p:nvPr>
            <p:ph type="sldNum" sz="quarter" idx="12"/>
          </p:nvPr>
        </p:nvSpPr>
        <p:spPr/>
        <p:txBody>
          <a:bodyPr/>
          <a:lstStyle/>
          <a:p>
            <a:fld id="{88FEDE73-1A98-460A-8F6A-3473880B54CB}" type="slidenum">
              <a:rPr lang="fa-IR" smtClean="0"/>
              <a:pPr/>
              <a:t>33</a:t>
            </a:fld>
            <a:endParaRPr lang="fa-IR"/>
          </a:p>
        </p:txBody>
      </p:sp>
      <p:pic>
        <p:nvPicPr>
          <p:cNvPr id="6" name="Picture 2" descr="L:\Copy of copy.jpg"/>
          <p:cNvPicPr>
            <a:picLocks noChangeAspect="1" noChangeArrowheads="1"/>
          </p:cNvPicPr>
          <p:nvPr/>
        </p:nvPicPr>
        <p:blipFill>
          <a:blip r:embed="rId3"/>
          <a:srcRect/>
          <a:stretch>
            <a:fillRect/>
          </a:stretch>
        </p:blipFill>
        <p:spPr bwMode="auto">
          <a:xfrm>
            <a:off x="500034" y="6429396"/>
            <a:ext cx="285752" cy="285752"/>
          </a:xfrm>
          <a:prstGeom prst="rect">
            <a:avLst/>
          </a:prstGeom>
          <a:noFill/>
        </p:spPr>
      </p:pic>
      <p:sp>
        <p:nvSpPr>
          <p:cNvPr id="7" name="TextBox 6"/>
          <p:cNvSpPr txBox="1"/>
          <p:nvPr/>
        </p:nvSpPr>
        <p:spPr>
          <a:xfrm>
            <a:off x="642910" y="6500834"/>
            <a:ext cx="2143140" cy="230832"/>
          </a:xfrm>
          <a:prstGeom prst="rect">
            <a:avLst/>
          </a:prstGeom>
          <a:noFill/>
        </p:spPr>
        <p:txBody>
          <a:bodyPr wrap="square" rtlCol="0">
            <a:spAutoFit/>
          </a:bodyPr>
          <a:lstStyle/>
          <a:p>
            <a:r>
              <a:rPr lang="en-US" sz="900" dirty="0" smtClean="0">
                <a:solidFill>
                  <a:schemeClr val="bg1">
                    <a:lumMod val="65000"/>
                  </a:schemeClr>
                </a:solidFill>
                <a:latin typeface="Bell MT" pitchFamily="18" charset="0"/>
              </a:rPr>
              <a:t>Copyright By </a:t>
            </a:r>
            <a:r>
              <a:rPr lang="en-US" sz="900" dirty="0" err="1" smtClean="0">
                <a:solidFill>
                  <a:schemeClr val="bg1">
                    <a:lumMod val="65000"/>
                  </a:schemeClr>
                </a:solidFill>
                <a:latin typeface="Bell MT" pitchFamily="18" charset="0"/>
              </a:rPr>
              <a:t>Mojtaba</a:t>
            </a:r>
            <a:r>
              <a:rPr lang="en-US" sz="900" dirty="0" smtClean="0">
                <a:solidFill>
                  <a:schemeClr val="bg1">
                    <a:lumMod val="65000"/>
                  </a:schemeClr>
                </a:solidFill>
                <a:latin typeface="Bell MT" pitchFamily="18" charset="0"/>
              </a:rPr>
              <a:t> </a:t>
            </a:r>
            <a:r>
              <a:rPr lang="en-US" sz="900" dirty="0" err="1" smtClean="0">
                <a:solidFill>
                  <a:schemeClr val="bg1">
                    <a:lumMod val="65000"/>
                  </a:schemeClr>
                </a:solidFill>
                <a:latin typeface="Bell MT" pitchFamily="18" charset="0"/>
              </a:rPr>
              <a:t>Poormohaghegh</a:t>
            </a:r>
            <a:endParaRPr lang="en-US" sz="900" dirty="0">
              <a:solidFill>
                <a:schemeClr val="bg1">
                  <a:lumMod val="65000"/>
                </a:schemeClr>
              </a:solidFill>
              <a:latin typeface="Bell MT" pitchFamily="18" charset="0"/>
            </a:endParaRPr>
          </a:p>
        </p:txBody>
      </p:sp>
    </p:spTree>
  </p:cSld>
  <p:clrMapOvr>
    <a:masterClrMapping/>
  </p:clrMapOvr>
  <p:transition>
    <p:pull dir="d"/>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effectLst>
            <a:innerShdw blurRad="114300">
              <a:prstClr val="black"/>
            </a:innerShdw>
          </a:effectLst>
        </p:spPr>
        <p:style>
          <a:lnRef idx="1">
            <a:schemeClr val="accent1"/>
          </a:lnRef>
          <a:fillRef idx="2">
            <a:schemeClr val="accent1"/>
          </a:fillRef>
          <a:effectRef idx="1">
            <a:schemeClr val="accent1"/>
          </a:effectRef>
          <a:fontRef idx="minor">
            <a:schemeClr val="dk1"/>
          </a:fontRef>
        </p:style>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a-IR" sz="4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Lotus" pitchFamily="2" charset="-78"/>
              </a:rPr>
              <a:t>ابداعات طراحي براي پيمانه</a:t>
            </a:r>
            <a:r>
              <a:rPr lang="fa-IR" sz="4800" dirty="0" smtClean="0">
                <a:cs typeface="Lotus"/>
              </a:rPr>
              <a:t>‍</a:t>
            </a:r>
            <a:r>
              <a:rPr lang="fa-IR" sz="4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Lotus" pitchFamily="2" charset="-78"/>
              </a:rPr>
              <a:t>سازي کارآ</a:t>
            </a:r>
            <a:endParaRPr lang="fa-IR" sz="4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Lotus" pitchFamily="2" charset="-78"/>
            </a:endParaRPr>
          </a:p>
        </p:txBody>
      </p:sp>
      <p:sp>
        <p:nvSpPr>
          <p:cNvPr id="3" name="Content Placeholder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normAutofit/>
          </a:bodyPr>
          <a:lstStyle/>
          <a:p>
            <a:pPr marL="514350" indent="-514350" algn="justLow">
              <a:buFont typeface="+mj-lt"/>
              <a:buAutoNum type="arabicParenR" startAt="5"/>
            </a:pPr>
            <a:r>
              <a:rPr lang="fa-IR" sz="2800" dirty="0" smtClean="0">
                <a:cs typeface="Lotus" pitchFamily="2" charset="-78"/>
              </a:rPr>
              <a:t>پيمانه</a:t>
            </a:r>
            <a:r>
              <a:rPr lang="fa-IR" sz="2800" dirty="0" smtClean="0">
                <a:cs typeface="Lotus"/>
              </a:rPr>
              <a:t>‍</a:t>
            </a:r>
            <a:r>
              <a:rPr lang="fa-IR" sz="2800" dirty="0" smtClean="0">
                <a:cs typeface="Lotus" pitchFamily="2" charset="-78"/>
              </a:rPr>
              <a:t>هايي را تعريف کنيد که کارشان قابل پيش</a:t>
            </a:r>
            <a:r>
              <a:rPr lang="fa-IR" sz="2800" dirty="0" smtClean="0">
                <a:cs typeface="Lotus"/>
              </a:rPr>
              <a:t>‍</a:t>
            </a:r>
            <a:r>
              <a:rPr lang="fa-IR" sz="2800" dirty="0" smtClean="0">
                <a:cs typeface="Lotus" pitchFamily="2" charset="-78"/>
              </a:rPr>
              <a:t>بيني است اما از پيمانه</a:t>
            </a:r>
            <a:r>
              <a:rPr lang="fa-IR" sz="2800" dirty="0" smtClean="0">
                <a:cs typeface="Lotus"/>
              </a:rPr>
              <a:t>‍</a:t>
            </a:r>
            <a:r>
              <a:rPr lang="fa-IR" sz="2800" dirty="0" smtClean="0">
                <a:cs typeface="Lotus" pitchFamily="2" charset="-78"/>
              </a:rPr>
              <a:t>هاي بسيار محدود کننده اجتناب کنيد.</a:t>
            </a:r>
          </a:p>
          <a:p>
            <a:pPr marL="354013" indent="-354013" algn="justLow">
              <a:buAutoNum type="arabicParenR" startAt="5"/>
            </a:pPr>
            <a:r>
              <a:rPr lang="fa-IR" sz="2800" dirty="0" smtClean="0">
                <a:cs typeface="Lotus" pitchFamily="2" charset="-78"/>
              </a:rPr>
              <a:t>براي پيمانه</a:t>
            </a:r>
            <a:r>
              <a:rPr lang="fa-IR" sz="2800" dirty="0" smtClean="0">
                <a:cs typeface="Lotus"/>
              </a:rPr>
              <a:t>‍</a:t>
            </a:r>
            <a:r>
              <a:rPr lang="fa-IR" sz="2800" dirty="0" smtClean="0">
                <a:cs typeface="Lotus" pitchFamily="2" charset="-78"/>
              </a:rPr>
              <a:t>هايي با ”ورودي کنترل شده“ تلاش نموده و از ”اتصالات نامعقول“ خودداري کنيد.</a:t>
            </a:r>
          </a:p>
          <a:p>
            <a:pPr algn="justLow">
              <a:buFont typeface="Wingdings" pitchFamily="2" charset="2"/>
              <a:buChar char="Ø"/>
            </a:pPr>
            <a:endParaRPr lang="fa-IR" sz="2800" dirty="0" smtClean="0">
              <a:cs typeface="Lotus" pitchFamily="2" charset="-78"/>
            </a:endParaRPr>
          </a:p>
        </p:txBody>
      </p:sp>
      <p:sp>
        <p:nvSpPr>
          <p:cNvPr id="5" name="Slide Number Placeholder 4"/>
          <p:cNvSpPr>
            <a:spLocks noGrp="1"/>
          </p:cNvSpPr>
          <p:nvPr>
            <p:ph type="sldNum" sz="quarter" idx="12"/>
          </p:nvPr>
        </p:nvSpPr>
        <p:spPr/>
        <p:txBody>
          <a:bodyPr/>
          <a:lstStyle/>
          <a:p>
            <a:fld id="{88FEDE73-1A98-460A-8F6A-3473880B54CB}" type="slidenum">
              <a:rPr lang="fa-IR" smtClean="0"/>
              <a:pPr/>
              <a:t>34</a:t>
            </a:fld>
            <a:endParaRPr lang="fa-IR"/>
          </a:p>
        </p:txBody>
      </p:sp>
      <p:pic>
        <p:nvPicPr>
          <p:cNvPr id="6" name="Picture 2" descr="L:\Copy of copy.jpg"/>
          <p:cNvPicPr>
            <a:picLocks noChangeAspect="1" noChangeArrowheads="1"/>
          </p:cNvPicPr>
          <p:nvPr/>
        </p:nvPicPr>
        <p:blipFill>
          <a:blip r:embed="rId3"/>
          <a:srcRect/>
          <a:stretch>
            <a:fillRect/>
          </a:stretch>
        </p:blipFill>
        <p:spPr bwMode="auto">
          <a:xfrm>
            <a:off x="500034" y="6429396"/>
            <a:ext cx="285752" cy="285752"/>
          </a:xfrm>
          <a:prstGeom prst="rect">
            <a:avLst/>
          </a:prstGeom>
          <a:noFill/>
        </p:spPr>
      </p:pic>
      <p:sp>
        <p:nvSpPr>
          <p:cNvPr id="7" name="TextBox 6"/>
          <p:cNvSpPr txBox="1"/>
          <p:nvPr/>
        </p:nvSpPr>
        <p:spPr>
          <a:xfrm>
            <a:off x="642910" y="6500834"/>
            <a:ext cx="2143140" cy="230832"/>
          </a:xfrm>
          <a:prstGeom prst="rect">
            <a:avLst/>
          </a:prstGeom>
          <a:noFill/>
        </p:spPr>
        <p:txBody>
          <a:bodyPr wrap="square" rtlCol="0">
            <a:spAutoFit/>
          </a:bodyPr>
          <a:lstStyle/>
          <a:p>
            <a:r>
              <a:rPr lang="en-US" sz="900" dirty="0" smtClean="0">
                <a:solidFill>
                  <a:schemeClr val="bg1">
                    <a:lumMod val="65000"/>
                  </a:schemeClr>
                </a:solidFill>
                <a:latin typeface="Bell MT" pitchFamily="18" charset="0"/>
              </a:rPr>
              <a:t>Copyright By </a:t>
            </a:r>
            <a:r>
              <a:rPr lang="en-US" sz="900" dirty="0" err="1" smtClean="0">
                <a:solidFill>
                  <a:schemeClr val="bg1">
                    <a:lumMod val="65000"/>
                  </a:schemeClr>
                </a:solidFill>
                <a:latin typeface="Bell MT" pitchFamily="18" charset="0"/>
              </a:rPr>
              <a:t>Mojtaba</a:t>
            </a:r>
            <a:r>
              <a:rPr lang="en-US" sz="900" dirty="0" smtClean="0">
                <a:solidFill>
                  <a:schemeClr val="bg1">
                    <a:lumMod val="65000"/>
                  </a:schemeClr>
                </a:solidFill>
                <a:latin typeface="Bell MT" pitchFamily="18" charset="0"/>
              </a:rPr>
              <a:t> </a:t>
            </a:r>
            <a:r>
              <a:rPr lang="en-US" sz="900" dirty="0" err="1" smtClean="0">
                <a:solidFill>
                  <a:schemeClr val="bg1">
                    <a:lumMod val="65000"/>
                  </a:schemeClr>
                </a:solidFill>
                <a:latin typeface="Bell MT" pitchFamily="18" charset="0"/>
              </a:rPr>
              <a:t>Poormohaghegh</a:t>
            </a:r>
            <a:endParaRPr lang="en-US" sz="900" dirty="0">
              <a:solidFill>
                <a:schemeClr val="bg1">
                  <a:lumMod val="65000"/>
                </a:schemeClr>
              </a:solidFill>
              <a:latin typeface="Bell MT" pitchFamily="18" charset="0"/>
            </a:endParaRPr>
          </a:p>
        </p:txBody>
      </p:sp>
    </p:spTree>
  </p:cSld>
  <p:clrMapOvr>
    <a:masterClrMapping/>
  </p:clrMapOvr>
  <p:transition>
    <p:pull dir="d"/>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effectLst>
            <a:innerShdw blurRad="114300">
              <a:prstClr val="black"/>
            </a:innerShdw>
          </a:effectLst>
        </p:spPr>
        <p:style>
          <a:lnRef idx="1">
            <a:schemeClr val="accent1"/>
          </a:lnRef>
          <a:fillRef idx="2">
            <a:schemeClr val="accent1"/>
          </a:fillRef>
          <a:effectRef idx="1">
            <a:schemeClr val="accent1"/>
          </a:effectRef>
          <a:fontRef idx="minor">
            <a:schemeClr val="dk1"/>
          </a:fontRef>
        </p:style>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a-IR" sz="4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Lotus" pitchFamily="2" charset="-78"/>
              </a:rPr>
              <a:t>مشخصات طراحي</a:t>
            </a:r>
            <a:endParaRPr lang="fa-IR" sz="4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Lotus" pitchFamily="2" charset="-78"/>
            </a:endParaRPr>
          </a:p>
        </p:txBody>
      </p:sp>
      <p:sp>
        <p:nvSpPr>
          <p:cNvPr id="3" name="Content Placeholder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normAutofit/>
          </a:bodyPr>
          <a:lstStyle/>
          <a:p>
            <a:pPr marL="514350" indent="-514350" algn="justLow">
              <a:buNone/>
            </a:pPr>
            <a:r>
              <a:rPr lang="fa-IR" sz="2800" dirty="0" smtClean="0">
                <a:cs typeface="Lotus" pitchFamily="2" charset="-78"/>
              </a:rPr>
              <a:t>مشخصات طراحي جنبه</a:t>
            </a:r>
            <a:r>
              <a:rPr lang="fa-IR" sz="2800" dirty="0" smtClean="0">
                <a:cs typeface="Lotus"/>
              </a:rPr>
              <a:t>‍</a:t>
            </a:r>
            <a:r>
              <a:rPr lang="fa-IR" sz="2800" dirty="0" smtClean="0">
                <a:cs typeface="Lotus" pitchFamily="2" charset="-78"/>
              </a:rPr>
              <a:t>هاي مختلف مدل طراحي را در بردارد:</a:t>
            </a:r>
          </a:p>
          <a:p>
            <a:pPr marL="514350" indent="-514350" algn="justLow">
              <a:buAutoNum type="arabicParenR"/>
            </a:pPr>
            <a:r>
              <a:rPr lang="fa-IR" sz="2800" dirty="0" smtClean="0">
                <a:cs typeface="Lotus" pitchFamily="2" charset="-78"/>
              </a:rPr>
              <a:t>توصيف حوزة کلي کار طراحي</a:t>
            </a:r>
          </a:p>
          <a:p>
            <a:pPr marL="514350" indent="-514350" algn="justLow">
              <a:buAutoNum type="arabicParenR"/>
            </a:pPr>
            <a:r>
              <a:rPr lang="fa-IR" sz="2800" dirty="0" smtClean="0">
                <a:cs typeface="Lotus" pitchFamily="2" charset="-78"/>
              </a:rPr>
              <a:t>تعيين طراحي داده</a:t>
            </a:r>
            <a:r>
              <a:rPr lang="fa-IR" sz="2800" dirty="0" smtClean="0">
                <a:cs typeface="Lotus"/>
              </a:rPr>
              <a:t>‍</a:t>
            </a:r>
            <a:r>
              <a:rPr lang="fa-IR" sz="2800" dirty="0" smtClean="0">
                <a:cs typeface="Lotus" pitchFamily="2" charset="-78"/>
              </a:rPr>
              <a:t>ها</a:t>
            </a:r>
          </a:p>
          <a:p>
            <a:pPr marL="514350" indent="-514350" algn="justLow">
              <a:buAutoNum type="arabicParenR"/>
            </a:pPr>
            <a:r>
              <a:rPr lang="fa-IR" sz="2800" dirty="0" smtClean="0">
                <a:cs typeface="Lotus" pitchFamily="2" charset="-78"/>
              </a:rPr>
              <a:t>طراحي رابط</a:t>
            </a:r>
            <a:r>
              <a:rPr lang="fa-IR" sz="2800" dirty="0" smtClean="0">
                <a:cs typeface="Lotus"/>
              </a:rPr>
              <a:t>‍</a:t>
            </a:r>
            <a:r>
              <a:rPr lang="fa-IR" sz="2800" dirty="0" smtClean="0">
                <a:cs typeface="Lotus" pitchFamily="2" charset="-78"/>
              </a:rPr>
              <a:t>هاي خارجي و داخلي برنامه</a:t>
            </a:r>
          </a:p>
          <a:p>
            <a:pPr marL="514350" indent="-514350" algn="justLow">
              <a:buAutoNum type="arabicParenR"/>
            </a:pPr>
            <a:r>
              <a:rPr lang="fa-IR" sz="2800" dirty="0" smtClean="0">
                <a:cs typeface="Lotus" pitchFamily="2" charset="-78"/>
              </a:rPr>
              <a:t>توصيف عناصر جداگانه نشاني</a:t>
            </a:r>
            <a:r>
              <a:rPr lang="fa-IR" sz="2800" dirty="0" smtClean="0">
                <a:cs typeface="Lotus"/>
              </a:rPr>
              <a:t>‍</a:t>
            </a:r>
            <a:r>
              <a:rPr lang="fa-IR" sz="2800" dirty="0" smtClean="0">
                <a:cs typeface="Lotus" pitchFamily="2" charset="-78"/>
              </a:rPr>
              <a:t>پذير نرم افزار با يک شرح پردازشي</a:t>
            </a:r>
          </a:p>
          <a:p>
            <a:pPr marL="514350" indent="-514350" algn="justLow">
              <a:buAutoNum type="arabicParenR"/>
            </a:pPr>
            <a:r>
              <a:rPr lang="fa-IR" sz="2800" dirty="0" smtClean="0">
                <a:cs typeface="Lotus" pitchFamily="2" charset="-78"/>
              </a:rPr>
              <a:t>لحاظ کردن محدوديت</a:t>
            </a:r>
            <a:r>
              <a:rPr lang="fa-IR" sz="2800" dirty="0" smtClean="0">
                <a:cs typeface="Lotus"/>
              </a:rPr>
              <a:t>‍</a:t>
            </a:r>
            <a:r>
              <a:rPr lang="fa-IR" sz="2800" dirty="0" smtClean="0">
                <a:cs typeface="Lotus" pitchFamily="2" charset="-78"/>
              </a:rPr>
              <a:t>هاي طراحي در بسته</a:t>
            </a:r>
            <a:r>
              <a:rPr lang="fa-IR" sz="2800" dirty="0" smtClean="0">
                <a:cs typeface="Lotus"/>
              </a:rPr>
              <a:t>‍</a:t>
            </a:r>
            <a:r>
              <a:rPr lang="fa-IR" sz="2800" dirty="0" smtClean="0">
                <a:cs typeface="Lotus" pitchFamily="2" charset="-78"/>
              </a:rPr>
              <a:t>بندي نرم افزار</a:t>
            </a:r>
          </a:p>
          <a:p>
            <a:pPr marL="514350" indent="-514350" algn="justLow">
              <a:buAutoNum type="arabicParenR"/>
            </a:pPr>
            <a:r>
              <a:rPr lang="fa-IR" sz="2800" dirty="0" smtClean="0">
                <a:cs typeface="Lotus" pitchFamily="2" charset="-78"/>
              </a:rPr>
              <a:t>داده</a:t>
            </a:r>
            <a:r>
              <a:rPr lang="fa-IR" sz="2800" dirty="0" smtClean="0">
                <a:cs typeface="Lotus"/>
              </a:rPr>
              <a:t>‍</a:t>
            </a:r>
            <a:r>
              <a:rPr lang="fa-IR" sz="2800" dirty="0" smtClean="0">
                <a:cs typeface="Lotus" pitchFamily="2" charset="-78"/>
              </a:rPr>
              <a:t>هاي تکميلي (قطعات و پيوست</a:t>
            </a:r>
            <a:r>
              <a:rPr lang="fa-IR" sz="2800" dirty="0" smtClean="0">
                <a:cs typeface="Lotus"/>
              </a:rPr>
              <a:t>‍</a:t>
            </a:r>
            <a:r>
              <a:rPr lang="fa-IR" sz="2800" dirty="0" smtClean="0">
                <a:cs typeface="Lotus" pitchFamily="2" charset="-78"/>
              </a:rPr>
              <a:t>هايي از ساير اسناد)</a:t>
            </a:r>
          </a:p>
        </p:txBody>
      </p:sp>
      <p:sp>
        <p:nvSpPr>
          <p:cNvPr id="5" name="Slide Number Placeholder 4"/>
          <p:cNvSpPr>
            <a:spLocks noGrp="1"/>
          </p:cNvSpPr>
          <p:nvPr>
            <p:ph type="sldNum" sz="quarter" idx="12"/>
          </p:nvPr>
        </p:nvSpPr>
        <p:spPr/>
        <p:txBody>
          <a:bodyPr/>
          <a:lstStyle/>
          <a:p>
            <a:fld id="{88FEDE73-1A98-460A-8F6A-3473880B54CB}" type="slidenum">
              <a:rPr lang="fa-IR" smtClean="0"/>
              <a:pPr/>
              <a:t>35</a:t>
            </a:fld>
            <a:endParaRPr lang="fa-IR"/>
          </a:p>
        </p:txBody>
      </p:sp>
      <p:pic>
        <p:nvPicPr>
          <p:cNvPr id="6" name="Picture 2" descr="L:\Copy of copy.jpg"/>
          <p:cNvPicPr>
            <a:picLocks noChangeAspect="1" noChangeArrowheads="1"/>
          </p:cNvPicPr>
          <p:nvPr/>
        </p:nvPicPr>
        <p:blipFill>
          <a:blip r:embed="rId3"/>
          <a:srcRect/>
          <a:stretch>
            <a:fillRect/>
          </a:stretch>
        </p:blipFill>
        <p:spPr bwMode="auto">
          <a:xfrm>
            <a:off x="500034" y="6429396"/>
            <a:ext cx="285752" cy="285752"/>
          </a:xfrm>
          <a:prstGeom prst="rect">
            <a:avLst/>
          </a:prstGeom>
          <a:noFill/>
        </p:spPr>
      </p:pic>
      <p:sp>
        <p:nvSpPr>
          <p:cNvPr id="7" name="TextBox 6"/>
          <p:cNvSpPr txBox="1"/>
          <p:nvPr/>
        </p:nvSpPr>
        <p:spPr>
          <a:xfrm>
            <a:off x="642910" y="6500834"/>
            <a:ext cx="2143140" cy="230832"/>
          </a:xfrm>
          <a:prstGeom prst="rect">
            <a:avLst/>
          </a:prstGeom>
          <a:noFill/>
        </p:spPr>
        <p:txBody>
          <a:bodyPr wrap="square" rtlCol="0">
            <a:spAutoFit/>
          </a:bodyPr>
          <a:lstStyle/>
          <a:p>
            <a:r>
              <a:rPr lang="en-US" sz="900" dirty="0" smtClean="0">
                <a:solidFill>
                  <a:schemeClr val="bg1">
                    <a:lumMod val="65000"/>
                  </a:schemeClr>
                </a:solidFill>
                <a:latin typeface="Bell MT" pitchFamily="18" charset="0"/>
              </a:rPr>
              <a:t>Copyright By </a:t>
            </a:r>
            <a:r>
              <a:rPr lang="en-US" sz="900" dirty="0" err="1" smtClean="0">
                <a:solidFill>
                  <a:schemeClr val="bg1">
                    <a:lumMod val="65000"/>
                  </a:schemeClr>
                </a:solidFill>
                <a:latin typeface="Bell MT" pitchFamily="18" charset="0"/>
              </a:rPr>
              <a:t>Mojtaba</a:t>
            </a:r>
            <a:r>
              <a:rPr lang="en-US" sz="900" dirty="0" smtClean="0">
                <a:solidFill>
                  <a:schemeClr val="bg1">
                    <a:lumMod val="65000"/>
                  </a:schemeClr>
                </a:solidFill>
                <a:latin typeface="Bell MT" pitchFamily="18" charset="0"/>
              </a:rPr>
              <a:t> </a:t>
            </a:r>
            <a:r>
              <a:rPr lang="en-US" sz="900" dirty="0" err="1" smtClean="0">
                <a:solidFill>
                  <a:schemeClr val="bg1">
                    <a:lumMod val="65000"/>
                  </a:schemeClr>
                </a:solidFill>
                <a:latin typeface="Bell MT" pitchFamily="18" charset="0"/>
              </a:rPr>
              <a:t>Poormohaghegh</a:t>
            </a:r>
            <a:endParaRPr lang="en-US" sz="900" dirty="0">
              <a:solidFill>
                <a:schemeClr val="bg1">
                  <a:lumMod val="65000"/>
                </a:schemeClr>
              </a:solidFill>
              <a:latin typeface="Bell MT" pitchFamily="18" charset="0"/>
            </a:endParaRPr>
          </a:p>
        </p:txBody>
      </p:sp>
    </p:spTree>
  </p:cSld>
  <p:clrMapOvr>
    <a:masterClrMapping/>
  </p:clrMapOvr>
  <p:transition>
    <p:pull dir="d"/>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effectLst>
            <a:innerShdw blurRad="114300">
              <a:prstClr val="black"/>
            </a:innerShdw>
          </a:effectLst>
        </p:spPr>
        <p:style>
          <a:lnRef idx="1">
            <a:schemeClr val="accent1"/>
          </a:lnRef>
          <a:fillRef idx="2">
            <a:schemeClr val="accent1"/>
          </a:fillRef>
          <a:effectRef idx="1">
            <a:schemeClr val="accent1"/>
          </a:effectRef>
          <a:fontRef idx="minor">
            <a:schemeClr val="dk1"/>
          </a:fontRef>
        </p:style>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a-IR" sz="4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Lotus" pitchFamily="2" charset="-78"/>
              </a:rPr>
              <a:t>مشخصات طراحي-ادامه</a:t>
            </a:r>
            <a:endParaRPr lang="fa-IR" sz="4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Lotus" pitchFamily="2" charset="-78"/>
            </a:endParaRPr>
          </a:p>
        </p:txBody>
      </p:sp>
      <p:sp>
        <p:nvSpPr>
          <p:cNvPr id="3" name="Content Placeholder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normAutofit/>
          </a:bodyPr>
          <a:lstStyle/>
          <a:p>
            <a:pPr algn="justLow">
              <a:buFont typeface="Wingdings" pitchFamily="2" charset="2"/>
              <a:buChar char="Ø"/>
            </a:pPr>
            <a:r>
              <a:rPr lang="fa-IR" sz="2800" dirty="0" smtClean="0">
                <a:cs typeface="Lotus" pitchFamily="2" charset="-78"/>
              </a:rPr>
              <a:t>مشخصات طراحي، شامل ارجاع متقابل نيازمندي</a:t>
            </a:r>
            <a:r>
              <a:rPr lang="fa-IR" sz="2800" dirty="0" smtClean="0">
                <a:cs typeface="Lotus"/>
              </a:rPr>
              <a:t>‍</a:t>
            </a:r>
            <a:r>
              <a:rPr lang="fa-IR" sz="2800" dirty="0" smtClean="0">
                <a:cs typeface="Lotus" pitchFamily="2" charset="-78"/>
              </a:rPr>
              <a:t>ها مي</a:t>
            </a:r>
            <a:r>
              <a:rPr lang="fa-IR" sz="2800" dirty="0" smtClean="0">
                <a:cs typeface="Lotus"/>
              </a:rPr>
              <a:t>‍</a:t>
            </a:r>
            <a:r>
              <a:rPr lang="fa-IR" sz="2800" dirty="0" smtClean="0">
                <a:cs typeface="Lotus" pitchFamily="2" charset="-78"/>
              </a:rPr>
              <a:t>باشد. هدف اين ارجاع متقابل عبارت است از:</a:t>
            </a:r>
          </a:p>
          <a:p>
            <a:pPr marL="514350" indent="-514350" algn="justLow">
              <a:buAutoNum type="arabicParenR"/>
            </a:pPr>
            <a:r>
              <a:rPr lang="fa-IR" sz="2800" dirty="0" smtClean="0">
                <a:cs typeface="Lotus" pitchFamily="2" charset="-78"/>
              </a:rPr>
              <a:t>اثبات اين که تمامي نيازمندي</a:t>
            </a:r>
            <a:r>
              <a:rPr lang="fa-IR" sz="2800" dirty="0" smtClean="0">
                <a:cs typeface="Lotus"/>
              </a:rPr>
              <a:t>‍</a:t>
            </a:r>
            <a:r>
              <a:rPr lang="fa-IR" sz="2800" dirty="0" smtClean="0">
                <a:cs typeface="Lotus" pitchFamily="2" charset="-78"/>
              </a:rPr>
              <a:t>ها در طراحي نرم افزار مرتفع شده</a:t>
            </a:r>
            <a:r>
              <a:rPr lang="fa-IR" sz="2800" dirty="0" smtClean="0">
                <a:cs typeface="Lotus"/>
              </a:rPr>
              <a:t>‍</a:t>
            </a:r>
            <a:r>
              <a:rPr lang="fa-IR" sz="2800" dirty="0" smtClean="0">
                <a:cs typeface="Lotus" pitchFamily="2" charset="-78"/>
              </a:rPr>
              <a:t>اند.</a:t>
            </a:r>
          </a:p>
          <a:p>
            <a:pPr marL="514350" indent="-514350" algn="justLow">
              <a:buAutoNum type="arabicParenR"/>
            </a:pPr>
            <a:r>
              <a:rPr lang="fa-IR" sz="2800" dirty="0" smtClean="0">
                <a:cs typeface="Lotus" pitchFamily="2" charset="-78"/>
              </a:rPr>
              <a:t>تعيين اجزاي حياتي و مهم در اجراي نيازمندي</a:t>
            </a:r>
            <a:r>
              <a:rPr lang="fa-IR" sz="2800" dirty="0" smtClean="0">
                <a:cs typeface="Lotus"/>
              </a:rPr>
              <a:t>‍</a:t>
            </a:r>
            <a:r>
              <a:rPr lang="fa-IR" sz="2800" dirty="0" smtClean="0">
                <a:cs typeface="Lotus" pitchFamily="2" charset="-78"/>
              </a:rPr>
              <a:t>ها و ضرورتهاي خاص</a:t>
            </a:r>
          </a:p>
          <a:p>
            <a:pPr marL="514350" indent="-514350" algn="justLow">
              <a:buFont typeface="Wingdings" pitchFamily="2" charset="2"/>
              <a:buChar char="Ø"/>
            </a:pPr>
            <a:endParaRPr lang="fa-IR" sz="2800" dirty="0" smtClean="0">
              <a:cs typeface="Lotus" pitchFamily="2" charset="-78"/>
            </a:endParaRPr>
          </a:p>
          <a:p>
            <a:pPr marL="514350" indent="-514350" algn="justLow">
              <a:buNone/>
            </a:pPr>
            <a:endParaRPr lang="fa-IR" sz="2800" dirty="0" smtClean="0">
              <a:cs typeface="Lotus" pitchFamily="2" charset="-78"/>
            </a:endParaRPr>
          </a:p>
        </p:txBody>
      </p:sp>
      <p:sp>
        <p:nvSpPr>
          <p:cNvPr id="5" name="Slide Number Placeholder 4"/>
          <p:cNvSpPr>
            <a:spLocks noGrp="1"/>
          </p:cNvSpPr>
          <p:nvPr>
            <p:ph type="sldNum" sz="quarter" idx="12"/>
          </p:nvPr>
        </p:nvSpPr>
        <p:spPr/>
        <p:txBody>
          <a:bodyPr/>
          <a:lstStyle/>
          <a:p>
            <a:fld id="{88FEDE73-1A98-460A-8F6A-3473880B54CB}" type="slidenum">
              <a:rPr lang="fa-IR" smtClean="0"/>
              <a:pPr/>
              <a:t>36</a:t>
            </a:fld>
            <a:endParaRPr lang="fa-IR"/>
          </a:p>
        </p:txBody>
      </p:sp>
      <p:pic>
        <p:nvPicPr>
          <p:cNvPr id="6" name="Picture 2" descr="L:\Copy of copy.jpg"/>
          <p:cNvPicPr>
            <a:picLocks noChangeAspect="1" noChangeArrowheads="1"/>
          </p:cNvPicPr>
          <p:nvPr/>
        </p:nvPicPr>
        <p:blipFill>
          <a:blip r:embed="rId3"/>
          <a:srcRect/>
          <a:stretch>
            <a:fillRect/>
          </a:stretch>
        </p:blipFill>
        <p:spPr bwMode="auto">
          <a:xfrm>
            <a:off x="500034" y="6429396"/>
            <a:ext cx="285752" cy="285752"/>
          </a:xfrm>
          <a:prstGeom prst="rect">
            <a:avLst/>
          </a:prstGeom>
          <a:noFill/>
        </p:spPr>
      </p:pic>
      <p:sp>
        <p:nvSpPr>
          <p:cNvPr id="7" name="TextBox 6"/>
          <p:cNvSpPr txBox="1"/>
          <p:nvPr/>
        </p:nvSpPr>
        <p:spPr>
          <a:xfrm>
            <a:off x="642910" y="6500834"/>
            <a:ext cx="2143140" cy="230832"/>
          </a:xfrm>
          <a:prstGeom prst="rect">
            <a:avLst/>
          </a:prstGeom>
          <a:noFill/>
        </p:spPr>
        <p:txBody>
          <a:bodyPr wrap="square" rtlCol="0">
            <a:spAutoFit/>
          </a:bodyPr>
          <a:lstStyle/>
          <a:p>
            <a:r>
              <a:rPr lang="en-US" sz="900" dirty="0" smtClean="0">
                <a:solidFill>
                  <a:schemeClr val="bg1">
                    <a:lumMod val="65000"/>
                  </a:schemeClr>
                </a:solidFill>
                <a:latin typeface="Bell MT" pitchFamily="18" charset="0"/>
              </a:rPr>
              <a:t>Copyright By </a:t>
            </a:r>
            <a:r>
              <a:rPr lang="en-US" sz="900" dirty="0" err="1" smtClean="0">
                <a:solidFill>
                  <a:schemeClr val="bg1">
                    <a:lumMod val="65000"/>
                  </a:schemeClr>
                </a:solidFill>
                <a:latin typeface="Bell MT" pitchFamily="18" charset="0"/>
              </a:rPr>
              <a:t>Mojtaba</a:t>
            </a:r>
            <a:r>
              <a:rPr lang="en-US" sz="900" dirty="0" smtClean="0">
                <a:solidFill>
                  <a:schemeClr val="bg1">
                    <a:lumMod val="65000"/>
                  </a:schemeClr>
                </a:solidFill>
                <a:latin typeface="Bell MT" pitchFamily="18" charset="0"/>
              </a:rPr>
              <a:t> </a:t>
            </a:r>
            <a:r>
              <a:rPr lang="en-US" sz="900" dirty="0" err="1" smtClean="0">
                <a:solidFill>
                  <a:schemeClr val="bg1">
                    <a:lumMod val="65000"/>
                  </a:schemeClr>
                </a:solidFill>
                <a:latin typeface="Bell MT" pitchFamily="18" charset="0"/>
              </a:rPr>
              <a:t>Poormohaghegh</a:t>
            </a:r>
            <a:endParaRPr lang="en-US" sz="900" dirty="0">
              <a:solidFill>
                <a:schemeClr val="bg1">
                  <a:lumMod val="65000"/>
                </a:schemeClr>
              </a:solidFill>
              <a:latin typeface="Bell MT" pitchFamily="18" charset="0"/>
            </a:endParaRPr>
          </a:p>
        </p:txBody>
      </p:sp>
    </p:spTree>
  </p:cSld>
  <p:clrMapOvr>
    <a:masterClrMapping/>
  </p:clrMapOvr>
  <p:transition>
    <p:pull dir="d"/>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1066800"/>
            <a:ext cx="7851648" cy="1214446"/>
          </a:xfrm>
        </p:spPr>
        <p:txBody>
          <a:bodyPr>
            <a:no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a-IR" sz="1000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Lotus" pitchFamily="2" charset="-78"/>
              </a:rPr>
              <a:t>پايان</a:t>
            </a:r>
            <a:endParaRPr lang="fa-IR" sz="1000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Lotus" pitchFamily="2" charset="-78"/>
            </a:endParaRPr>
          </a:p>
        </p:txBody>
      </p:sp>
      <p:sp>
        <p:nvSpPr>
          <p:cNvPr id="3" name="Subtitle 2"/>
          <p:cNvSpPr>
            <a:spLocks noGrp="1"/>
          </p:cNvSpPr>
          <p:nvPr>
            <p:ph type="subTitle" idx="1"/>
          </p:nvPr>
        </p:nvSpPr>
        <p:spPr>
          <a:xfrm>
            <a:off x="533400" y="2786058"/>
            <a:ext cx="7854696" cy="3143272"/>
          </a:xfrm>
        </p:spPr>
        <p:txBody>
          <a:bodyPr>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r>
              <a:rPr lang="fa-IR" sz="4800" b="1" dirty="0" smtClean="0">
                <a:ln/>
                <a:solidFill>
                  <a:schemeClr val="accent3"/>
                </a:solidFill>
                <a:cs typeface="Lotus" pitchFamily="2" charset="-78"/>
              </a:rPr>
              <a:t>فصل سيزدهم</a:t>
            </a:r>
          </a:p>
          <a:p>
            <a:r>
              <a:rPr lang="fa-IR" b="1" dirty="0" smtClean="0">
                <a:ln/>
                <a:solidFill>
                  <a:schemeClr val="accent3"/>
                </a:solidFill>
                <a:cs typeface="Lotus" pitchFamily="2" charset="-78"/>
              </a:rPr>
              <a:t>            </a:t>
            </a:r>
          </a:p>
          <a:p>
            <a:r>
              <a:rPr lang="fa-IR" b="1" dirty="0" smtClean="0">
                <a:ln/>
                <a:solidFill>
                  <a:schemeClr val="accent3"/>
                </a:solidFill>
                <a:cs typeface="Lotus" pitchFamily="2" charset="-78"/>
              </a:rPr>
              <a:t>                            </a:t>
            </a:r>
            <a:r>
              <a:rPr lang="fa-IR" sz="3500" b="1" dirty="0" smtClean="0">
                <a:ln/>
                <a:solidFill>
                  <a:schemeClr val="accent3"/>
                </a:solidFill>
                <a:cs typeface="Lotus" pitchFamily="2" charset="-78"/>
              </a:rPr>
              <a:t>اصول و مفاهيم طراحي</a:t>
            </a:r>
            <a:endParaRPr lang="fa-IR" sz="3500" b="1" dirty="0">
              <a:ln/>
              <a:solidFill>
                <a:schemeClr val="accent3"/>
              </a:solidFill>
              <a:cs typeface="Lotus" pitchFamily="2" charset="-78"/>
            </a:endParaRPr>
          </a:p>
        </p:txBody>
      </p:sp>
      <p:sp>
        <p:nvSpPr>
          <p:cNvPr id="4" name="Slide Number Placeholder 3"/>
          <p:cNvSpPr>
            <a:spLocks noGrp="1"/>
          </p:cNvSpPr>
          <p:nvPr>
            <p:ph type="sldNum" sz="quarter" idx="12"/>
          </p:nvPr>
        </p:nvSpPr>
        <p:spPr/>
        <p:txBody>
          <a:bodyPr/>
          <a:lstStyle/>
          <a:p>
            <a:fld id="{88FEDE73-1A98-460A-8F6A-3473880B54CB}" type="slidenum">
              <a:rPr lang="fa-IR" smtClean="0"/>
              <a:pPr/>
              <a:t>37</a:t>
            </a:fld>
            <a:endParaRPr lang="fa-IR"/>
          </a:p>
        </p:txBody>
      </p:sp>
      <p:pic>
        <p:nvPicPr>
          <p:cNvPr id="5" name="Picture 4" descr="L:\Copy of copy.jpg"/>
          <p:cNvPicPr>
            <a:picLocks noChangeAspect="1" noChangeArrowheads="1"/>
          </p:cNvPicPr>
          <p:nvPr/>
        </p:nvPicPr>
        <p:blipFill>
          <a:blip r:embed="rId2">
            <a:duotone>
              <a:prstClr val="black"/>
              <a:schemeClr val="accent1">
                <a:tint val="45000"/>
                <a:satMod val="400000"/>
              </a:schemeClr>
            </a:duotone>
          </a:blip>
          <a:srcRect/>
          <a:stretch>
            <a:fillRect/>
          </a:stretch>
        </p:blipFill>
        <p:spPr bwMode="auto">
          <a:xfrm>
            <a:off x="285720" y="6412878"/>
            <a:ext cx="285752" cy="285752"/>
          </a:xfrm>
          <a:prstGeom prst="rect">
            <a:avLst/>
          </a:prstGeom>
          <a:noFill/>
          <a:ln>
            <a:solidFill>
              <a:schemeClr val="bg2">
                <a:lumMod val="60000"/>
                <a:lumOff val="40000"/>
              </a:schemeClr>
            </a:solidFill>
          </a:ln>
          <a:scene3d>
            <a:camera prst="orthographicFront"/>
            <a:lightRig rig="freezing" dir="t">
              <a:rot lat="0" lon="0" rev="0"/>
            </a:lightRig>
          </a:scene3d>
          <a:sp3d extrusionH="76200" prstMaterial="translucentPowder">
            <a:extrusionClr>
              <a:schemeClr val="tx1"/>
            </a:extrusionClr>
          </a:sp3d>
        </p:spPr>
      </p:pic>
      <p:sp>
        <p:nvSpPr>
          <p:cNvPr id="6" name="TextBox 7"/>
          <p:cNvSpPr txBox="1"/>
          <p:nvPr/>
        </p:nvSpPr>
        <p:spPr>
          <a:xfrm>
            <a:off x="500034" y="6484316"/>
            <a:ext cx="2143140" cy="230832"/>
          </a:xfrm>
          <a:prstGeom prst="rect">
            <a:avLst/>
          </a:prstGeom>
          <a:noFill/>
        </p:spPr>
        <p:txBody>
          <a:bodyPr wrap="square" rtlCol="0">
            <a:spAutoFit/>
          </a:bodyPr>
          <a:ls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r>
              <a:rPr lang="en-US" sz="900" dirty="0" smtClean="0">
                <a:solidFill>
                  <a:schemeClr val="tx1">
                    <a:lumMod val="65000"/>
                  </a:schemeClr>
                </a:solidFill>
              </a:rPr>
              <a:t>Copyright By </a:t>
            </a:r>
            <a:r>
              <a:rPr lang="en-US" sz="900" dirty="0" err="1" smtClean="0">
                <a:solidFill>
                  <a:schemeClr val="tx1">
                    <a:lumMod val="65000"/>
                  </a:schemeClr>
                </a:solidFill>
              </a:rPr>
              <a:t>Mojtaba</a:t>
            </a:r>
            <a:r>
              <a:rPr lang="en-US" sz="900" dirty="0" smtClean="0">
                <a:solidFill>
                  <a:schemeClr val="tx1">
                    <a:lumMod val="65000"/>
                  </a:schemeClr>
                </a:solidFill>
              </a:rPr>
              <a:t> </a:t>
            </a:r>
            <a:r>
              <a:rPr lang="en-US" sz="900" dirty="0" err="1" smtClean="0">
                <a:solidFill>
                  <a:schemeClr val="tx1">
                    <a:lumMod val="65000"/>
                  </a:schemeClr>
                </a:solidFill>
              </a:rPr>
              <a:t>Poormohaghegh</a:t>
            </a:r>
            <a:endParaRPr lang="en-US" sz="900" dirty="0">
              <a:solidFill>
                <a:schemeClr val="tx1">
                  <a:lumMod val="65000"/>
                </a:schemeClr>
              </a:solidFill>
            </a:endParaRPr>
          </a:p>
        </p:txBody>
      </p:sp>
    </p:spTree>
  </p:cSld>
  <p:clrMapOvr>
    <a:masterClrMapping/>
  </p:clrMapOvr>
  <p:transition>
    <p:pull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Oval 11"/>
          <p:cNvSpPr/>
          <p:nvPr/>
        </p:nvSpPr>
        <p:spPr>
          <a:xfrm>
            <a:off x="457200" y="2667000"/>
            <a:ext cx="3429000" cy="3429000"/>
          </a:xfrm>
          <a:prstGeom prst="ellipse">
            <a:avLst/>
          </a:prstGeom>
          <a:solidFill>
            <a:schemeClr val="accent1">
              <a:alpha val="1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dirty="0"/>
          </a:p>
        </p:txBody>
      </p:sp>
      <p:sp>
        <p:nvSpPr>
          <p:cNvPr id="6" name="Oval 5"/>
          <p:cNvSpPr/>
          <p:nvPr/>
        </p:nvSpPr>
        <p:spPr>
          <a:xfrm>
            <a:off x="1066800" y="3276600"/>
            <a:ext cx="2209800" cy="2209800"/>
          </a:xfrm>
          <a:prstGeom prst="ellipse">
            <a:avLst/>
          </a:prstGeom>
          <a:solidFill>
            <a:schemeClr val="accent1">
              <a:alpha val="53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2" name="Title 1"/>
          <p:cNvSpPr>
            <a:spLocks noGrp="1"/>
          </p:cNvSpPr>
          <p:nvPr>
            <p:ph type="title"/>
          </p:nvPr>
        </p:nvSpPr>
        <p:spPr>
          <a:effectLst>
            <a:innerShdw blurRad="114300">
              <a:prstClr val="black"/>
            </a:innerShdw>
          </a:effectLst>
        </p:spPr>
        <p:style>
          <a:lnRef idx="1">
            <a:schemeClr val="accent1"/>
          </a:lnRef>
          <a:fillRef idx="2">
            <a:schemeClr val="accent1"/>
          </a:fillRef>
          <a:effectRef idx="1">
            <a:schemeClr val="accent1"/>
          </a:effectRef>
          <a:fontRef idx="minor">
            <a:schemeClr val="dk1"/>
          </a:fontRef>
        </p:style>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a-IR" sz="4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Lotus" pitchFamily="2" charset="-78"/>
              </a:rPr>
              <a:t>گردش اطلاعات حين طراحي نرم افزار</a:t>
            </a:r>
            <a:endParaRPr lang="fa-IR" sz="4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Lotus" pitchFamily="2" charset="-78"/>
            </a:endParaRPr>
          </a:p>
        </p:txBody>
      </p:sp>
      <p:sp>
        <p:nvSpPr>
          <p:cNvPr id="4" name="Oval 3"/>
          <p:cNvSpPr/>
          <p:nvPr/>
        </p:nvSpPr>
        <p:spPr>
          <a:xfrm>
            <a:off x="1676400" y="3886200"/>
            <a:ext cx="990600" cy="990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dirty="0" smtClean="0">
                <a:cs typeface="Lotus" pitchFamily="2" charset="-78"/>
              </a:rPr>
              <a:t>فرهنگ داده ها</a:t>
            </a:r>
            <a:endParaRPr lang="fa-IR" dirty="0">
              <a:cs typeface="Lotus" pitchFamily="2" charset="-78"/>
            </a:endParaRPr>
          </a:p>
        </p:txBody>
      </p:sp>
      <p:sp>
        <p:nvSpPr>
          <p:cNvPr id="7" name="Isosceles Triangle 6"/>
          <p:cNvSpPr/>
          <p:nvPr/>
        </p:nvSpPr>
        <p:spPr>
          <a:xfrm>
            <a:off x="5689120" y="1981200"/>
            <a:ext cx="1143000" cy="990600"/>
          </a:xfrm>
          <a:prstGeom prst="triangle">
            <a:avLst>
              <a:gd name="adj" fmla="val 48000"/>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0" fontAlgn="auto">
              <a:spcBef>
                <a:spcPts val="0"/>
              </a:spcBef>
              <a:spcAft>
                <a:spcPts val="0"/>
              </a:spcAft>
              <a:defRPr/>
            </a:pPr>
            <a:endParaRPr lang="fa-IR"/>
          </a:p>
        </p:txBody>
      </p:sp>
      <p:sp>
        <p:nvSpPr>
          <p:cNvPr id="8" name="Trapezoid 7"/>
          <p:cNvSpPr/>
          <p:nvPr/>
        </p:nvSpPr>
        <p:spPr>
          <a:xfrm>
            <a:off x="5198583" y="3048000"/>
            <a:ext cx="2090737" cy="838200"/>
          </a:xfrm>
          <a:prstGeom prst="trapezoid">
            <a:avLst>
              <a:gd name="adj" fmla="val 54862"/>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0" fontAlgn="auto">
              <a:spcBef>
                <a:spcPts val="0"/>
              </a:spcBef>
              <a:spcAft>
                <a:spcPts val="0"/>
              </a:spcAft>
              <a:defRPr/>
            </a:pPr>
            <a:r>
              <a:rPr lang="fa-IR" sz="2800" b="1" dirty="0" smtClean="0">
                <a:solidFill>
                  <a:schemeClr val="tx1"/>
                </a:solidFill>
                <a:cs typeface="Lotus" pitchFamily="2" charset="-78"/>
              </a:rPr>
              <a:t>طراحي</a:t>
            </a:r>
            <a:endParaRPr lang="fa-IR" sz="2800" b="1" dirty="0">
              <a:solidFill>
                <a:schemeClr val="tx1"/>
              </a:solidFill>
              <a:cs typeface="Lotus" pitchFamily="2" charset="-78"/>
            </a:endParaRPr>
          </a:p>
          <a:p>
            <a:pPr algn="ctr" rtl="0" fontAlgn="auto">
              <a:spcBef>
                <a:spcPts val="0"/>
              </a:spcBef>
              <a:spcAft>
                <a:spcPts val="0"/>
              </a:spcAft>
              <a:defRPr/>
            </a:pPr>
            <a:r>
              <a:rPr lang="fa-IR" sz="2800" b="1" dirty="0" smtClean="0">
                <a:solidFill>
                  <a:schemeClr val="tx1"/>
                </a:solidFill>
                <a:cs typeface="Lotus" pitchFamily="2" charset="-78"/>
              </a:rPr>
              <a:t>سطح اجزاء</a:t>
            </a:r>
            <a:endParaRPr lang="fa-IR" sz="2800" b="1" dirty="0">
              <a:solidFill>
                <a:schemeClr val="tx1"/>
              </a:solidFill>
              <a:cs typeface="Lotus" pitchFamily="2" charset="-78"/>
            </a:endParaRPr>
          </a:p>
        </p:txBody>
      </p:sp>
      <p:sp>
        <p:nvSpPr>
          <p:cNvPr id="9" name="Trapezoid 8"/>
          <p:cNvSpPr/>
          <p:nvPr/>
        </p:nvSpPr>
        <p:spPr>
          <a:xfrm>
            <a:off x="4698519" y="3962400"/>
            <a:ext cx="3157537" cy="762000"/>
          </a:xfrm>
          <a:prstGeom prst="trapezoid">
            <a:avLst>
              <a:gd name="adj" fmla="val 59000"/>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0" fontAlgn="auto">
              <a:spcBef>
                <a:spcPts val="0"/>
              </a:spcBef>
              <a:spcAft>
                <a:spcPts val="0"/>
              </a:spcAft>
              <a:defRPr/>
            </a:pPr>
            <a:r>
              <a:rPr lang="fa-IR" sz="2800" b="1" dirty="0" smtClean="0">
                <a:cs typeface="Lotus" pitchFamily="2" charset="-78"/>
              </a:rPr>
              <a:t>طراحي رابط</a:t>
            </a:r>
            <a:endParaRPr lang="fa-IR" sz="2800" b="1" dirty="0">
              <a:cs typeface="Lotus" pitchFamily="2" charset="-78"/>
            </a:endParaRPr>
          </a:p>
        </p:txBody>
      </p:sp>
      <p:sp>
        <p:nvSpPr>
          <p:cNvPr id="10" name="Trapezoid 9"/>
          <p:cNvSpPr/>
          <p:nvPr/>
        </p:nvSpPr>
        <p:spPr>
          <a:xfrm>
            <a:off x="4186953" y="4800600"/>
            <a:ext cx="4195047" cy="762000"/>
          </a:xfrm>
          <a:prstGeom prst="trapezoid">
            <a:avLst>
              <a:gd name="adj" fmla="val 61069"/>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0" fontAlgn="auto">
              <a:spcBef>
                <a:spcPts val="0"/>
              </a:spcBef>
              <a:spcAft>
                <a:spcPts val="0"/>
              </a:spcAft>
              <a:defRPr/>
            </a:pPr>
            <a:r>
              <a:rPr lang="fa-IR" sz="2800" b="1" dirty="0" smtClean="0">
                <a:cs typeface="Lotus" pitchFamily="2" charset="-78"/>
              </a:rPr>
              <a:t>طراحي معماري</a:t>
            </a:r>
            <a:endParaRPr lang="fa-IR" sz="2800" b="1" dirty="0">
              <a:cs typeface="Lotus" pitchFamily="2" charset="-78"/>
            </a:endParaRPr>
          </a:p>
        </p:txBody>
      </p:sp>
      <p:sp>
        <p:nvSpPr>
          <p:cNvPr id="11" name="Trapezoid 10"/>
          <p:cNvSpPr/>
          <p:nvPr/>
        </p:nvSpPr>
        <p:spPr>
          <a:xfrm>
            <a:off x="3707920" y="5638800"/>
            <a:ext cx="5207480" cy="762000"/>
          </a:xfrm>
          <a:prstGeom prst="trapezoid">
            <a:avLst>
              <a:gd name="adj" fmla="val 59000"/>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0" fontAlgn="auto">
              <a:spcBef>
                <a:spcPts val="0"/>
              </a:spcBef>
              <a:spcAft>
                <a:spcPts val="0"/>
              </a:spcAft>
              <a:defRPr/>
            </a:pPr>
            <a:r>
              <a:rPr lang="fa-IR" sz="2800" b="1" dirty="0" smtClean="0">
                <a:cs typeface="Lotus" pitchFamily="2" charset="-78"/>
              </a:rPr>
              <a:t>طراحي داده</a:t>
            </a:r>
            <a:endParaRPr lang="fa-IR" sz="2800" b="1" dirty="0">
              <a:cs typeface="Lotus" pitchFamily="2" charset="-78"/>
            </a:endParaRPr>
          </a:p>
        </p:txBody>
      </p:sp>
      <p:cxnSp>
        <p:nvCxnSpPr>
          <p:cNvPr id="14" name="Straight Connector 13"/>
          <p:cNvCxnSpPr>
            <a:stCxn id="12" idx="0"/>
            <a:endCxn id="4" idx="0"/>
          </p:cNvCxnSpPr>
          <p:nvPr/>
        </p:nvCxnSpPr>
        <p:spPr>
          <a:xfrm rot="16200000" flipH="1">
            <a:off x="1562100" y="3276600"/>
            <a:ext cx="12192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a:stCxn id="12" idx="3"/>
            <a:endCxn id="4" idx="3"/>
          </p:cNvCxnSpPr>
          <p:nvPr/>
        </p:nvCxnSpPr>
        <p:spPr>
          <a:xfrm rot="5400000" flipH="1" flipV="1">
            <a:off x="959365" y="4731731"/>
            <a:ext cx="862105" cy="862104"/>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p:cNvCxnSpPr>
            <a:stCxn id="12" idx="5"/>
            <a:endCxn id="4" idx="5"/>
          </p:cNvCxnSpPr>
          <p:nvPr/>
        </p:nvCxnSpPr>
        <p:spPr>
          <a:xfrm rot="5400000" flipH="1">
            <a:off x="2521929" y="4731731"/>
            <a:ext cx="862105" cy="862104"/>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stCxn id="12" idx="7"/>
            <a:endCxn id="8" idx="1"/>
          </p:cNvCxnSpPr>
          <p:nvPr/>
        </p:nvCxnSpPr>
        <p:spPr>
          <a:xfrm rot="16200000" flipH="1">
            <a:off x="4257304" y="2295894"/>
            <a:ext cx="297935" cy="2044476"/>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22" name="Straight Arrow Connector 21"/>
          <p:cNvCxnSpPr>
            <a:stCxn id="6" idx="6"/>
            <a:endCxn id="9" idx="1"/>
          </p:cNvCxnSpPr>
          <p:nvPr/>
        </p:nvCxnSpPr>
        <p:spPr>
          <a:xfrm flipV="1">
            <a:off x="3276600" y="4343400"/>
            <a:ext cx="1646709" cy="381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25" name="Straight Arrow Connector 24"/>
          <p:cNvCxnSpPr>
            <a:stCxn id="6" idx="6"/>
            <a:endCxn id="10" idx="1"/>
          </p:cNvCxnSpPr>
          <p:nvPr/>
        </p:nvCxnSpPr>
        <p:spPr>
          <a:xfrm>
            <a:off x="3276600" y="4381500"/>
            <a:ext cx="1143026" cy="8001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28" name="Straight Arrow Connector 27"/>
          <p:cNvCxnSpPr>
            <a:stCxn id="4" idx="4"/>
            <a:endCxn id="11" idx="1"/>
          </p:cNvCxnSpPr>
          <p:nvPr/>
        </p:nvCxnSpPr>
        <p:spPr>
          <a:xfrm rot="16200000" flipH="1">
            <a:off x="2480705" y="4567795"/>
            <a:ext cx="1143000" cy="176101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35" name="Elbow Connector 34"/>
          <p:cNvCxnSpPr>
            <a:stCxn id="6" idx="2"/>
            <a:endCxn id="11" idx="1"/>
          </p:cNvCxnSpPr>
          <p:nvPr/>
        </p:nvCxnSpPr>
        <p:spPr>
          <a:xfrm rot="10800000" flipH="1" flipV="1">
            <a:off x="1066800" y="4381500"/>
            <a:ext cx="2865910" cy="1638300"/>
          </a:xfrm>
          <a:prstGeom prst="bentConnector3">
            <a:avLst>
              <a:gd name="adj1" fmla="val -14054"/>
            </a:avLst>
          </a:prstGeom>
          <a:ln>
            <a:tailEnd type="arrow"/>
          </a:ln>
        </p:spPr>
        <p:style>
          <a:lnRef idx="3">
            <a:schemeClr val="dk1"/>
          </a:lnRef>
          <a:fillRef idx="0">
            <a:schemeClr val="dk1"/>
          </a:fillRef>
          <a:effectRef idx="2">
            <a:schemeClr val="dk1"/>
          </a:effectRef>
          <a:fontRef idx="minor">
            <a:schemeClr val="tx1"/>
          </a:fontRef>
        </p:style>
      </p:cxnSp>
      <p:sp>
        <p:nvSpPr>
          <p:cNvPr id="37" name="TextBox 36"/>
          <p:cNvSpPr txBox="1"/>
          <p:nvPr/>
        </p:nvSpPr>
        <p:spPr>
          <a:xfrm>
            <a:off x="609600" y="2895600"/>
            <a:ext cx="1676400" cy="923330"/>
          </a:xfrm>
          <a:prstGeom prst="rect">
            <a:avLst/>
          </a:prstGeom>
          <a:noFill/>
        </p:spPr>
        <p:txBody>
          <a:bodyPr wrap="square" rtlCol="1">
            <a:spAutoFit/>
          </a:bodyPr>
          <a:lstStyle/>
          <a:p>
            <a:r>
              <a:rPr lang="fa-IR" b="1" dirty="0" smtClean="0">
                <a:cs typeface="Lotus" pitchFamily="2" charset="-78"/>
              </a:rPr>
              <a:t>توصيف              </a:t>
            </a:r>
          </a:p>
          <a:p>
            <a:r>
              <a:rPr lang="fa-IR" b="1" dirty="0" smtClean="0">
                <a:cs typeface="Lotus" pitchFamily="2" charset="-78"/>
              </a:rPr>
              <a:t>     اشياء        </a:t>
            </a:r>
          </a:p>
          <a:p>
            <a:r>
              <a:rPr lang="fa-IR" b="1" dirty="0" smtClean="0">
                <a:cs typeface="Lotus" pitchFamily="2" charset="-78"/>
              </a:rPr>
              <a:t>داده اي</a:t>
            </a:r>
            <a:endParaRPr lang="fa-IR" b="1" dirty="0">
              <a:cs typeface="Lotus" pitchFamily="2" charset="-78"/>
            </a:endParaRPr>
          </a:p>
        </p:txBody>
      </p:sp>
      <p:sp>
        <p:nvSpPr>
          <p:cNvPr id="38" name="TextBox 37"/>
          <p:cNvSpPr txBox="1"/>
          <p:nvPr/>
        </p:nvSpPr>
        <p:spPr>
          <a:xfrm>
            <a:off x="838200" y="3505200"/>
            <a:ext cx="1295400" cy="923330"/>
          </a:xfrm>
          <a:prstGeom prst="rect">
            <a:avLst/>
          </a:prstGeom>
          <a:noFill/>
        </p:spPr>
        <p:txBody>
          <a:bodyPr wrap="square" rtlCol="1">
            <a:spAutoFit/>
          </a:bodyPr>
          <a:lstStyle/>
          <a:p>
            <a:pPr algn="r" rtl="1"/>
            <a:r>
              <a:rPr lang="fa-IR" b="1" dirty="0" smtClean="0">
                <a:cs typeface="Lotus" pitchFamily="2" charset="-78"/>
              </a:rPr>
              <a:t>نمودار</a:t>
            </a:r>
          </a:p>
          <a:p>
            <a:pPr algn="r" rtl="1"/>
            <a:r>
              <a:rPr lang="fa-IR" b="1" dirty="0" smtClean="0">
                <a:cs typeface="Lotus" pitchFamily="2" charset="-78"/>
              </a:rPr>
              <a:t>    رابطه</a:t>
            </a:r>
          </a:p>
          <a:p>
            <a:pPr algn="r" rtl="1"/>
            <a:r>
              <a:rPr lang="fa-IR" b="1" dirty="0" smtClean="0">
                <a:cs typeface="Lotus" pitchFamily="2" charset="-78"/>
              </a:rPr>
              <a:t>      موجوديت</a:t>
            </a:r>
            <a:endParaRPr lang="fa-IR" b="1" dirty="0">
              <a:cs typeface="Lotus" pitchFamily="2" charset="-78"/>
            </a:endParaRPr>
          </a:p>
        </p:txBody>
      </p:sp>
      <p:sp>
        <p:nvSpPr>
          <p:cNvPr id="24" name="TextBox 23"/>
          <p:cNvSpPr txBox="1"/>
          <p:nvPr/>
        </p:nvSpPr>
        <p:spPr>
          <a:xfrm>
            <a:off x="2133600" y="2819400"/>
            <a:ext cx="1295546" cy="646331"/>
          </a:xfrm>
          <a:prstGeom prst="rect">
            <a:avLst/>
          </a:prstGeom>
          <a:noFill/>
        </p:spPr>
        <p:txBody>
          <a:bodyPr wrap="none" rtlCol="1">
            <a:spAutoFit/>
          </a:bodyPr>
          <a:lstStyle/>
          <a:p>
            <a:r>
              <a:rPr lang="fa-IR" b="1" dirty="0" smtClean="0">
                <a:cs typeface="Lotus" pitchFamily="2" charset="-78"/>
              </a:rPr>
              <a:t>مشخصات</a:t>
            </a:r>
          </a:p>
          <a:p>
            <a:r>
              <a:rPr lang="fa-IR" b="1" dirty="0" smtClean="0">
                <a:cs typeface="Lotus" pitchFamily="2" charset="-78"/>
              </a:rPr>
              <a:t>فرآيند           </a:t>
            </a:r>
            <a:endParaRPr lang="en-US" b="1" dirty="0" smtClean="0">
              <a:cs typeface="Lotus" pitchFamily="2" charset="-78"/>
            </a:endParaRPr>
          </a:p>
        </p:txBody>
      </p:sp>
      <p:sp>
        <p:nvSpPr>
          <p:cNvPr id="26" name="TextBox 25"/>
          <p:cNvSpPr txBox="1"/>
          <p:nvPr/>
        </p:nvSpPr>
        <p:spPr>
          <a:xfrm>
            <a:off x="2438400" y="3572470"/>
            <a:ext cx="914400" cy="923330"/>
          </a:xfrm>
          <a:prstGeom prst="rect">
            <a:avLst/>
          </a:prstGeom>
          <a:noFill/>
        </p:spPr>
        <p:txBody>
          <a:bodyPr wrap="square" rtlCol="1">
            <a:spAutoFit/>
          </a:bodyPr>
          <a:lstStyle/>
          <a:p>
            <a:r>
              <a:rPr lang="fa-IR" b="1" dirty="0" smtClean="0">
                <a:cs typeface="Lotus" pitchFamily="2" charset="-78"/>
              </a:rPr>
              <a:t>نمودار</a:t>
            </a:r>
          </a:p>
          <a:p>
            <a:r>
              <a:rPr lang="en-US" b="1" dirty="0" smtClean="0">
                <a:cs typeface="Lotus" pitchFamily="2" charset="-78"/>
              </a:rPr>
              <a:t>  </a:t>
            </a:r>
            <a:r>
              <a:rPr lang="fa-IR" b="1" dirty="0" smtClean="0">
                <a:cs typeface="Lotus" pitchFamily="2" charset="-78"/>
              </a:rPr>
              <a:t>جريان</a:t>
            </a:r>
          </a:p>
          <a:p>
            <a:r>
              <a:rPr lang="fa-IR" b="1" dirty="0" smtClean="0">
                <a:cs typeface="Lotus" pitchFamily="2" charset="-78"/>
              </a:rPr>
              <a:t>داده ها   </a:t>
            </a:r>
            <a:endParaRPr lang="fa-IR" b="1" dirty="0">
              <a:cs typeface="Lotus" pitchFamily="2" charset="-78"/>
            </a:endParaRPr>
          </a:p>
        </p:txBody>
      </p:sp>
      <p:sp>
        <p:nvSpPr>
          <p:cNvPr id="27" name="TextBox 26"/>
          <p:cNvSpPr txBox="1"/>
          <p:nvPr/>
        </p:nvSpPr>
        <p:spPr>
          <a:xfrm>
            <a:off x="990600" y="4812268"/>
            <a:ext cx="1676400" cy="646331"/>
          </a:xfrm>
          <a:prstGeom prst="rect">
            <a:avLst/>
          </a:prstGeom>
          <a:noFill/>
        </p:spPr>
        <p:txBody>
          <a:bodyPr wrap="square" rtlCol="1">
            <a:spAutoFit/>
          </a:bodyPr>
          <a:lstStyle/>
          <a:p>
            <a:pPr algn="r" rtl="1"/>
            <a:r>
              <a:rPr lang="fa-IR" b="1" dirty="0" smtClean="0">
                <a:cs typeface="Lotus" pitchFamily="2" charset="-78"/>
              </a:rPr>
              <a:t>       نمودار</a:t>
            </a:r>
          </a:p>
          <a:p>
            <a:pPr algn="r" rtl="1"/>
            <a:r>
              <a:rPr lang="fa-IR" b="1" dirty="0" smtClean="0">
                <a:cs typeface="Lotus" pitchFamily="2" charset="-78"/>
              </a:rPr>
              <a:t> انتقال وضعيت</a:t>
            </a:r>
            <a:endParaRPr lang="fa-IR" b="1" dirty="0">
              <a:cs typeface="Lotus" pitchFamily="2" charset="-78"/>
            </a:endParaRPr>
          </a:p>
        </p:txBody>
      </p:sp>
      <p:sp>
        <p:nvSpPr>
          <p:cNvPr id="29" name="TextBox 28"/>
          <p:cNvSpPr txBox="1"/>
          <p:nvPr/>
        </p:nvSpPr>
        <p:spPr>
          <a:xfrm>
            <a:off x="1447800" y="5574268"/>
            <a:ext cx="1430199" cy="369332"/>
          </a:xfrm>
          <a:prstGeom prst="rect">
            <a:avLst/>
          </a:prstGeom>
          <a:noFill/>
        </p:spPr>
        <p:txBody>
          <a:bodyPr wrap="none" rtlCol="1">
            <a:spAutoFit/>
          </a:bodyPr>
          <a:lstStyle/>
          <a:p>
            <a:r>
              <a:rPr lang="fa-IR" b="1" dirty="0" smtClean="0">
                <a:cs typeface="Lotus" pitchFamily="2" charset="-78"/>
              </a:rPr>
              <a:t>مشخصات کنترل</a:t>
            </a:r>
            <a:endParaRPr lang="fa-IR" b="1" dirty="0">
              <a:cs typeface="Lotus" pitchFamily="2" charset="-78"/>
            </a:endParaRPr>
          </a:p>
        </p:txBody>
      </p:sp>
      <p:sp>
        <p:nvSpPr>
          <p:cNvPr id="31" name="Slide Number Placeholder 30"/>
          <p:cNvSpPr>
            <a:spLocks noGrp="1"/>
          </p:cNvSpPr>
          <p:nvPr>
            <p:ph type="sldNum" sz="quarter" idx="12"/>
          </p:nvPr>
        </p:nvSpPr>
        <p:spPr/>
        <p:txBody>
          <a:bodyPr/>
          <a:lstStyle/>
          <a:p>
            <a:fld id="{88FEDE73-1A98-460A-8F6A-3473880B54CB}" type="slidenum">
              <a:rPr lang="fa-IR" smtClean="0"/>
              <a:pPr/>
              <a:t>4</a:t>
            </a:fld>
            <a:endParaRPr lang="fa-IR"/>
          </a:p>
        </p:txBody>
      </p:sp>
      <p:pic>
        <p:nvPicPr>
          <p:cNvPr id="32" name="Picture 2" descr="L:\Copy of copy.jpg"/>
          <p:cNvPicPr>
            <a:picLocks noChangeAspect="1" noChangeArrowheads="1"/>
          </p:cNvPicPr>
          <p:nvPr/>
        </p:nvPicPr>
        <p:blipFill>
          <a:blip r:embed="rId3"/>
          <a:srcRect/>
          <a:stretch>
            <a:fillRect/>
          </a:stretch>
        </p:blipFill>
        <p:spPr bwMode="auto">
          <a:xfrm>
            <a:off x="500034" y="6429396"/>
            <a:ext cx="285752" cy="285752"/>
          </a:xfrm>
          <a:prstGeom prst="rect">
            <a:avLst/>
          </a:prstGeom>
          <a:noFill/>
        </p:spPr>
      </p:pic>
      <p:sp>
        <p:nvSpPr>
          <p:cNvPr id="33" name="TextBox 32"/>
          <p:cNvSpPr txBox="1"/>
          <p:nvPr/>
        </p:nvSpPr>
        <p:spPr>
          <a:xfrm>
            <a:off x="642910" y="6500834"/>
            <a:ext cx="2143140" cy="230832"/>
          </a:xfrm>
          <a:prstGeom prst="rect">
            <a:avLst/>
          </a:prstGeom>
          <a:noFill/>
        </p:spPr>
        <p:txBody>
          <a:bodyPr wrap="square" rtlCol="0">
            <a:spAutoFit/>
          </a:bodyPr>
          <a:lstStyle/>
          <a:p>
            <a:r>
              <a:rPr lang="en-US" sz="900" dirty="0" smtClean="0">
                <a:solidFill>
                  <a:schemeClr val="bg1">
                    <a:lumMod val="65000"/>
                  </a:schemeClr>
                </a:solidFill>
                <a:latin typeface="Bell MT" pitchFamily="18" charset="0"/>
              </a:rPr>
              <a:t>Copyright By </a:t>
            </a:r>
            <a:r>
              <a:rPr lang="en-US" sz="900" dirty="0" err="1" smtClean="0">
                <a:solidFill>
                  <a:schemeClr val="bg1">
                    <a:lumMod val="65000"/>
                  </a:schemeClr>
                </a:solidFill>
                <a:latin typeface="Bell MT" pitchFamily="18" charset="0"/>
              </a:rPr>
              <a:t>Mojtaba</a:t>
            </a:r>
            <a:r>
              <a:rPr lang="en-US" sz="900" dirty="0" smtClean="0">
                <a:solidFill>
                  <a:schemeClr val="bg1">
                    <a:lumMod val="65000"/>
                  </a:schemeClr>
                </a:solidFill>
                <a:latin typeface="Bell MT" pitchFamily="18" charset="0"/>
              </a:rPr>
              <a:t> </a:t>
            </a:r>
            <a:r>
              <a:rPr lang="en-US" sz="900" dirty="0" err="1" smtClean="0">
                <a:solidFill>
                  <a:schemeClr val="bg1">
                    <a:lumMod val="65000"/>
                  </a:schemeClr>
                </a:solidFill>
                <a:latin typeface="Bell MT" pitchFamily="18" charset="0"/>
              </a:rPr>
              <a:t>Poormohaghegh</a:t>
            </a:r>
            <a:endParaRPr lang="en-US" sz="900" dirty="0">
              <a:solidFill>
                <a:schemeClr val="bg1">
                  <a:lumMod val="65000"/>
                </a:schemeClr>
              </a:solidFill>
              <a:latin typeface="Bell MT" pitchFamily="18" charset="0"/>
            </a:endParaRPr>
          </a:p>
        </p:txBody>
      </p:sp>
    </p:spTree>
  </p:cSld>
  <p:clrMapOvr>
    <a:masterClrMapping/>
  </p:clrMapOvr>
  <p:transition>
    <p:pull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effectLst>
            <a:innerShdw blurRad="114300">
              <a:prstClr val="black"/>
            </a:innerShdw>
          </a:effectLst>
        </p:spPr>
        <p:style>
          <a:lnRef idx="1">
            <a:schemeClr val="accent1"/>
          </a:lnRef>
          <a:fillRef idx="2">
            <a:schemeClr val="accent1"/>
          </a:fillRef>
          <a:effectRef idx="1">
            <a:schemeClr val="accent1"/>
          </a:effectRef>
          <a:fontRef idx="minor">
            <a:schemeClr val="dk1"/>
          </a:fontRef>
        </p:style>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a-IR" sz="4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Lotus" pitchFamily="2" charset="-78"/>
              </a:rPr>
              <a:t>گردش اطلاعات حين طراحي نرم افزار</a:t>
            </a:r>
            <a:endParaRPr lang="fa-IR" sz="4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Lotus" pitchFamily="2" charset="-78"/>
            </a:endParaRPr>
          </a:p>
        </p:txBody>
      </p:sp>
      <p:sp>
        <p:nvSpPr>
          <p:cNvPr id="3" name="Content Placeholder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normAutofit/>
          </a:bodyPr>
          <a:lstStyle/>
          <a:p>
            <a:pPr algn="justLow">
              <a:buFont typeface="Wingdings" pitchFamily="2" charset="2"/>
              <a:buChar char="Ø"/>
            </a:pPr>
            <a:r>
              <a:rPr lang="fa-IR" sz="2800" b="1" dirty="0" smtClean="0">
                <a:cs typeface="Lotus" pitchFamily="2" charset="-78"/>
              </a:rPr>
              <a:t>طراحي داده</a:t>
            </a:r>
            <a:r>
              <a:rPr lang="fa-IR" sz="2800" b="1" dirty="0" smtClean="0">
                <a:cs typeface="Lotus"/>
              </a:rPr>
              <a:t>‍ ها</a:t>
            </a:r>
            <a:r>
              <a:rPr lang="fa-IR" sz="2800" dirty="0" smtClean="0">
                <a:cs typeface="Lotus"/>
              </a:rPr>
              <a:t>، مدل اطلاعاتي توليد شده در طول تحليل را به ساختارهاي داده هاي لازم در اجراي نرم افزار تبديل مي‍کند.</a:t>
            </a:r>
          </a:p>
          <a:p>
            <a:pPr algn="justLow">
              <a:buFont typeface="Wingdings" pitchFamily="2" charset="2"/>
              <a:buChar char="Ø"/>
            </a:pPr>
            <a:r>
              <a:rPr lang="fa-IR" sz="2800" b="1" dirty="0" smtClean="0">
                <a:cs typeface="Lotus"/>
              </a:rPr>
              <a:t>طراحي معماري</a:t>
            </a:r>
            <a:r>
              <a:rPr lang="fa-IR" sz="2800" dirty="0" smtClean="0">
                <a:cs typeface="Lotus"/>
              </a:rPr>
              <a:t>، رابطة بين عناصر اصلي ساختاري نرم افزار را تعيين مي‍کند.</a:t>
            </a:r>
          </a:p>
          <a:p>
            <a:pPr algn="justLow">
              <a:buFont typeface="Wingdings" pitchFamily="2" charset="2"/>
              <a:buChar char="Ø"/>
            </a:pPr>
            <a:r>
              <a:rPr lang="fa-IR" sz="2800" b="1" dirty="0" smtClean="0">
                <a:cs typeface="Lotus"/>
              </a:rPr>
              <a:t>طراحي رابط</a:t>
            </a:r>
            <a:r>
              <a:rPr lang="fa-IR" sz="2800" dirty="0" smtClean="0">
                <a:cs typeface="Lotus"/>
              </a:rPr>
              <a:t>، توصيف کنندة نحوه ارتباط نرم افزار در محدودة خود، با سيستم هايي که با آن عمل پذيري دروني دارند و افرادي است که آن را به کار مي‍برند.</a:t>
            </a:r>
          </a:p>
          <a:p>
            <a:pPr algn="justLow">
              <a:buFont typeface="Wingdings" pitchFamily="2" charset="2"/>
              <a:buChar char="Ø"/>
            </a:pPr>
            <a:r>
              <a:rPr lang="fa-IR" sz="2800" b="1" dirty="0" smtClean="0">
                <a:cs typeface="Lotus"/>
              </a:rPr>
              <a:t>طراحي اجزاء</a:t>
            </a:r>
            <a:r>
              <a:rPr lang="fa-IR" sz="2800" dirty="0" smtClean="0">
                <a:cs typeface="Lotus"/>
              </a:rPr>
              <a:t>، عناصر ساختاري معماري نرم افزار را به توصيف رويه هاي اجزاء نرم افزاري تبديل مي‍کند.</a:t>
            </a:r>
            <a:endParaRPr lang="fa-IR" sz="2800" dirty="0" smtClean="0">
              <a:cs typeface="Lotus" pitchFamily="2" charset="-78"/>
            </a:endParaRPr>
          </a:p>
        </p:txBody>
      </p:sp>
      <p:sp>
        <p:nvSpPr>
          <p:cNvPr id="5" name="Slide Number Placeholder 4"/>
          <p:cNvSpPr>
            <a:spLocks noGrp="1"/>
          </p:cNvSpPr>
          <p:nvPr>
            <p:ph type="sldNum" sz="quarter" idx="12"/>
          </p:nvPr>
        </p:nvSpPr>
        <p:spPr/>
        <p:txBody>
          <a:bodyPr/>
          <a:lstStyle/>
          <a:p>
            <a:fld id="{88FEDE73-1A98-460A-8F6A-3473880B54CB}" type="slidenum">
              <a:rPr lang="fa-IR" smtClean="0"/>
              <a:pPr/>
              <a:t>5</a:t>
            </a:fld>
            <a:endParaRPr lang="fa-IR"/>
          </a:p>
        </p:txBody>
      </p:sp>
      <p:pic>
        <p:nvPicPr>
          <p:cNvPr id="6" name="Picture 2" descr="L:\Copy of copy.jpg"/>
          <p:cNvPicPr>
            <a:picLocks noChangeAspect="1" noChangeArrowheads="1"/>
          </p:cNvPicPr>
          <p:nvPr/>
        </p:nvPicPr>
        <p:blipFill>
          <a:blip r:embed="rId3"/>
          <a:srcRect/>
          <a:stretch>
            <a:fillRect/>
          </a:stretch>
        </p:blipFill>
        <p:spPr bwMode="auto">
          <a:xfrm>
            <a:off x="500034" y="6429396"/>
            <a:ext cx="285752" cy="285752"/>
          </a:xfrm>
          <a:prstGeom prst="rect">
            <a:avLst/>
          </a:prstGeom>
          <a:noFill/>
        </p:spPr>
      </p:pic>
      <p:sp>
        <p:nvSpPr>
          <p:cNvPr id="7" name="TextBox 6"/>
          <p:cNvSpPr txBox="1"/>
          <p:nvPr/>
        </p:nvSpPr>
        <p:spPr>
          <a:xfrm>
            <a:off x="642910" y="6500834"/>
            <a:ext cx="2143140" cy="230832"/>
          </a:xfrm>
          <a:prstGeom prst="rect">
            <a:avLst/>
          </a:prstGeom>
          <a:noFill/>
        </p:spPr>
        <p:txBody>
          <a:bodyPr wrap="square" rtlCol="0">
            <a:spAutoFit/>
          </a:bodyPr>
          <a:lstStyle/>
          <a:p>
            <a:r>
              <a:rPr lang="en-US" sz="900" dirty="0" smtClean="0">
                <a:solidFill>
                  <a:schemeClr val="bg1">
                    <a:lumMod val="65000"/>
                  </a:schemeClr>
                </a:solidFill>
                <a:latin typeface="Bell MT" pitchFamily="18" charset="0"/>
              </a:rPr>
              <a:t>Copyright By </a:t>
            </a:r>
            <a:r>
              <a:rPr lang="en-US" sz="900" dirty="0" err="1" smtClean="0">
                <a:solidFill>
                  <a:schemeClr val="bg1">
                    <a:lumMod val="65000"/>
                  </a:schemeClr>
                </a:solidFill>
                <a:latin typeface="Bell MT" pitchFamily="18" charset="0"/>
              </a:rPr>
              <a:t>Mojtaba</a:t>
            </a:r>
            <a:r>
              <a:rPr lang="en-US" sz="900" dirty="0" smtClean="0">
                <a:solidFill>
                  <a:schemeClr val="bg1">
                    <a:lumMod val="65000"/>
                  </a:schemeClr>
                </a:solidFill>
                <a:latin typeface="Bell MT" pitchFamily="18" charset="0"/>
              </a:rPr>
              <a:t> </a:t>
            </a:r>
            <a:r>
              <a:rPr lang="en-US" sz="900" dirty="0" err="1" smtClean="0">
                <a:solidFill>
                  <a:schemeClr val="bg1">
                    <a:lumMod val="65000"/>
                  </a:schemeClr>
                </a:solidFill>
                <a:latin typeface="Bell MT" pitchFamily="18" charset="0"/>
              </a:rPr>
              <a:t>Poormohaghegh</a:t>
            </a:r>
            <a:endParaRPr lang="en-US" sz="900" dirty="0">
              <a:solidFill>
                <a:schemeClr val="bg1">
                  <a:lumMod val="65000"/>
                </a:schemeClr>
              </a:solidFill>
              <a:latin typeface="Bell MT" pitchFamily="18" charset="0"/>
            </a:endParaRPr>
          </a:p>
        </p:txBody>
      </p:sp>
    </p:spTree>
  </p:cSld>
  <p:clrMapOvr>
    <a:masterClrMapping/>
  </p:clrMapOvr>
  <p:transition>
    <p:pull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effectLst>
            <a:innerShdw blurRad="114300">
              <a:prstClr val="black"/>
            </a:innerShdw>
          </a:effectLst>
        </p:spPr>
        <p:style>
          <a:lnRef idx="1">
            <a:schemeClr val="accent1"/>
          </a:lnRef>
          <a:fillRef idx="2">
            <a:schemeClr val="accent1"/>
          </a:fillRef>
          <a:effectRef idx="1">
            <a:schemeClr val="accent1"/>
          </a:effectRef>
          <a:fontRef idx="minor">
            <a:schemeClr val="dk1"/>
          </a:fontRef>
        </p:style>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a-IR" sz="4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Lotus" pitchFamily="2" charset="-78"/>
              </a:rPr>
              <a:t>فرآيند طراحي</a:t>
            </a:r>
            <a:endParaRPr lang="fa-IR" sz="4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Lotus" pitchFamily="2" charset="-78"/>
            </a:endParaRPr>
          </a:p>
        </p:txBody>
      </p:sp>
      <p:sp>
        <p:nvSpPr>
          <p:cNvPr id="3" name="Content Placeholder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normAutofit/>
          </a:bodyPr>
          <a:lstStyle/>
          <a:p>
            <a:pPr algn="justLow">
              <a:buFont typeface="Wingdings" pitchFamily="2" charset="2"/>
              <a:buChar char="Ø"/>
            </a:pPr>
            <a:r>
              <a:rPr lang="fa-IR" sz="2800" dirty="0" smtClean="0">
                <a:cs typeface="Lotus" pitchFamily="2" charset="-78"/>
              </a:rPr>
              <a:t>طراحي نرم افزار يک فرآيند تکراري است که به</a:t>
            </a:r>
            <a:r>
              <a:rPr lang="fa-IR" sz="2800" dirty="0" smtClean="0">
                <a:cs typeface="Lotus"/>
              </a:rPr>
              <a:t>‍</a:t>
            </a:r>
            <a:r>
              <a:rPr lang="fa-IR" sz="2800" dirty="0" smtClean="0">
                <a:cs typeface="Lotus" pitchFamily="2" charset="-78"/>
              </a:rPr>
              <a:t>موجب آن نيازمندي</a:t>
            </a:r>
            <a:r>
              <a:rPr lang="fa-IR" sz="2800" dirty="0" smtClean="0">
                <a:cs typeface="Lotus"/>
              </a:rPr>
              <a:t>‍ها و ضرورت‍ها براي ساخت نرم افزار تبديل به يک ”طرح يا نقشه“ مي‍شوند.</a:t>
            </a:r>
          </a:p>
          <a:p>
            <a:pPr algn="justLow">
              <a:buFont typeface="Wingdings" pitchFamily="2" charset="2"/>
              <a:buChar char="Ø"/>
            </a:pPr>
            <a:endParaRPr lang="fa-IR" sz="2800" dirty="0" smtClean="0">
              <a:cs typeface="Lotus"/>
            </a:endParaRPr>
          </a:p>
          <a:p>
            <a:pPr algn="justLow">
              <a:buFont typeface="Wingdings" pitchFamily="2" charset="2"/>
              <a:buChar char="Ø"/>
            </a:pPr>
            <a:r>
              <a:rPr lang="fa-IR" sz="2800" dirty="0" smtClean="0">
                <a:cs typeface="Lotus"/>
              </a:rPr>
              <a:t>در ابتدا طرح يک ديد کلي از نرم افزار را نشان مي‍دهد. با انجام تکرار در طراحي، پالايش بعدي، به نمايش طراحي در سطوح بسيار پايين‍تر انتزاع منجر مي‍گردد.</a:t>
            </a:r>
            <a:endParaRPr lang="fa-IR" sz="2800" dirty="0" smtClean="0">
              <a:cs typeface="Lotus" pitchFamily="2" charset="-78"/>
            </a:endParaRPr>
          </a:p>
        </p:txBody>
      </p:sp>
      <p:sp>
        <p:nvSpPr>
          <p:cNvPr id="5" name="Slide Number Placeholder 4"/>
          <p:cNvSpPr>
            <a:spLocks noGrp="1"/>
          </p:cNvSpPr>
          <p:nvPr>
            <p:ph type="sldNum" sz="quarter" idx="12"/>
          </p:nvPr>
        </p:nvSpPr>
        <p:spPr/>
        <p:txBody>
          <a:bodyPr/>
          <a:lstStyle/>
          <a:p>
            <a:fld id="{88FEDE73-1A98-460A-8F6A-3473880B54CB}" type="slidenum">
              <a:rPr lang="fa-IR" smtClean="0"/>
              <a:pPr/>
              <a:t>6</a:t>
            </a:fld>
            <a:endParaRPr lang="fa-IR"/>
          </a:p>
        </p:txBody>
      </p:sp>
      <p:pic>
        <p:nvPicPr>
          <p:cNvPr id="6" name="Picture 2" descr="L:\Copy of copy.jpg"/>
          <p:cNvPicPr>
            <a:picLocks noChangeAspect="1" noChangeArrowheads="1"/>
          </p:cNvPicPr>
          <p:nvPr/>
        </p:nvPicPr>
        <p:blipFill>
          <a:blip r:embed="rId3"/>
          <a:srcRect/>
          <a:stretch>
            <a:fillRect/>
          </a:stretch>
        </p:blipFill>
        <p:spPr bwMode="auto">
          <a:xfrm>
            <a:off x="500034" y="6429396"/>
            <a:ext cx="285752" cy="285752"/>
          </a:xfrm>
          <a:prstGeom prst="rect">
            <a:avLst/>
          </a:prstGeom>
          <a:noFill/>
        </p:spPr>
      </p:pic>
      <p:sp>
        <p:nvSpPr>
          <p:cNvPr id="7" name="TextBox 6"/>
          <p:cNvSpPr txBox="1"/>
          <p:nvPr/>
        </p:nvSpPr>
        <p:spPr>
          <a:xfrm>
            <a:off x="642910" y="6500834"/>
            <a:ext cx="2143140" cy="230832"/>
          </a:xfrm>
          <a:prstGeom prst="rect">
            <a:avLst/>
          </a:prstGeom>
          <a:noFill/>
        </p:spPr>
        <p:txBody>
          <a:bodyPr wrap="square" rtlCol="0">
            <a:spAutoFit/>
          </a:bodyPr>
          <a:lstStyle/>
          <a:p>
            <a:r>
              <a:rPr lang="en-US" sz="900" dirty="0" smtClean="0">
                <a:solidFill>
                  <a:schemeClr val="bg1">
                    <a:lumMod val="65000"/>
                  </a:schemeClr>
                </a:solidFill>
                <a:latin typeface="Bell MT" pitchFamily="18" charset="0"/>
              </a:rPr>
              <a:t>Copyright By </a:t>
            </a:r>
            <a:r>
              <a:rPr lang="en-US" sz="900" dirty="0" err="1" smtClean="0">
                <a:solidFill>
                  <a:schemeClr val="bg1">
                    <a:lumMod val="65000"/>
                  </a:schemeClr>
                </a:solidFill>
                <a:latin typeface="Bell MT" pitchFamily="18" charset="0"/>
              </a:rPr>
              <a:t>Mojtaba</a:t>
            </a:r>
            <a:r>
              <a:rPr lang="en-US" sz="900" dirty="0" smtClean="0">
                <a:solidFill>
                  <a:schemeClr val="bg1">
                    <a:lumMod val="65000"/>
                  </a:schemeClr>
                </a:solidFill>
                <a:latin typeface="Bell MT" pitchFamily="18" charset="0"/>
              </a:rPr>
              <a:t> </a:t>
            </a:r>
            <a:r>
              <a:rPr lang="en-US" sz="900" dirty="0" err="1" smtClean="0">
                <a:solidFill>
                  <a:schemeClr val="bg1">
                    <a:lumMod val="65000"/>
                  </a:schemeClr>
                </a:solidFill>
                <a:latin typeface="Bell MT" pitchFamily="18" charset="0"/>
              </a:rPr>
              <a:t>Poormohaghegh</a:t>
            </a:r>
            <a:endParaRPr lang="en-US" sz="900" dirty="0">
              <a:solidFill>
                <a:schemeClr val="bg1">
                  <a:lumMod val="65000"/>
                </a:schemeClr>
              </a:solidFill>
              <a:latin typeface="Bell MT" pitchFamily="18" charset="0"/>
            </a:endParaRPr>
          </a:p>
        </p:txBody>
      </p:sp>
    </p:spTree>
  </p:cSld>
  <p:clrMapOvr>
    <a:masterClrMapping/>
  </p:clrMapOvr>
  <p:transition>
    <p:pull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effectLst>
            <a:innerShdw blurRad="114300">
              <a:prstClr val="black"/>
            </a:innerShdw>
          </a:effectLst>
        </p:spPr>
        <p:style>
          <a:lnRef idx="1">
            <a:schemeClr val="accent1"/>
          </a:lnRef>
          <a:fillRef idx="2">
            <a:schemeClr val="accent1"/>
          </a:fillRef>
          <a:effectRef idx="1">
            <a:schemeClr val="accent1"/>
          </a:effectRef>
          <a:fontRef idx="minor">
            <a:schemeClr val="dk1"/>
          </a:fontRef>
        </p:style>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a-IR" sz="4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Lotus" pitchFamily="2" charset="-78"/>
              </a:rPr>
              <a:t>رهنمودهايي براي يک طراحي خوب</a:t>
            </a:r>
            <a:endParaRPr lang="fa-IR" sz="4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Lotus" pitchFamily="2" charset="-78"/>
            </a:endParaRPr>
          </a:p>
        </p:txBody>
      </p:sp>
      <p:sp>
        <p:nvSpPr>
          <p:cNvPr id="3" name="Content Placeholder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normAutofit/>
          </a:bodyPr>
          <a:lstStyle/>
          <a:p>
            <a:pPr algn="justLow">
              <a:buFont typeface="Arial" pitchFamily="34" charset="0"/>
              <a:buChar char="•"/>
            </a:pPr>
            <a:r>
              <a:rPr lang="fa-IR" sz="2800" dirty="0" smtClean="0">
                <a:cs typeface="Lotus" pitchFamily="2" charset="-78"/>
              </a:rPr>
              <a:t>طراحي بايد همة ضرورت</a:t>
            </a:r>
            <a:r>
              <a:rPr lang="fa-IR" sz="2800" dirty="0" smtClean="0">
                <a:cs typeface="Lotus"/>
              </a:rPr>
              <a:t>‍</a:t>
            </a:r>
            <a:r>
              <a:rPr lang="fa-IR" sz="2800" dirty="0" smtClean="0">
                <a:cs typeface="Lotus" pitchFamily="2" charset="-78"/>
              </a:rPr>
              <a:t>هاي آشکار موجود در مدل را تحقق بخشيده و با تمامي خواسته</a:t>
            </a:r>
            <a:r>
              <a:rPr lang="fa-IR" sz="2800" dirty="0" smtClean="0">
                <a:cs typeface="Lotus"/>
              </a:rPr>
              <a:t>‍</a:t>
            </a:r>
            <a:r>
              <a:rPr lang="fa-IR" sz="2800" dirty="0" smtClean="0">
                <a:cs typeface="Lotus" pitchFamily="2" charset="-78"/>
              </a:rPr>
              <a:t>ها و نيازهاي ضمني و مطلوب مشتري سازگار باشد.</a:t>
            </a:r>
          </a:p>
          <a:p>
            <a:pPr algn="justLow">
              <a:buFont typeface="Arial" pitchFamily="34" charset="0"/>
              <a:buChar char="•"/>
            </a:pPr>
            <a:endParaRPr lang="fa-IR" sz="2800" dirty="0" smtClean="0">
              <a:cs typeface="Lotus" pitchFamily="2" charset="-78"/>
            </a:endParaRPr>
          </a:p>
          <a:p>
            <a:pPr algn="justLow">
              <a:buFont typeface="Arial" pitchFamily="34" charset="0"/>
              <a:buChar char="•"/>
            </a:pPr>
            <a:r>
              <a:rPr lang="fa-IR" sz="2800" dirty="0" smtClean="0">
                <a:cs typeface="Lotus" pitchFamily="2" charset="-78"/>
              </a:rPr>
              <a:t>طراحي بايد براي کساني که برنامه</a:t>
            </a:r>
            <a:r>
              <a:rPr lang="fa-IR" sz="2800" dirty="0" smtClean="0">
                <a:cs typeface="Lotus"/>
              </a:rPr>
              <a:t>‍</a:t>
            </a:r>
            <a:r>
              <a:rPr lang="fa-IR" sz="2800" dirty="0" smtClean="0">
                <a:cs typeface="Lotus" pitchFamily="2" charset="-78"/>
              </a:rPr>
              <a:t>نويسي مي</a:t>
            </a:r>
            <a:r>
              <a:rPr lang="fa-IR" sz="2800" dirty="0" smtClean="0">
                <a:cs typeface="Lotus"/>
              </a:rPr>
              <a:t>‍</a:t>
            </a:r>
            <a:r>
              <a:rPr lang="fa-IR" sz="2800" dirty="0" smtClean="0">
                <a:cs typeface="Lotus" pitchFamily="2" charset="-78"/>
              </a:rPr>
              <a:t>کنند و نيز اشخاصي که نرم افزار را آزموده و بعداً آن را پشتيباني مي</a:t>
            </a:r>
            <a:r>
              <a:rPr lang="fa-IR" sz="2800" dirty="0" smtClean="0">
                <a:cs typeface="Lotus"/>
              </a:rPr>
              <a:t>‍</a:t>
            </a:r>
            <a:r>
              <a:rPr lang="fa-IR" sz="2800" dirty="0" smtClean="0">
                <a:cs typeface="Lotus" pitchFamily="2" charset="-78"/>
              </a:rPr>
              <a:t>کنند، راهنمايي خوانا و قابل درک باشد.</a:t>
            </a:r>
          </a:p>
          <a:p>
            <a:pPr algn="justLow">
              <a:buFont typeface="Arial" pitchFamily="34" charset="0"/>
              <a:buChar char="•"/>
            </a:pPr>
            <a:r>
              <a:rPr lang="fa-IR" sz="2800" dirty="0" smtClean="0">
                <a:cs typeface="Lotus" pitchFamily="2" charset="-78"/>
              </a:rPr>
              <a:t>طراحي بايد تصوير کاملي از نرم افزار را ارائه کرده و حوزه</a:t>
            </a:r>
            <a:r>
              <a:rPr lang="fa-IR" sz="2800" dirty="0" smtClean="0">
                <a:cs typeface="Lotus"/>
              </a:rPr>
              <a:t>‍</a:t>
            </a:r>
            <a:r>
              <a:rPr lang="fa-IR" sz="2800" dirty="0" smtClean="0">
                <a:cs typeface="Lotus" pitchFamily="2" charset="-78"/>
              </a:rPr>
              <a:t>هاي داده</a:t>
            </a:r>
            <a:r>
              <a:rPr lang="fa-IR" sz="2800" dirty="0" smtClean="0">
                <a:cs typeface="Lotus"/>
              </a:rPr>
              <a:t>‍</a:t>
            </a:r>
            <a:r>
              <a:rPr lang="fa-IR" sz="2800" dirty="0" smtClean="0">
                <a:cs typeface="Lotus" pitchFamily="2" charset="-78"/>
              </a:rPr>
              <a:t>اي، کاربردي و رفتاري را از ديد پياده</a:t>
            </a:r>
            <a:r>
              <a:rPr lang="fa-IR" sz="2800" dirty="0" smtClean="0">
                <a:cs typeface="Lotus"/>
              </a:rPr>
              <a:t>‍</a:t>
            </a:r>
            <a:r>
              <a:rPr lang="fa-IR" sz="2800" dirty="0" smtClean="0">
                <a:cs typeface="Lotus" pitchFamily="2" charset="-78"/>
              </a:rPr>
              <a:t>سازي مورد توجه قرار دهد.</a:t>
            </a:r>
          </a:p>
        </p:txBody>
      </p:sp>
      <p:sp>
        <p:nvSpPr>
          <p:cNvPr id="5" name="Slide Number Placeholder 4"/>
          <p:cNvSpPr>
            <a:spLocks noGrp="1"/>
          </p:cNvSpPr>
          <p:nvPr>
            <p:ph type="sldNum" sz="quarter" idx="12"/>
          </p:nvPr>
        </p:nvSpPr>
        <p:spPr/>
        <p:txBody>
          <a:bodyPr/>
          <a:lstStyle/>
          <a:p>
            <a:fld id="{88FEDE73-1A98-460A-8F6A-3473880B54CB}" type="slidenum">
              <a:rPr lang="fa-IR" smtClean="0"/>
              <a:pPr/>
              <a:t>7</a:t>
            </a:fld>
            <a:endParaRPr lang="fa-IR"/>
          </a:p>
        </p:txBody>
      </p:sp>
      <p:pic>
        <p:nvPicPr>
          <p:cNvPr id="6" name="Picture 2" descr="L:\Copy of copy.jpg"/>
          <p:cNvPicPr>
            <a:picLocks noChangeAspect="1" noChangeArrowheads="1"/>
          </p:cNvPicPr>
          <p:nvPr/>
        </p:nvPicPr>
        <p:blipFill>
          <a:blip r:embed="rId3"/>
          <a:srcRect/>
          <a:stretch>
            <a:fillRect/>
          </a:stretch>
        </p:blipFill>
        <p:spPr bwMode="auto">
          <a:xfrm>
            <a:off x="500034" y="6429396"/>
            <a:ext cx="285752" cy="285752"/>
          </a:xfrm>
          <a:prstGeom prst="rect">
            <a:avLst/>
          </a:prstGeom>
          <a:noFill/>
        </p:spPr>
      </p:pic>
      <p:sp>
        <p:nvSpPr>
          <p:cNvPr id="7" name="TextBox 6"/>
          <p:cNvSpPr txBox="1"/>
          <p:nvPr/>
        </p:nvSpPr>
        <p:spPr>
          <a:xfrm>
            <a:off x="642910" y="6500834"/>
            <a:ext cx="2143140" cy="230832"/>
          </a:xfrm>
          <a:prstGeom prst="rect">
            <a:avLst/>
          </a:prstGeom>
          <a:noFill/>
        </p:spPr>
        <p:txBody>
          <a:bodyPr wrap="square" rtlCol="0">
            <a:spAutoFit/>
          </a:bodyPr>
          <a:lstStyle/>
          <a:p>
            <a:r>
              <a:rPr lang="en-US" sz="900" dirty="0" smtClean="0">
                <a:solidFill>
                  <a:schemeClr val="bg1">
                    <a:lumMod val="65000"/>
                  </a:schemeClr>
                </a:solidFill>
                <a:latin typeface="Bell MT" pitchFamily="18" charset="0"/>
              </a:rPr>
              <a:t>Copyright By </a:t>
            </a:r>
            <a:r>
              <a:rPr lang="en-US" sz="900" dirty="0" err="1" smtClean="0">
                <a:solidFill>
                  <a:schemeClr val="bg1">
                    <a:lumMod val="65000"/>
                  </a:schemeClr>
                </a:solidFill>
                <a:latin typeface="Bell MT" pitchFamily="18" charset="0"/>
              </a:rPr>
              <a:t>Mojtaba</a:t>
            </a:r>
            <a:r>
              <a:rPr lang="en-US" sz="900" dirty="0" smtClean="0">
                <a:solidFill>
                  <a:schemeClr val="bg1">
                    <a:lumMod val="65000"/>
                  </a:schemeClr>
                </a:solidFill>
                <a:latin typeface="Bell MT" pitchFamily="18" charset="0"/>
              </a:rPr>
              <a:t> </a:t>
            </a:r>
            <a:r>
              <a:rPr lang="en-US" sz="900" dirty="0" err="1" smtClean="0">
                <a:solidFill>
                  <a:schemeClr val="bg1">
                    <a:lumMod val="65000"/>
                  </a:schemeClr>
                </a:solidFill>
                <a:latin typeface="Bell MT" pitchFamily="18" charset="0"/>
              </a:rPr>
              <a:t>Poormohaghegh</a:t>
            </a:r>
            <a:endParaRPr lang="en-US" sz="900" dirty="0">
              <a:solidFill>
                <a:schemeClr val="bg1">
                  <a:lumMod val="65000"/>
                </a:schemeClr>
              </a:solidFill>
              <a:latin typeface="Bell MT" pitchFamily="18" charset="0"/>
            </a:endParaRPr>
          </a:p>
        </p:txBody>
      </p:sp>
    </p:spTree>
  </p:cSld>
  <p:clrMapOvr>
    <a:masterClrMapping/>
  </p:clrMapOvr>
  <p:transition>
    <p:pull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effectLst>
            <a:innerShdw blurRad="114300">
              <a:prstClr val="black"/>
            </a:innerShdw>
          </a:effectLst>
        </p:spPr>
        <p:style>
          <a:lnRef idx="1">
            <a:schemeClr val="accent1"/>
          </a:lnRef>
          <a:fillRef idx="2">
            <a:schemeClr val="accent1"/>
          </a:fillRef>
          <a:effectRef idx="1">
            <a:schemeClr val="accent1"/>
          </a:effectRef>
          <a:fontRef idx="minor">
            <a:schemeClr val="dk1"/>
          </a:fontRef>
        </p:style>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a-IR" sz="4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Lotus" pitchFamily="2" charset="-78"/>
              </a:rPr>
              <a:t>اصول طراحي</a:t>
            </a:r>
            <a:endParaRPr lang="fa-IR" sz="4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Lotus" pitchFamily="2" charset="-78"/>
            </a:endParaRPr>
          </a:p>
        </p:txBody>
      </p:sp>
      <p:sp>
        <p:nvSpPr>
          <p:cNvPr id="3" name="Content Placeholder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normAutofit/>
          </a:bodyPr>
          <a:lstStyle/>
          <a:p>
            <a:pPr algn="justLow">
              <a:buFont typeface="Wingdings" pitchFamily="2" charset="2"/>
              <a:buChar char="Ø"/>
            </a:pPr>
            <a:r>
              <a:rPr lang="fa-IR" sz="2800" dirty="0" smtClean="0">
                <a:cs typeface="Lotus" pitchFamily="2" charset="-78"/>
              </a:rPr>
              <a:t>طراحي نرم افزار</a:t>
            </a:r>
            <a:r>
              <a:rPr lang="fa-IR" sz="2800" dirty="0" smtClean="0">
                <a:cs typeface="Lotus"/>
              </a:rPr>
              <a:t> هم يک فرآيند است و هم يک مدل.</a:t>
            </a:r>
          </a:p>
          <a:p>
            <a:pPr algn="justLow">
              <a:buFont typeface="Wingdings" pitchFamily="2" charset="2"/>
              <a:buChar char="Ø"/>
            </a:pPr>
            <a:endParaRPr lang="fa-IR" sz="2800" b="1" dirty="0" smtClean="0">
              <a:cs typeface="Lotus"/>
            </a:endParaRPr>
          </a:p>
          <a:p>
            <a:pPr algn="justLow">
              <a:buFont typeface="Wingdings" pitchFamily="2" charset="2"/>
              <a:buChar char="Ø"/>
            </a:pPr>
            <a:r>
              <a:rPr lang="fa-IR" sz="2800" b="1" dirty="0" smtClean="0">
                <a:cs typeface="Lotus"/>
              </a:rPr>
              <a:t>اصول طراحي داويس:</a:t>
            </a:r>
          </a:p>
          <a:p>
            <a:pPr algn="justLow">
              <a:buFont typeface="Arial" pitchFamily="34" charset="0"/>
              <a:buChar char="•"/>
            </a:pPr>
            <a:r>
              <a:rPr lang="fa-IR" sz="2800" dirty="0" smtClean="0">
                <a:cs typeface="Lotus"/>
              </a:rPr>
              <a:t>باريک بيني نبايد در فرآيند طراحي وجود داشته باشد.</a:t>
            </a:r>
          </a:p>
          <a:p>
            <a:pPr algn="justLow">
              <a:buFont typeface="Arial" pitchFamily="34" charset="0"/>
              <a:buChar char="•"/>
            </a:pPr>
            <a:r>
              <a:rPr lang="fa-IR" sz="2800" dirty="0" smtClean="0">
                <a:cs typeface="Lotus"/>
              </a:rPr>
              <a:t>طراحي بايد قابل رديابي به مدل تحليلي باشد.</a:t>
            </a:r>
          </a:p>
          <a:p>
            <a:pPr algn="justLow">
              <a:buFont typeface="Arial" pitchFamily="34" charset="0"/>
              <a:buChar char="•"/>
            </a:pPr>
            <a:r>
              <a:rPr lang="fa-IR" sz="2800" dirty="0" smtClean="0">
                <a:cs typeface="Lotus"/>
              </a:rPr>
              <a:t>طراحي نبايد دوباره کاري باشد.</a:t>
            </a:r>
          </a:p>
          <a:p>
            <a:pPr algn="justLow">
              <a:buFont typeface="Arial" pitchFamily="34" charset="0"/>
              <a:buChar char="•"/>
            </a:pPr>
            <a:r>
              <a:rPr lang="fa-IR" sz="2800" dirty="0" smtClean="0">
                <a:cs typeface="Lotus" pitchFamily="2" charset="-78"/>
              </a:rPr>
              <a:t>طراحي بايد فاصلة عقلاني بين نرم افزار</a:t>
            </a:r>
            <a:r>
              <a:rPr lang="fa-IR" sz="2800" dirty="0" smtClean="0">
                <a:cs typeface="Lotus"/>
              </a:rPr>
              <a:t> و مسئله موجود در جهان واقعي را به حداقل برساند.</a:t>
            </a:r>
          </a:p>
        </p:txBody>
      </p:sp>
      <p:sp>
        <p:nvSpPr>
          <p:cNvPr id="5" name="Slide Number Placeholder 4"/>
          <p:cNvSpPr>
            <a:spLocks noGrp="1"/>
          </p:cNvSpPr>
          <p:nvPr>
            <p:ph type="sldNum" sz="quarter" idx="12"/>
          </p:nvPr>
        </p:nvSpPr>
        <p:spPr/>
        <p:txBody>
          <a:bodyPr/>
          <a:lstStyle/>
          <a:p>
            <a:fld id="{88FEDE73-1A98-460A-8F6A-3473880B54CB}" type="slidenum">
              <a:rPr lang="fa-IR" smtClean="0"/>
              <a:pPr/>
              <a:t>8</a:t>
            </a:fld>
            <a:endParaRPr lang="fa-IR"/>
          </a:p>
        </p:txBody>
      </p:sp>
      <p:pic>
        <p:nvPicPr>
          <p:cNvPr id="6" name="Picture 2" descr="L:\Copy of copy.jpg"/>
          <p:cNvPicPr>
            <a:picLocks noChangeAspect="1" noChangeArrowheads="1"/>
          </p:cNvPicPr>
          <p:nvPr/>
        </p:nvPicPr>
        <p:blipFill>
          <a:blip r:embed="rId3"/>
          <a:srcRect/>
          <a:stretch>
            <a:fillRect/>
          </a:stretch>
        </p:blipFill>
        <p:spPr bwMode="auto">
          <a:xfrm>
            <a:off x="500034" y="6429396"/>
            <a:ext cx="285752" cy="285752"/>
          </a:xfrm>
          <a:prstGeom prst="rect">
            <a:avLst/>
          </a:prstGeom>
          <a:noFill/>
        </p:spPr>
      </p:pic>
      <p:sp>
        <p:nvSpPr>
          <p:cNvPr id="7" name="TextBox 6"/>
          <p:cNvSpPr txBox="1"/>
          <p:nvPr/>
        </p:nvSpPr>
        <p:spPr>
          <a:xfrm>
            <a:off x="642910" y="6500834"/>
            <a:ext cx="2143140" cy="230832"/>
          </a:xfrm>
          <a:prstGeom prst="rect">
            <a:avLst/>
          </a:prstGeom>
          <a:noFill/>
        </p:spPr>
        <p:txBody>
          <a:bodyPr wrap="square" rtlCol="0">
            <a:spAutoFit/>
          </a:bodyPr>
          <a:lstStyle/>
          <a:p>
            <a:r>
              <a:rPr lang="en-US" sz="900" dirty="0" smtClean="0">
                <a:solidFill>
                  <a:schemeClr val="bg1">
                    <a:lumMod val="65000"/>
                  </a:schemeClr>
                </a:solidFill>
                <a:latin typeface="Bell MT" pitchFamily="18" charset="0"/>
              </a:rPr>
              <a:t>Copyright By </a:t>
            </a:r>
            <a:r>
              <a:rPr lang="en-US" sz="900" dirty="0" err="1" smtClean="0">
                <a:solidFill>
                  <a:schemeClr val="bg1">
                    <a:lumMod val="65000"/>
                  </a:schemeClr>
                </a:solidFill>
                <a:latin typeface="Bell MT" pitchFamily="18" charset="0"/>
              </a:rPr>
              <a:t>Mojtaba</a:t>
            </a:r>
            <a:r>
              <a:rPr lang="en-US" sz="900" dirty="0" smtClean="0">
                <a:solidFill>
                  <a:schemeClr val="bg1">
                    <a:lumMod val="65000"/>
                  </a:schemeClr>
                </a:solidFill>
                <a:latin typeface="Bell MT" pitchFamily="18" charset="0"/>
              </a:rPr>
              <a:t> </a:t>
            </a:r>
            <a:r>
              <a:rPr lang="en-US" sz="900" dirty="0" err="1" smtClean="0">
                <a:solidFill>
                  <a:schemeClr val="bg1">
                    <a:lumMod val="65000"/>
                  </a:schemeClr>
                </a:solidFill>
                <a:latin typeface="Bell MT" pitchFamily="18" charset="0"/>
              </a:rPr>
              <a:t>Poormohaghegh</a:t>
            </a:r>
            <a:endParaRPr lang="en-US" sz="900" dirty="0">
              <a:solidFill>
                <a:schemeClr val="bg1">
                  <a:lumMod val="65000"/>
                </a:schemeClr>
              </a:solidFill>
              <a:latin typeface="Bell MT" pitchFamily="18" charset="0"/>
            </a:endParaRPr>
          </a:p>
        </p:txBody>
      </p:sp>
    </p:spTree>
  </p:cSld>
  <p:clrMapOvr>
    <a:masterClrMapping/>
  </p:clrMapOvr>
  <p:transition>
    <p:pull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effectLst>
            <a:innerShdw blurRad="114300">
              <a:prstClr val="black"/>
            </a:innerShdw>
          </a:effectLst>
        </p:spPr>
        <p:style>
          <a:lnRef idx="1">
            <a:schemeClr val="accent1"/>
          </a:lnRef>
          <a:fillRef idx="2">
            <a:schemeClr val="accent1"/>
          </a:fillRef>
          <a:effectRef idx="1">
            <a:schemeClr val="accent1"/>
          </a:effectRef>
          <a:fontRef idx="minor">
            <a:schemeClr val="dk1"/>
          </a:fontRef>
        </p:style>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a-IR" sz="4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Lotus" pitchFamily="2" charset="-78"/>
              </a:rPr>
              <a:t>اصول طراحي-ادامه</a:t>
            </a:r>
            <a:endParaRPr lang="fa-IR" sz="4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Lotus" pitchFamily="2" charset="-78"/>
            </a:endParaRPr>
          </a:p>
        </p:txBody>
      </p:sp>
      <p:sp>
        <p:nvSpPr>
          <p:cNvPr id="3" name="Content Placeholder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normAutofit/>
          </a:bodyPr>
          <a:lstStyle/>
          <a:p>
            <a:pPr algn="justLow">
              <a:buFont typeface="Arial" pitchFamily="34" charset="0"/>
              <a:buChar char="•"/>
            </a:pPr>
            <a:r>
              <a:rPr lang="fa-IR" sz="2800" dirty="0" smtClean="0">
                <a:cs typeface="Lotus" pitchFamily="2" charset="-78"/>
              </a:rPr>
              <a:t>طراحي بايد از يکنواختي و يکپارچگي برخوردار باشد.</a:t>
            </a:r>
          </a:p>
          <a:p>
            <a:pPr algn="justLow">
              <a:buFont typeface="Arial" pitchFamily="34" charset="0"/>
              <a:buChar char="•"/>
            </a:pPr>
            <a:r>
              <a:rPr lang="fa-IR" sz="2800" dirty="0" smtClean="0">
                <a:cs typeface="Lotus" pitchFamily="2" charset="-78"/>
              </a:rPr>
              <a:t>ساختار طراحي حتي در صورت مواجهه با داده</a:t>
            </a:r>
            <a:r>
              <a:rPr lang="fa-IR" sz="2800" dirty="0" smtClean="0">
                <a:cs typeface="Lotus"/>
              </a:rPr>
              <a:t>‍</a:t>
            </a:r>
            <a:r>
              <a:rPr lang="fa-IR" sz="2800" dirty="0" smtClean="0">
                <a:cs typeface="Lotus" pitchFamily="2" charset="-78"/>
              </a:rPr>
              <a:t>هاي غيرعادي، رويدادها يا شرايط کاري، بايد به آرامي از کار بايستد.</a:t>
            </a:r>
          </a:p>
          <a:p>
            <a:pPr algn="justLow">
              <a:buFont typeface="Arial" pitchFamily="34" charset="0"/>
              <a:buChar char="•"/>
            </a:pPr>
            <a:r>
              <a:rPr lang="fa-IR" sz="2800" dirty="0" smtClean="0">
                <a:cs typeface="Lotus" pitchFamily="2" charset="-78"/>
              </a:rPr>
              <a:t>طراحي به معناي برنامه</a:t>
            </a:r>
            <a:r>
              <a:rPr lang="fa-IR" sz="2800" dirty="0" smtClean="0">
                <a:cs typeface="Lotus"/>
              </a:rPr>
              <a:t>‍</a:t>
            </a:r>
            <a:r>
              <a:rPr lang="fa-IR" sz="2800" dirty="0" smtClean="0">
                <a:cs typeface="Lotus" pitchFamily="2" charset="-78"/>
              </a:rPr>
              <a:t>نويسي نيست و برنامه</a:t>
            </a:r>
            <a:r>
              <a:rPr lang="fa-IR" sz="2800" dirty="0" smtClean="0">
                <a:cs typeface="Lotus"/>
              </a:rPr>
              <a:t>‍</a:t>
            </a:r>
            <a:r>
              <a:rPr lang="fa-IR" sz="2800" dirty="0" smtClean="0">
                <a:cs typeface="Lotus" pitchFamily="2" charset="-78"/>
              </a:rPr>
              <a:t>نويسي نيز به معناي طراحي نمي</a:t>
            </a:r>
            <a:r>
              <a:rPr lang="fa-IR" sz="2800" dirty="0" smtClean="0">
                <a:cs typeface="Lotus"/>
              </a:rPr>
              <a:t>‍</a:t>
            </a:r>
            <a:r>
              <a:rPr lang="fa-IR" sz="2800" dirty="0" smtClean="0">
                <a:cs typeface="Lotus" pitchFamily="2" charset="-78"/>
              </a:rPr>
              <a:t>باشد.</a:t>
            </a:r>
          </a:p>
          <a:p>
            <a:pPr algn="justLow">
              <a:buFont typeface="Arial" pitchFamily="34" charset="0"/>
              <a:buChar char="•"/>
            </a:pPr>
            <a:r>
              <a:rPr lang="fa-IR" sz="2800" dirty="0" smtClean="0">
                <a:cs typeface="Lotus" pitchFamily="2" charset="-78"/>
              </a:rPr>
              <a:t>طراحي بايد ضمن شکل</a:t>
            </a:r>
            <a:r>
              <a:rPr lang="fa-IR" sz="2800" dirty="0" smtClean="0">
                <a:cs typeface="Lotus"/>
              </a:rPr>
              <a:t>‍</a:t>
            </a:r>
            <a:r>
              <a:rPr lang="fa-IR" sz="2800" dirty="0" smtClean="0">
                <a:cs typeface="Lotus" pitchFamily="2" charset="-78"/>
              </a:rPr>
              <a:t>گيري، از نظر کيفي مورد ارزيابي قرار گيرد نه بعد از اتمام.</a:t>
            </a:r>
          </a:p>
          <a:p>
            <a:pPr algn="justLow">
              <a:buFont typeface="Arial" pitchFamily="34" charset="0"/>
              <a:buChar char="•"/>
            </a:pPr>
            <a:r>
              <a:rPr lang="fa-IR" sz="2800" dirty="0" smtClean="0">
                <a:cs typeface="Lotus" pitchFamily="2" charset="-78"/>
              </a:rPr>
              <a:t>طراحي بايد به</a:t>
            </a:r>
            <a:r>
              <a:rPr lang="fa-IR" sz="2800" dirty="0" smtClean="0">
                <a:cs typeface="Lotus"/>
              </a:rPr>
              <a:t>‍</a:t>
            </a:r>
            <a:r>
              <a:rPr lang="fa-IR" sz="2800" dirty="0" smtClean="0">
                <a:cs typeface="Lotus" pitchFamily="2" charset="-78"/>
              </a:rPr>
              <a:t>منظور به حداقل رساندن خطاي مفهومي مرور شود.</a:t>
            </a:r>
          </a:p>
        </p:txBody>
      </p:sp>
      <p:sp>
        <p:nvSpPr>
          <p:cNvPr id="5" name="Slide Number Placeholder 4"/>
          <p:cNvSpPr>
            <a:spLocks noGrp="1"/>
          </p:cNvSpPr>
          <p:nvPr>
            <p:ph type="sldNum" sz="quarter" idx="12"/>
          </p:nvPr>
        </p:nvSpPr>
        <p:spPr/>
        <p:txBody>
          <a:bodyPr/>
          <a:lstStyle/>
          <a:p>
            <a:fld id="{88FEDE73-1A98-460A-8F6A-3473880B54CB}" type="slidenum">
              <a:rPr lang="fa-IR" smtClean="0"/>
              <a:pPr/>
              <a:t>9</a:t>
            </a:fld>
            <a:endParaRPr lang="fa-IR"/>
          </a:p>
        </p:txBody>
      </p:sp>
      <p:pic>
        <p:nvPicPr>
          <p:cNvPr id="6" name="Picture 2" descr="L:\Copy of copy.jpg"/>
          <p:cNvPicPr>
            <a:picLocks noChangeAspect="1" noChangeArrowheads="1"/>
          </p:cNvPicPr>
          <p:nvPr/>
        </p:nvPicPr>
        <p:blipFill>
          <a:blip r:embed="rId3"/>
          <a:srcRect/>
          <a:stretch>
            <a:fillRect/>
          </a:stretch>
        </p:blipFill>
        <p:spPr bwMode="auto">
          <a:xfrm>
            <a:off x="500034" y="6429396"/>
            <a:ext cx="285752" cy="285752"/>
          </a:xfrm>
          <a:prstGeom prst="rect">
            <a:avLst/>
          </a:prstGeom>
          <a:noFill/>
        </p:spPr>
      </p:pic>
      <p:sp>
        <p:nvSpPr>
          <p:cNvPr id="7" name="TextBox 6"/>
          <p:cNvSpPr txBox="1"/>
          <p:nvPr/>
        </p:nvSpPr>
        <p:spPr>
          <a:xfrm>
            <a:off x="642910" y="6500834"/>
            <a:ext cx="2143140" cy="230832"/>
          </a:xfrm>
          <a:prstGeom prst="rect">
            <a:avLst/>
          </a:prstGeom>
          <a:noFill/>
        </p:spPr>
        <p:txBody>
          <a:bodyPr wrap="square" rtlCol="0">
            <a:spAutoFit/>
          </a:bodyPr>
          <a:lstStyle/>
          <a:p>
            <a:r>
              <a:rPr lang="en-US" sz="900" dirty="0" smtClean="0">
                <a:solidFill>
                  <a:schemeClr val="bg1">
                    <a:lumMod val="65000"/>
                  </a:schemeClr>
                </a:solidFill>
                <a:latin typeface="Bell MT" pitchFamily="18" charset="0"/>
              </a:rPr>
              <a:t>Copyright By </a:t>
            </a:r>
            <a:r>
              <a:rPr lang="en-US" sz="900" dirty="0" err="1" smtClean="0">
                <a:solidFill>
                  <a:schemeClr val="bg1">
                    <a:lumMod val="65000"/>
                  </a:schemeClr>
                </a:solidFill>
                <a:latin typeface="Bell MT" pitchFamily="18" charset="0"/>
              </a:rPr>
              <a:t>Mojtaba</a:t>
            </a:r>
            <a:r>
              <a:rPr lang="en-US" sz="900" dirty="0" smtClean="0">
                <a:solidFill>
                  <a:schemeClr val="bg1">
                    <a:lumMod val="65000"/>
                  </a:schemeClr>
                </a:solidFill>
                <a:latin typeface="Bell MT" pitchFamily="18" charset="0"/>
              </a:rPr>
              <a:t> </a:t>
            </a:r>
            <a:r>
              <a:rPr lang="en-US" sz="900" dirty="0" err="1" smtClean="0">
                <a:solidFill>
                  <a:schemeClr val="bg1">
                    <a:lumMod val="65000"/>
                  </a:schemeClr>
                </a:solidFill>
                <a:latin typeface="Bell MT" pitchFamily="18" charset="0"/>
              </a:rPr>
              <a:t>Poormohaghegh</a:t>
            </a:r>
            <a:endParaRPr lang="en-US" sz="900" dirty="0">
              <a:solidFill>
                <a:schemeClr val="bg1">
                  <a:lumMod val="65000"/>
                </a:schemeClr>
              </a:solidFill>
              <a:latin typeface="Bell MT" pitchFamily="18" charset="0"/>
            </a:endParaRPr>
          </a:p>
        </p:txBody>
      </p:sp>
    </p:spTree>
  </p:cSld>
  <p:clrMapOvr>
    <a:masterClrMapping/>
  </p:clrMapOvr>
  <p:transition>
    <p:pull dir="d"/>
  </p:transition>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661</TotalTime>
  <Words>2688</Words>
  <Application>Microsoft Office PowerPoint</Application>
  <PresentationFormat>On-screen Show (4:3)</PresentationFormat>
  <Paragraphs>301</Paragraphs>
  <Slides>37</Slides>
  <Notes>35</Notes>
  <HiddenSlides>0</HiddenSlides>
  <MMClips>0</MMClips>
  <ScaleCrop>false</ScaleCrop>
  <HeadingPairs>
    <vt:vector size="4" baseType="variant">
      <vt:variant>
        <vt:lpstr>Theme</vt:lpstr>
      </vt:variant>
      <vt:variant>
        <vt:i4>2</vt:i4>
      </vt:variant>
      <vt:variant>
        <vt:lpstr>Slide Titles</vt:lpstr>
      </vt:variant>
      <vt:variant>
        <vt:i4>37</vt:i4>
      </vt:variant>
    </vt:vector>
  </HeadingPairs>
  <TitlesOfParts>
    <vt:vector size="39" baseType="lpstr">
      <vt:lpstr>Office Theme</vt:lpstr>
      <vt:lpstr>Flow</vt:lpstr>
      <vt:lpstr>بسم الله الرحمن الرحيم</vt:lpstr>
      <vt:lpstr>نگاه اجمالي</vt:lpstr>
      <vt:lpstr>طراحي نرم افزار</vt:lpstr>
      <vt:lpstr>گردش اطلاعات حين طراحي نرم افزار</vt:lpstr>
      <vt:lpstr>گردش اطلاعات حين طراحي نرم افزار</vt:lpstr>
      <vt:lpstr>فرآيند طراحي</vt:lpstr>
      <vt:lpstr>رهنمودهايي براي يک طراحي خوب</vt:lpstr>
      <vt:lpstr>اصول طراحي</vt:lpstr>
      <vt:lpstr>اصول طراحي-ادامه</vt:lpstr>
      <vt:lpstr>اصول طراحي-ادامه</vt:lpstr>
      <vt:lpstr>مفاهيم طراحي</vt:lpstr>
      <vt:lpstr>تجريد</vt:lpstr>
      <vt:lpstr>پيمانه سازي</vt:lpstr>
      <vt:lpstr>پيمانه سازي-ادامه</vt:lpstr>
      <vt:lpstr>معماري نرم افزار</vt:lpstr>
      <vt:lpstr>خصوصيات طراحي معماري</vt:lpstr>
      <vt:lpstr>سلسله مراتب کنترل</vt:lpstr>
      <vt:lpstr>بيان‍دو‍خصوصيت‍ديگر‍توسط‍سلسله‍مراتب‍کنترل</vt:lpstr>
      <vt:lpstr>تجزيه سازي</vt:lpstr>
      <vt:lpstr>مزاياي تجزيه افقي:</vt:lpstr>
      <vt:lpstr>ويژگي تقسيم‍بندي عمودي</vt:lpstr>
      <vt:lpstr>ساختار داده‍ها</vt:lpstr>
      <vt:lpstr>ساختارهاي کلي داده‍اي اصلي</vt:lpstr>
      <vt:lpstr>رويه نرم افزار</vt:lpstr>
      <vt:lpstr>پنهان سازي اطلاعات</vt:lpstr>
      <vt:lpstr>طراحي موثر پيمانه اي</vt:lpstr>
      <vt:lpstr>استقلال کارکردي</vt:lpstr>
      <vt:lpstr>چسبندگي</vt:lpstr>
      <vt:lpstr>چسبندگي-ادامه</vt:lpstr>
      <vt:lpstr>چسبندگي-ادامه</vt:lpstr>
      <vt:lpstr>پيوستگي</vt:lpstr>
      <vt:lpstr>پيوستگي-ادامه</vt:lpstr>
      <vt:lpstr>ابداعات طراحي براي پيمانه‍سازي کارآ</vt:lpstr>
      <vt:lpstr>ابداعات طراحي براي پيمانه‍سازي کارآ</vt:lpstr>
      <vt:lpstr>مشخصات طراحي</vt:lpstr>
      <vt:lpstr>مشخصات طراحي-ادامه</vt:lpstr>
      <vt:lpstr>پايان</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
  <cp:lastModifiedBy>pnum</cp:lastModifiedBy>
  <cp:revision>86</cp:revision>
  <dcterms:created xsi:type="dcterms:W3CDTF">2006-08-16T00:00:00Z</dcterms:created>
  <dcterms:modified xsi:type="dcterms:W3CDTF">2008-10-26T06:32:58Z</dcterms:modified>
</cp:coreProperties>
</file>