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8"/>
  </p:notesMasterIdLst>
  <p:sldIdLst>
    <p:sldId id="263" r:id="rId2"/>
    <p:sldId id="25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2" d="100"/>
          <a:sy n="82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C8E1963-1EA4-4215-A1C5-C2DE914D0A3A}" type="datetimeFigureOut">
              <a:rPr lang="fa-IR" smtClean="0"/>
              <a:t>02/10/1434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AF6633A-CFD4-430F-8F34-CC0090677D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242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6633A-CFD4-430F-8F34-CC0090677D59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291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B809A-D383-4C4B-9B7E-12199E4A78FA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1776D-54AA-4A53-8B64-C820214FEE82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57062-8088-4DF1-A195-61019A651D53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F64A-9FA7-4B68-BA16-9D8BF902BC48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A828-DB8C-4B9C-BC42-6B3EB0647B91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BEAC4-1A2A-4CBB-BF06-1D536DC9DBB4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32548-C988-446E-BCB5-F87447DE82D2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A280A-8222-4B30-A9F9-6CF57E006B31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ED759-EA12-45BD-AEB9-78FF20FB6EF8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0428D-D4A0-40FB-9F0E-3112289E89FE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8DDDC-5833-4350-99D1-84D0FCD02BF2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4D89AD-4FA7-4AEA-A29D-487489AA50C4}" type="datetime8">
              <a:rPr lang="fa-IR" smtClean="0"/>
              <a:t>دسامبر 23، 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FEE6F99-918E-4708-AA3A-3B48A7DF06B7}" type="slidenum">
              <a:rPr lang="fa-IR" smtClean="0"/>
              <a:t>‹#›</a:t>
            </a:fld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ctr" defTabSz="914400" rtl="1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afasaddarsad.mihanblog.com" TargetMode="External"/><Relationship Id="rId2" Type="http://schemas.openxmlformats.org/officeDocument/2006/relationships/hyperlink" Target="mailto:afa.azad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75" l="0" r="100000">
                        <a14:foregroundMark x1="18913" y1="33080" x2="18913" y2="33080"/>
                        <a14:foregroundMark x1="7339" y1="32538" x2="7339" y2="32538"/>
                        <a14:foregroundMark x1="7622" y1="77440" x2="7622" y2="77440"/>
                        <a14:foregroundMark x1="6069" y1="92408" x2="6069" y2="92408"/>
                        <a14:foregroundMark x1="86450" y1="70282" x2="86450" y2="70282"/>
                        <a14:foregroundMark x1="2964" y1="27549" x2="2964" y2="27549"/>
                        <a14:foregroundMark x1="8963" y1="60195" x2="8963" y2="60195"/>
                        <a14:foregroundMark x1="29781" y1="56725" x2="29781" y2="56725"/>
                        <a14:foregroundMark x1="73606" y1="43384" x2="73606" y2="43384"/>
                        <a14:backgroundMark x1="71771" y1="48048" x2="71771" y2="48048"/>
                        <a14:backgroundMark x1="81651" y1="37419" x2="81651" y2="37419"/>
                        <a14:backgroundMark x1="82569" y1="23210" x2="82569" y2="23210"/>
                        <a14:backgroundMark x1="82569" y1="26030" x2="82569" y2="2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8105627" cy="42533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228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فصل دوم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fa-IR" sz="9600" dirty="0" smtClean="0"/>
              <a:t>دستورات قالب دهی</a:t>
            </a:r>
            <a:endParaRPr lang="fa-IR" sz="9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205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علامت $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جهت ایجاد فرمول ریضای ، عبارت در داخل دو علامت $ قرار می دهیم.</a:t>
            </a:r>
          </a:p>
          <a:p>
            <a:r>
              <a:rPr lang="fa-IR" dirty="0" smtClean="0"/>
              <a:t>اگر دستورات را بین دو علامت $ قرار دهیم ، عبارات در همان سطر نمایش داده میشود.</a:t>
            </a:r>
          </a:p>
          <a:p>
            <a:pPr marL="114300" indent="0" algn="l">
              <a:buNone/>
            </a:pPr>
            <a:r>
              <a:rPr lang="fa-IR" dirty="0" smtClean="0"/>
              <a:t>$....$</a:t>
            </a:r>
          </a:p>
          <a:p>
            <a:r>
              <a:rPr lang="fa-IR" dirty="0"/>
              <a:t>اگر دستورات را بین </a:t>
            </a:r>
            <a:r>
              <a:rPr lang="fa-IR" dirty="0" smtClean="0"/>
              <a:t>چهار </a:t>
            </a:r>
            <a:r>
              <a:rPr lang="fa-IR" dirty="0"/>
              <a:t>علامت $ قرار دهیم ، عبارات در </a:t>
            </a:r>
            <a:r>
              <a:rPr lang="fa-IR" dirty="0" smtClean="0"/>
              <a:t>وسط سطر بعدی </a:t>
            </a:r>
            <a:r>
              <a:rPr lang="fa-IR" dirty="0"/>
              <a:t>نمایش داده میشود</a:t>
            </a:r>
            <a:r>
              <a:rPr lang="fa-IR" dirty="0" smtClean="0"/>
              <a:t>.</a:t>
            </a:r>
          </a:p>
          <a:p>
            <a:pPr marL="114300" indent="0" algn="l">
              <a:buNone/>
            </a:pPr>
            <a:r>
              <a:rPr lang="fa-IR" dirty="0" smtClean="0"/>
              <a:t>$$....$$</a:t>
            </a:r>
          </a:p>
          <a:p>
            <a:r>
              <a:rPr lang="fa-IR" dirty="0" smtClean="0"/>
              <a:t>در فرمول ریاضی فاصله دیده نمی شود ، اگر بخواهیم شاهد فاصله (</a:t>
            </a:r>
            <a:r>
              <a:rPr lang="en-US" dirty="0" smtClean="0"/>
              <a:t>Space</a:t>
            </a:r>
            <a:r>
              <a:rPr lang="fa-IR" dirty="0" smtClean="0"/>
              <a:t>) باشیم با از دستور </a:t>
            </a:r>
            <a:r>
              <a:rPr lang="en-US" dirty="0" smtClean="0"/>
              <a:t>\|_| </a:t>
            </a:r>
            <a:r>
              <a:rPr lang="fa-IR" dirty="0" smtClean="0"/>
              <a:t> </a:t>
            </a:r>
            <a:r>
              <a:rPr lang="fa-IR" sz="1600" dirty="0" smtClean="0"/>
              <a:t>(|_| معادل کلید اسپیس صفحه کلید است) </a:t>
            </a:r>
            <a:r>
              <a:rPr lang="fa-IR" dirty="0"/>
              <a:t>استفاده کرد.</a:t>
            </a:r>
          </a:p>
          <a:p>
            <a:pPr algn="l"/>
            <a:endParaRPr lang="fa-IR" dirty="0" smtClean="0"/>
          </a:p>
          <a:p>
            <a:endParaRPr lang="fa-IR" dirty="0"/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9440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s-ES" dirty="0"/>
              <a:t>$$</a:t>
            </a:r>
            <a:r>
              <a:rPr lang="es-ES" dirty="0" err="1"/>
              <a:t>Space</a:t>
            </a:r>
            <a:r>
              <a:rPr lang="es-ES" dirty="0"/>
              <a:t>\ in \ </a:t>
            </a:r>
            <a:r>
              <a:rPr lang="es-ES" dirty="0" err="1"/>
              <a:t>word</a:t>
            </a:r>
            <a:r>
              <a:rPr lang="es-ES" dirty="0"/>
              <a:t>$$</a:t>
            </a:r>
          </a:p>
          <a:p>
            <a:pPr marL="114300" indent="0" algn="l">
              <a:buNone/>
            </a:pPr>
            <a:r>
              <a:rPr lang="es-ES" dirty="0"/>
              <a:t>$x+2y$ \\</a:t>
            </a:r>
          </a:p>
          <a:p>
            <a:pPr marL="114300" indent="0" algn="l">
              <a:buNone/>
            </a:pPr>
            <a:r>
              <a:rPr lang="es-ES" dirty="0"/>
              <a:t>$x+ 2y$ \\</a:t>
            </a:r>
          </a:p>
          <a:p>
            <a:pPr marL="114300" indent="0" algn="l">
              <a:buNone/>
            </a:pPr>
            <a:r>
              <a:rPr lang="es-ES" dirty="0"/>
              <a:t>$x+\ 2y$ \\</a:t>
            </a:r>
          </a:p>
          <a:p>
            <a:pPr marL="114300" indent="0" algn="l">
              <a:buNone/>
            </a:pPr>
            <a:r>
              <a:rPr lang="es-ES" dirty="0"/>
              <a:t>$x+\ 2y$ \\</a:t>
            </a:r>
          </a:p>
          <a:p>
            <a:pPr marL="114300" indent="0" algn="l">
              <a:buNone/>
            </a:pPr>
            <a:r>
              <a:rPr lang="es-ES" dirty="0"/>
              <a:t>$x+\ \ 2y$ \\</a:t>
            </a:r>
          </a:p>
          <a:p>
            <a:pPr marL="114300" indent="0" algn="l">
              <a:buNone/>
            </a:pPr>
            <a:r>
              <a:rPr lang="es-ES" dirty="0"/>
              <a:t>$x+\ \ \ \ 3y$\\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257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بولد و اریب و اندازه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جهت درشت نمایی (بولد) متن می توان از دستور زیر قبل از عبارت اسفاده نمود: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smtClean="0"/>
              <a:t>bf</a:t>
            </a:r>
            <a:endParaRPr lang="fa-IR" dirty="0" smtClean="0"/>
          </a:p>
          <a:p>
            <a:r>
              <a:rPr lang="fa-IR" dirty="0" smtClean="0"/>
              <a:t>جهت کج کردن (ایتالیک) نمودن نوشته می توان از دستور زیر استفاده کرد . </a:t>
            </a:r>
          </a:p>
          <a:p>
            <a:pPr marL="114300" indent="0" algn="l">
              <a:buNone/>
            </a:pPr>
            <a:r>
              <a:rPr lang="en-US" dirty="0" smtClean="0"/>
              <a:t>\it</a:t>
            </a:r>
            <a:endParaRPr lang="fa-IR" dirty="0" smtClean="0"/>
          </a:p>
          <a:p>
            <a:r>
              <a:rPr lang="fa-IR" dirty="0" smtClean="0"/>
              <a:t>دستورات زیر برای تغیر فونت نوشته استفاده می شوند :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 smtClean="0"/>
              <a:t>rm</a:t>
            </a:r>
            <a:r>
              <a:rPr lang="en-US" dirty="0" smtClean="0"/>
              <a:t>        </a:t>
            </a:r>
            <a:r>
              <a:rPr lang="en-US" dirty="0"/>
              <a:t>\</a:t>
            </a:r>
            <a:r>
              <a:rPr lang="en-US" dirty="0" err="1" smtClean="0"/>
              <a:t>tt</a:t>
            </a:r>
            <a:r>
              <a:rPr lang="en-US" dirty="0" smtClean="0"/>
              <a:t>      </a:t>
            </a:r>
            <a:r>
              <a:rPr lang="en-US" dirty="0"/>
              <a:t>\</a:t>
            </a:r>
            <a:r>
              <a:rPr lang="en-US" dirty="0" err="1" smtClean="0"/>
              <a:t>em</a:t>
            </a:r>
            <a:r>
              <a:rPr lang="en-US" dirty="0" smtClean="0"/>
              <a:t>       </a:t>
            </a:r>
            <a:r>
              <a:rPr lang="en-US" dirty="0"/>
              <a:t>\</a:t>
            </a:r>
            <a:r>
              <a:rPr lang="en-US" dirty="0" err="1" smtClean="0"/>
              <a:t>sl</a:t>
            </a:r>
            <a:r>
              <a:rPr lang="en-US" dirty="0" smtClean="0"/>
              <a:t>        </a:t>
            </a:r>
            <a:r>
              <a:rPr lang="en-US" dirty="0"/>
              <a:t>\</a:t>
            </a:r>
            <a:r>
              <a:rPr lang="en-US" dirty="0" err="1" smtClean="0"/>
              <a:t>sf</a:t>
            </a:r>
            <a:r>
              <a:rPr lang="en-US" dirty="0" smtClean="0"/>
              <a:t>       </a:t>
            </a:r>
            <a:r>
              <a:rPr lang="en-US" dirty="0"/>
              <a:t>\</a:t>
            </a:r>
            <a:r>
              <a:rPr lang="en-US" dirty="0" err="1" smtClean="0"/>
              <a:t>sc</a:t>
            </a:r>
            <a:endParaRPr lang="fa-IR" dirty="0" smtClean="0"/>
          </a:p>
          <a:p>
            <a:r>
              <a:rPr lang="fa-IR" dirty="0"/>
              <a:t>دستورات زیر برای تغیر </a:t>
            </a:r>
            <a:r>
              <a:rPr lang="fa-IR" dirty="0" smtClean="0"/>
              <a:t>اندازه </a:t>
            </a:r>
            <a:r>
              <a:rPr lang="fa-IR" dirty="0"/>
              <a:t>نوشته استفاده می شوند :</a:t>
            </a:r>
          </a:p>
          <a:p>
            <a:pPr marL="114300" indent="0" algn="l" rtl="0">
              <a:buNone/>
            </a:pPr>
            <a:r>
              <a:rPr lang="en-US" dirty="0"/>
              <a:t>\</a:t>
            </a:r>
            <a:r>
              <a:rPr lang="en-US" dirty="0" smtClean="0"/>
              <a:t>huge    \large      </a:t>
            </a:r>
            <a:r>
              <a:rPr lang="en-US" dirty="0"/>
              <a:t>\small</a:t>
            </a:r>
            <a:r>
              <a:rPr lang="fa-IR" dirty="0" smtClean="0"/>
              <a:t>  </a:t>
            </a:r>
            <a:endParaRPr lang="en-US" dirty="0"/>
          </a:p>
          <a:p>
            <a:pPr marL="114300" indent="0" algn="l">
              <a:buNone/>
            </a:pPr>
            <a:r>
              <a:rPr lang="fa-IR" dirty="0" smtClean="0"/>
              <a:t>      </a:t>
            </a:r>
            <a:endParaRPr lang="fa-IR" dirty="0"/>
          </a:p>
          <a:p>
            <a:pPr marL="114300" indent="0" algn="l">
              <a:buNone/>
            </a:pPr>
            <a:endParaRPr lang="en-US" dirty="0"/>
          </a:p>
          <a:p>
            <a:pPr marL="114300" indent="0" algn="l">
              <a:buNone/>
            </a:pPr>
            <a:r>
              <a:rPr lang="en-US" dirty="0" smtClean="0"/>
              <a:t>  	</a:t>
            </a:r>
            <a:endParaRPr lang="en-US" dirty="0"/>
          </a:p>
          <a:p>
            <a:pPr marL="114300" indent="0" algn="l">
              <a:buNone/>
            </a:pPr>
            <a:r>
              <a:rPr lang="en-US" dirty="0" smtClean="0"/>
              <a:t>   </a:t>
            </a:r>
            <a:endParaRPr lang="en-US" dirty="0"/>
          </a:p>
          <a:p>
            <a:pPr marL="114300" indent="0" algn="l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723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114300" indent="0" algn="l">
              <a:buNone/>
            </a:pPr>
            <a:r>
              <a:rPr lang="en-US" dirty="0"/>
              <a:t>\huge</a:t>
            </a:r>
          </a:p>
          <a:p>
            <a:pPr marL="114300" indent="0" algn="l">
              <a:buNone/>
            </a:pPr>
            <a:r>
              <a:rPr lang="en-US" dirty="0"/>
              <a:t>\it</a:t>
            </a:r>
          </a:p>
          <a:p>
            <a:pPr marL="114300" indent="0" algn="l">
              <a:buNone/>
            </a:pPr>
            <a:r>
              <a:rPr lang="en-US" dirty="0"/>
              <a:t>\bf</a:t>
            </a:r>
          </a:p>
          <a:p>
            <a:pPr marL="114300" indent="0" algn="l">
              <a:buNone/>
            </a:pPr>
            <a:r>
              <a:rPr lang="en-US" dirty="0" err="1"/>
              <a:t>GmailID</a:t>
            </a:r>
            <a:r>
              <a:rPr lang="en-US" dirty="0"/>
              <a:t>: </a:t>
            </a:r>
            <a:r>
              <a:rPr lang="en-US" dirty="0" err="1"/>
              <a:t>afa.azad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{\Large TEXT IS LARGE}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rm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text is </a:t>
            </a:r>
            <a:r>
              <a:rPr lang="en-US" dirty="0" err="1"/>
              <a:t>rm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\bf</a:t>
            </a:r>
          </a:p>
          <a:p>
            <a:pPr marL="114300" indent="0" algn="l">
              <a:buNone/>
            </a:pPr>
            <a:r>
              <a:rPr lang="en-US" dirty="0"/>
              <a:t>text is bf\\</a:t>
            </a:r>
          </a:p>
          <a:p>
            <a:pPr marL="114300" indent="0" algn="l">
              <a:buNone/>
            </a:pPr>
            <a:r>
              <a:rPr lang="en-US" dirty="0"/>
              <a:t>\it</a:t>
            </a:r>
          </a:p>
          <a:p>
            <a:pPr marL="114300" indent="0" algn="l">
              <a:buNone/>
            </a:pPr>
            <a:r>
              <a:rPr lang="en-US" dirty="0"/>
              <a:t>text is </a:t>
            </a:r>
            <a:r>
              <a:rPr lang="en-US" dirty="0" err="1"/>
              <a:t>tt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\small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sc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text is </a:t>
            </a:r>
            <a:r>
              <a:rPr lang="en-US" dirty="0" err="1"/>
              <a:t>sc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sf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text is </a:t>
            </a:r>
            <a:r>
              <a:rPr lang="en-US" dirty="0" err="1"/>
              <a:t>sf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em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text is </a:t>
            </a:r>
            <a:r>
              <a:rPr lang="en-US" dirty="0" err="1"/>
              <a:t>em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\large</a:t>
            </a:r>
          </a:p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sl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\bf</a:t>
            </a:r>
          </a:p>
          <a:p>
            <a:pPr marL="114300" indent="0" algn="l">
              <a:buNone/>
            </a:pPr>
            <a:r>
              <a:rPr lang="en-US" dirty="0"/>
              <a:t>text is hard and bold</a:t>
            </a:r>
            <a:r>
              <a:rPr lang="en-US" dirty="0" smtClean="0"/>
              <a:t>\\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73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توان و زیر نویس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جهت به توان رساندن یه کراکتر قبل از آن از علامت ^ استفاده می شود ؛ لازم به ذکر است چون این عبارت یه عبارت به سبک فرمول ریاضی باید در داخل دو علامت $ قرار بگیرد. در مثال زیر کرکتر</a:t>
            </a:r>
            <a:r>
              <a:rPr lang="en-US" dirty="0"/>
              <a:t>A</a:t>
            </a:r>
            <a:r>
              <a:rPr lang="fa-IR" dirty="0" smtClean="0"/>
              <a:t> به عنوان پایه برای توان </a:t>
            </a:r>
            <a:r>
              <a:rPr lang="en-US" dirty="0" smtClean="0"/>
              <a:t>b</a:t>
            </a:r>
            <a:r>
              <a:rPr lang="fa-IR" dirty="0" smtClean="0"/>
              <a:t> در نظر گرفته  میشود.</a:t>
            </a:r>
            <a:endParaRPr lang="en-US" dirty="0"/>
          </a:p>
          <a:p>
            <a:pPr marL="114300" indent="0" algn="l">
              <a:buNone/>
            </a:pPr>
            <a:r>
              <a:rPr lang="fa-IR" dirty="0" smtClean="0"/>
              <a:t>$</a:t>
            </a:r>
            <a:r>
              <a:rPr lang="en-US" dirty="0" err="1" smtClean="0"/>
              <a:t>A^b</a:t>
            </a:r>
            <a:r>
              <a:rPr lang="fa-IR" dirty="0" smtClean="0"/>
              <a:t>$</a:t>
            </a:r>
          </a:p>
          <a:p>
            <a:r>
              <a:rPr lang="fa-IR" dirty="0"/>
              <a:t>جهت </a:t>
            </a:r>
            <a:r>
              <a:rPr lang="fa-IR" dirty="0" smtClean="0"/>
              <a:t>زیر نویس کردن یک کراکتر </a:t>
            </a:r>
            <a:r>
              <a:rPr lang="fa-IR" dirty="0"/>
              <a:t>قبل از آن از علامت </a:t>
            </a:r>
            <a:r>
              <a:rPr lang="fa-IR" dirty="0" smtClean="0"/>
              <a:t>_ </a:t>
            </a:r>
            <a:r>
              <a:rPr lang="fa-IR" dirty="0"/>
              <a:t>استفاده می شود ؛ </a:t>
            </a:r>
            <a:r>
              <a:rPr lang="fa-IR" dirty="0" smtClean="0"/>
              <a:t>$ </a:t>
            </a:r>
            <a:r>
              <a:rPr lang="fa-IR" dirty="0"/>
              <a:t>قرار </a:t>
            </a:r>
            <a:r>
              <a:rPr lang="fa-IR" dirty="0" smtClean="0"/>
              <a:t>در </a:t>
            </a:r>
            <a:r>
              <a:rPr lang="fa-IR" dirty="0"/>
              <a:t>مثال زیر کرکتر</a:t>
            </a:r>
            <a:r>
              <a:rPr lang="en-US" dirty="0"/>
              <a:t>A</a:t>
            </a:r>
            <a:r>
              <a:rPr lang="fa-IR" dirty="0"/>
              <a:t> به عنوان </a:t>
            </a:r>
            <a:r>
              <a:rPr lang="fa-IR" dirty="0" smtClean="0"/>
              <a:t>زیرنویس </a:t>
            </a:r>
            <a:r>
              <a:rPr lang="fa-IR" dirty="0"/>
              <a:t>برای توان </a:t>
            </a:r>
            <a:r>
              <a:rPr lang="en-US" dirty="0"/>
              <a:t>b</a:t>
            </a:r>
            <a:r>
              <a:rPr lang="fa-IR" dirty="0"/>
              <a:t> در نظر گرفته  میشود</a:t>
            </a:r>
            <a:r>
              <a:rPr lang="fa-IR" dirty="0" smtClean="0"/>
              <a:t>.</a:t>
            </a:r>
          </a:p>
          <a:p>
            <a:pPr marL="114300" indent="0" algn="l">
              <a:buNone/>
            </a:pPr>
            <a:r>
              <a:rPr lang="fa-IR" dirty="0"/>
              <a:t>$</a:t>
            </a:r>
            <a:r>
              <a:rPr lang="en-US" dirty="0" err="1" smtClean="0"/>
              <a:t>A_b</a:t>
            </a:r>
            <a:r>
              <a:rPr lang="fa-IR" dirty="0"/>
              <a:t>$</a:t>
            </a:r>
          </a:p>
          <a:p>
            <a:endParaRPr lang="en-US" dirty="0"/>
          </a:p>
          <a:p>
            <a:pPr marL="114300" indent="0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979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 algn="l">
              <a:buNone/>
            </a:pPr>
            <a:r>
              <a:rPr lang="en-US" dirty="0"/>
              <a:t>$$Pow\ and\ Sub\ in \ Latex $$\\</a:t>
            </a:r>
          </a:p>
          <a:p>
            <a:pPr marL="114300" indent="0" algn="l">
              <a:buNone/>
            </a:pPr>
            <a:r>
              <a:rPr lang="en-US" dirty="0"/>
              <a:t>$</a:t>
            </a:r>
            <a:r>
              <a:rPr lang="en-US" dirty="0" err="1"/>
              <a:t>A^b</a:t>
            </a:r>
            <a:r>
              <a:rPr lang="en-US" dirty="0"/>
              <a:t>$ \\</a:t>
            </a:r>
          </a:p>
          <a:p>
            <a:pPr marL="114300" indent="0" algn="l">
              <a:buNone/>
            </a:pPr>
            <a:r>
              <a:rPr lang="en-US" dirty="0"/>
              <a:t>$</a:t>
            </a:r>
            <a:r>
              <a:rPr lang="en-US" dirty="0" err="1"/>
              <a:t>A_b</a:t>
            </a:r>
            <a:r>
              <a:rPr lang="en-US" dirty="0"/>
              <a:t>$\\</a:t>
            </a:r>
          </a:p>
          <a:p>
            <a:pPr marL="114300" indent="0" algn="l">
              <a:buNone/>
            </a:pPr>
            <a:r>
              <a:rPr lang="en-US" dirty="0"/>
              <a:t>$2^{-6^x}$\\</a:t>
            </a:r>
          </a:p>
          <a:p>
            <a:pPr marL="114300" indent="0" algn="l">
              <a:buNone/>
            </a:pPr>
            <a:r>
              <a:rPr lang="en-US" dirty="0"/>
              <a:t>$2^{2^x}$\\</a:t>
            </a:r>
          </a:p>
          <a:p>
            <a:pPr marL="114300" indent="0" algn="l">
              <a:buNone/>
            </a:pPr>
            <a:r>
              <a:rPr lang="en-US" dirty="0"/>
              <a:t>$2^{2^x_y}$\\</a:t>
            </a:r>
          </a:p>
          <a:p>
            <a:pPr marL="114300" indent="0" algn="l">
              <a:buNone/>
            </a:pPr>
            <a:r>
              <a:rPr lang="en-US" dirty="0"/>
              <a:t>$x^2-3$\\</a:t>
            </a:r>
          </a:p>
          <a:p>
            <a:pPr marL="114300" indent="0" algn="l">
              <a:buNone/>
            </a:pPr>
            <a:r>
              <a:rPr lang="en-US" dirty="0"/>
              <a:t>$x-{y^2}$\\</a:t>
            </a:r>
          </a:p>
          <a:p>
            <a:pPr marL="114300" indent="0" algn="l">
              <a:buNone/>
            </a:pPr>
            <a:r>
              <a:rPr lang="en-US" dirty="0"/>
              <a:t>$x-3^2$\\</a:t>
            </a:r>
          </a:p>
          <a:p>
            <a:pPr marL="114300" indent="0" algn="l">
              <a:buNone/>
            </a:pPr>
            <a:r>
              <a:rPr lang="en-US" dirty="0"/>
              <a:t>$x_2$\\</a:t>
            </a:r>
          </a:p>
          <a:p>
            <a:pPr marL="114300" indent="0" algn="l">
              <a:buNone/>
            </a:pPr>
            <a:r>
              <a:rPr lang="en-US" dirty="0"/>
              <a:t>$x^2$\\</a:t>
            </a:r>
          </a:p>
          <a:p>
            <a:pPr marL="114300" indent="0" algn="l">
              <a:buNone/>
            </a:pPr>
            <a:r>
              <a:rPr lang="en-US" dirty="0"/>
              <a:t>$X^{</a:t>
            </a:r>
            <a:r>
              <a:rPr lang="en-US" dirty="0" err="1"/>
              <a:t>Y^a_b</a:t>
            </a:r>
            <a:r>
              <a:rPr lang="en-US" dirty="0"/>
              <a:t>}_{{</a:t>
            </a:r>
            <a:r>
              <a:rPr lang="en-US" dirty="0" err="1"/>
              <a:t>Z^c_d</a:t>
            </a:r>
            <a:r>
              <a:rPr lang="en-US" dirty="0"/>
              <a:t>}}$\\</a:t>
            </a:r>
          </a:p>
          <a:p>
            <a:pPr marL="114300" indent="0" algn="l">
              <a:buNone/>
            </a:pPr>
            <a:r>
              <a:rPr lang="en-US" dirty="0"/>
              <a:t>$a*f-a^{2^{2^{2^{2}}}}$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42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fa-IR" sz="9600" dirty="0" smtClean="0"/>
              <a:t>فرمول سازی</a:t>
            </a:r>
            <a:endParaRPr lang="fa-IR" sz="9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9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زیر خط ، روی خط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اینکه خط چین با اندکی فاصله در زیر خط نوشته شوند از دستور </a:t>
            </a:r>
            <a:r>
              <a:rPr lang="pt-BR" dirty="0"/>
              <a:t>\ldots</a:t>
            </a:r>
            <a:r>
              <a:rPr lang="fa-IR" dirty="0" smtClean="0"/>
              <a:t> استفاده می کنیم :</a:t>
            </a:r>
          </a:p>
          <a:p>
            <a:pPr marL="114300" indent="0" algn="l" rtl="0">
              <a:buNone/>
            </a:pPr>
            <a:r>
              <a:rPr lang="pt-BR" dirty="0"/>
              <a:t>$a_1 a_2\ldots a_n$ </a:t>
            </a:r>
            <a:r>
              <a:rPr lang="pt-BR" dirty="0" smtClean="0"/>
              <a:t>\\</a:t>
            </a:r>
            <a:endParaRPr lang="fa-IR" dirty="0" smtClean="0"/>
          </a:p>
          <a:p>
            <a:pPr marL="114300" indent="0" algn="l" rtl="0">
              <a:buNone/>
            </a:pPr>
            <a:endParaRPr lang="fa-IR" dirty="0"/>
          </a:p>
          <a:p>
            <a:r>
              <a:rPr lang="fa-IR" dirty="0"/>
              <a:t>برای اینکه خط چین با </a:t>
            </a:r>
            <a:r>
              <a:rPr lang="fa-IR" dirty="0" smtClean="0"/>
              <a:t>روی خط </a:t>
            </a:r>
            <a:r>
              <a:rPr lang="fa-IR" dirty="0"/>
              <a:t>نوشته شوند از دستور </a:t>
            </a:r>
            <a:r>
              <a:rPr lang="pt-BR" dirty="0" smtClean="0"/>
              <a:t>\</a:t>
            </a:r>
            <a:r>
              <a:rPr lang="pt-BR" dirty="0"/>
              <a:t> cdots</a:t>
            </a:r>
            <a:r>
              <a:rPr lang="fa-IR" dirty="0" smtClean="0"/>
              <a:t> </a:t>
            </a:r>
            <a:r>
              <a:rPr lang="fa-IR" dirty="0"/>
              <a:t>استفاده می کنیم </a:t>
            </a:r>
            <a:r>
              <a:rPr lang="fa-IR" dirty="0" smtClean="0"/>
              <a:t>:</a:t>
            </a:r>
            <a:endParaRPr lang="pt-BR" dirty="0" smtClean="0"/>
          </a:p>
          <a:p>
            <a:pPr marL="114300" indent="0" algn="l" rtl="0">
              <a:buNone/>
            </a:pPr>
            <a:r>
              <a:rPr lang="pt-BR" dirty="0" smtClean="0"/>
              <a:t>$a_1 +a+\cdots +a_n$ \\</a:t>
            </a:r>
            <a:endParaRPr lang="fa-IR" dirty="0" smtClean="0"/>
          </a:p>
          <a:p>
            <a:pPr marL="114300" indent="0">
              <a:buNone/>
            </a:pPr>
            <a:r>
              <a:rPr lang="fa-IR" dirty="0"/>
              <a:t>برای اینکه خط چین </a:t>
            </a:r>
            <a:r>
              <a:rPr lang="fa-IR" dirty="0" smtClean="0"/>
              <a:t>اریب نوشته </a:t>
            </a:r>
            <a:r>
              <a:rPr lang="fa-IR" dirty="0"/>
              <a:t>شوند از دستور </a:t>
            </a:r>
            <a:r>
              <a:rPr lang="pt-BR" dirty="0" smtClean="0"/>
              <a:t>\ddots</a:t>
            </a:r>
            <a:r>
              <a:rPr lang="fa-IR" dirty="0" smtClean="0"/>
              <a:t> استفاده </a:t>
            </a:r>
            <a:r>
              <a:rPr lang="fa-IR" dirty="0"/>
              <a:t>می کنیم </a:t>
            </a:r>
            <a:r>
              <a:rPr lang="fa-IR" dirty="0" smtClean="0"/>
              <a:t>:</a:t>
            </a:r>
          </a:p>
          <a:p>
            <a:pPr marL="114300" indent="0" algn="l">
              <a:buNone/>
            </a:pPr>
            <a:r>
              <a:rPr lang="en-US" dirty="0"/>
              <a:t>$a_1 a_2\</a:t>
            </a:r>
            <a:r>
              <a:rPr lang="en-US" dirty="0" err="1"/>
              <a:t>ddots</a:t>
            </a:r>
            <a:r>
              <a:rPr lang="en-US" dirty="0"/>
              <a:t> </a:t>
            </a:r>
            <a:r>
              <a:rPr lang="en-US" dirty="0" err="1"/>
              <a:t>a_n</a:t>
            </a:r>
            <a:r>
              <a:rPr lang="en-US" dirty="0"/>
              <a:t>$ \\</a:t>
            </a:r>
            <a:endParaRPr lang="pt-BR" dirty="0"/>
          </a:p>
          <a:p>
            <a:pPr marL="114300" indent="0" algn="r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4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رادیکال</a:t>
            </a:r>
            <a:endParaRPr lang="fa-I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a-IR" dirty="0" smtClean="0"/>
                  <a:t>جهت داشتن رادیکال در لتک از فرمول </a:t>
                </a:r>
                <a:r>
                  <a:rPr lang="en-US" dirty="0" err="1" smtClean="0"/>
                  <a:t>sqrt</a:t>
                </a:r>
                <a:r>
                  <a:rPr lang="fa-IR" dirty="0" smtClean="0"/>
                  <a:t> با مشخصات زیر استفاده می شود که در آن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a-IR" dirty="0" smtClean="0"/>
                  <a:t> در جایگاه فرجه رادیکال و .... فرمول زیر رادیکال می باشد: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𝑠𝑞𝑟𝑡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{…}</m:t>
                      </m:r>
                    </m:oMath>
                  </m:oMathPara>
                </a14:m>
                <a:endParaRPr lang="fa-IR" dirty="0" smtClean="0"/>
              </a:p>
              <a:p>
                <a:pPr marL="114300" indent="0">
                  <a:buNone/>
                </a:pPr>
                <a:r>
                  <a:rPr lang="fa-IR" dirty="0" smtClean="0"/>
                  <a:t>اگر در دستور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𝑠𝑞𝑟𝑡</m:t>
                    </m:r>
                  </m:oMath>
                </a14:m>
                <a:r>
                  <a:rPr lang="fa-IR" dirty="0" smtClean="0"/>
                  <a:t> مقدار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a-IR" dirty="0" smtClean="0"/>
                  <a:t> را مشخص نکنیم رادیکال به صورت جذر بدون فرجه نمایش داده می شود (فرجه برابر 2 در نظر گرفته میشود)</a:t>
                </a:r>
              </a:p>
              <a:p>
                <a:r>
                  <a:rPr lang="fa-IR" dirty="0" smtClean="0"/>
                  <a:t>برای نوشتن عبارت زیر رادیکال می توان از دستور </a:t>
                </a:r>
                <a:r>
                  <a:rPr lang="en-US" dirty="0"/>
                  <a:t>root</a:t>
                </a:r>
                <a:r>
                  <a:rPr lang="fa-IR" dirty="0" smtClean="0"/>
                  <a:t> نیز استفاده کرد:</a:t>
                </a:r>
              </a:p>
              <a:p>
                <a:pPr marL="114300" indent="0" algn="l" rtl="0">
                  <a:buNone/>
                </a:pPr>
                <a:r>
                  <a:rPr lang="en-US" dirty="0"/>
                  <a:t>$\root </a:t>
                </a:r>
                <a:r>
                  <a:rPr lang="fa-IR" dirty="0" smtClean="0"/>
                  <a:t>فرجه</a:t>
                </a:r>
                <a:r>
                  <a:rPr lang="en-US" dirty="0" smtClean="0"/>
                  <a:t>\of </a:t>
                </a:r>
                <a:r>
                  <a:rPr lang="fa-IR" dirty="0" smtClean="0"/>
                  <a:t>فرمول زیر رادیکال </a:t>
                </a:r>
                <a:r>
                  <a:rPr lang="en-US" dirty="0" smtClean="0"/>
                  <a:t> $\\</a:t>
                </a:r>
                <a:endParaRPr lang="fa-IR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44" t="-209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762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104" y="4483968"/>
            <a:ext cx="6553200" cy="457200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</a:rPr>
              <a:t>استاد راهنما:مرسده سنجابی</a:t>
            </a:r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073895"/>
            <a:ext cx="6629400" cy="1219201"/>
          </a:xfrm>
        </p:spPr>
        <p:txBody>
          <a:bodyPr/>
          <a:lstStyle/>
          <a:p>
            <a:pPr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latex</a:t>
            </a:r>
            <a:endParaRPr lang="fa-I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73225" y="4844008"/>
            <a:ext cx="65532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 cap="all" spc="3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b="1" dirty="0" smtClean="0">
                <a:solidFill>
                  <a:schemeClr val="tx1"/>
                </a:solidFill>
              </a:rPr>
              <a:t>تهیه و تنظیم:ابوالفضل فتحی آزاد</a:t>
            </a:r>
            <a:endParaRPr lang="fa-IR" sz="2400" b="1" dirty="0">
              <a:solidFill>
                <a:schemeClr val="tx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10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sqrt</a:t>
            </a:r>
            <a:r>
              <a:rPr lang="en-US" dirty="0"/>
              <a:t>[</a:t>
            </a:r>
            <a:r>
              <a:rPr lang="en-US" dirty="0" err="1"/>
              <a:t>n+m</a:t>
            </a:r>
            <a:r>
              <a:rPr lang="en-US" dirty="0"/>
              <a:t>]{b}$\\\\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sqrt</a:t>
            </a:r>
            <a:r>
              <a:rPr lang="en-US" dirty="0"/>
              <a:t>[n]{</a:t>
            </a:r>
            <a:r>
              <a:rPr lang="en-US" dirty="0" err="1"/>
              <a:t>x^n+y^n</a:t>
            </a:r>
            <a:r>
              <a:rPr lang="en-US" dirty="0"/>
              <a:t>}$\\\\</a:t>
            </a:r>
          </a:p>
          <a:p>
            <a:pPr marL="114300" indent="0" algn="l">
              <a:buNone/>
            </a:pPr>
            <a:r>
              <a:rPr lang="en-US" dirty="0"/>
              <a:t>$\root n \of {</a:t>
            </a:r>
            <a:r>
              <a:rPr lang="en-US" dirty="0" err="1"/>
              <a:t>x^n+y^m</a:t>
            </a:r>
            <a:r>
              <a:rPr lang="en-US" dirty="0"/>
              <a:t>}$\\\\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sqrt</a:t>
            </a:r>
            <a:r>
              <a:rPr lang="en-US" dirty="0"/>
              <a:t>[q^2]{</a:t>
            </a:r>
            <a:r>
              <a:rPr lang="en-US" dirty="0" err="1"/>
              <a:t>i+x</a:t>
            </a:r>
            <a:r>
              <a:rPr lang="en-US" dirty="0"/>
              <a:t>}$\\\\</a:t>
            </a:r>
          </a:p>
          <a:p>
            <a:pPr marL="114300" indent="0" algn="l">
              <a:buNone/>
            </a:pPr>
            <a:r>
              <a:rPr lang="en-US" dirty="0"/>
              <a:t>$\root q^2\of{ </a:t>
            </a:r>
            <a:r>
              <a:rPr lang="en-US" dirty="0" err="1"/>
              <a:t>i+x</a:t>
            </a:r>
            <a:r>
              <a:rPr lang="en-US" dirty="0"/>
              <a:t>}$\\</a:t>
            </a:r>
          </a:p>
          <a:p>
            <a:pPr marL="114300" indent="0" algn="l">
              <a:buNone/>
            </a:pPr>
            <a:r>
              <a:rPr lang="en-US" dirty="0"/>
              <a:t>$\root \of{ </a:t>
            </a:r>
            <a:r>
              <a:rPr lang="en-US" dirty="0" err="1"/>
              <a:t>x+y</a:t>
            </a:r>
            <a:r>
              <a:rPr lang="en-US" dirty="0"/>
              <a:t>}$ 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sqrt</a:t>
            </a:r>
            <a:r>
              <a:rPr lang="en-US" dirty="0"/>
              <a:t>[]{</a:t>
            </a:r>
            <a:r>
              <a:rPr lang="en-US" dirty="0" err="1"/>
              <a:t>x+y</a:t>
            </a:r>
            <a:r>
              <a:rPr lang="en-US" dirty="0"/>
              <a:t>}$\\\\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648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صورت کسر ، مخرج کسر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داشتن یک عبارت کسری می توان از دو دستور </a:t>
            </a:r>
            <a:r>
              <a:rPr lang="en-US" dirty="0" smtClean="0"/>
              <a:t>over</a:t>
            </a:r>
            <a:r>
              <a:rPr lang="fa-IR" dirty="0" smtClean="0"/>
              <a:t> و </a:t>
            </a:r>
            <a:r>
              <a:rPr lang="en-US" dirty="0" err="1" smtClean="0"/>
              <a:t>farc</a:t>
            </a:r>
            <a:r>
              <a:rPr lang="en-US" dirty="0" smtClean="0"/>
              <a:t> </a:t>
            </a:r>
            <a:r>
              <a:rPr lang="fa-IR" dirty="0" smtClean="0"/>
              <a:t> با تنظیمات زیر استفاده نمود:</a:t>
            </a:r>
          </a:p>
          <a:p>
            <a:pPr marL="114300" indent="0" algn="l" rtl="0">
              <a:buNone/>
            </a:pPr>
            <a:r>
              <a:rPr lang="fa-IR" dirty="0"/>
              <a:t>صورت </a:t>
            </a:r>
            <a:r>
              <a:rPr lang="fa-IR" dirty="0" smtClean="0"/>
              <a:t>کسر</a:t>
            </a:r>
            <a:r>
              <a:rPr lang="en-US" dirty="0" smtClean="0"/>
              <a:t>\over </a:t>
            </a:r>
            <a:r>
              <a:rPr lang="fa-IR" dirty="0" smtClean="0"/>
              <a:t>مخرج کسر</a:t>
            </a:r>
            <a:endParaRPr lang="en-US" dirty="0" smtClean="0"/>
          </a:p>
          <a:p>
            <a:pPr marL="114300" indent="0" algn="l" rtl="0">
              <a:buNone/>
            </a:pP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\</a:t>
            </a:r>
            <a:r>
              <a:rPr lang="en-US" dirty="0" err="1" smtClean="0"/>
              <a:t>farc</a:t>
            </a:r>
            <a:r>
              <a:rPr lang="en-US" dirty="0" smtClean="0"/>
              <a:t>{</a:t>
            </a:r>
            <a:r>
              <a:rPr lang="fa-IR" dirty="0" smtClean="0"/>
              <a:t>صورت کسر</a:t>
            </a:r>
            <a:r>
              <a:rPr lang="en-US" dirty="0" smtClean="0"/>
              <a:t>}{</a:t>
            </a:r>
            <a:r>
              <a:rPr lang="fa-IR" dirty="0" smtClean="0"/>
              <a:t>مخرج کسر</a:t>
            </a:r>
            <a:r>
              <a:rPr lang="en-US" dirty="0" smtClean="0"/>
              <a:t>}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001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n-US" dirty="0"/>
              <a:t>$$x=(y^2 \over k+1)$$</a:t>
            </a:r>
          </a:p>
          <a:p>
            <a:pPr marL="114300" indent="0" algn="l">
              <a:buNone/>
            </a:pPr>
            <a:r>
              <a:rPr lang="en-US" dirty="0"/>
              <a:t>$$x={y^2 \over k+1}$$</a:t>
            </a:r>
          </a:p>
          <a:p>
            <a:pPr marL="114300" indent="0" algn="l">
              <a:buNone/>
            </a:pPr>
            <a:r>
              <a:rPr lang="en-US" dirty="0"/>
              <a:t>$$ \</a:t>
            </a:r>
            <a:r>
              <a:rPr lang="en-US" dirty="0" err="1"/>
              <a:t>frac</a:t>
            </a:r>
            <a:r>
              <a:rPr lang="en-US" dirty="0"/>
              <a:t> {1+x}{y^2}$$\\</a:t>
            </a:r>
          </a:p>
          <a:p>
            <a:pPr marL="114300" indent="0" algn="l">
              <a:buNone/>
            </a:pPr>
            <a:r>
              <a:rPr lang="en-US" dirty="0"/>
              <a:t>$$ 1+ \ \</a:t>
            </a:r>
            <a:r>
              <a:rPr lang="en-US" dirty="0" err="1"/>
              <a:t>frac</a:t>
            </a:r>
            <a:r>
              <a:rPr lang="en-US" dirty="0"/>
              <a:t> {1-m}{2^m}$$\\</a:t>
            </a:r>
          </a:p>
          <a:p>
            <a:pPr marL="114300" indent="0" algn="l">
              <a:buNone/>
            </a:pPr>
            <a:r>
              <a:rPr lang="en-US" dirty="0"/>
              <a:t>$$ \</a:t>
            </a:r>
            <a:r>
              <a:rPr lang="en-US" dirty="0" err="1"/>
              <a:t>frac</a:t>
            </a:r>
            <a:r>
              <a:rPr lang="en-US" dirty="0"/>
              <a:t> {m}{ 1+\</a:t>
            </a:r>
            <a:r>
              <a:rPr lang="en-US" dirty="0" err="1"/>
              <a:t>frac</a:t>
            </a:r>
            <a:r>
              <a:rPr lang="en-US" dirty="0"/>
              <a:t> {1-x}{y^2}}$$\\</a:t>
            </a:r>
          </a:p>
          <a:p>
            <a:pPr marL="114300" indent="0" algn="l">
              <a:buNone/>
            </a:pPr>
            <a:r>
              <a:rPr lang="en-US" dirty="0"/>
              <a:t>$$ a_0+ \ \</a:t>
            </a:r>
            <a:r>
              <a:rPr lang="en-US" dirty="0" err="1"/>
              <a:t>frac</a:t>
            </a:r>
            <a:r>
              <a:rPr lang="en-US" dirty="0"/>
              <a:t> {1}{a_1+ \ \</a:t>
            </a:r>
            <a:r>
              <a:rPr lang="en-US" dirty="0" err="1"/>
              <a:t>frac</a:t>
            </a:r>
            <a:r>
              <a:rPr lang="en-US" dirty="0"/>
              <a:t> {1}{a_2+ \ \</a:t>
            </a:r>
            <a:r>
              <a:rPr lang="en-US" dirty="0" err="1"/>
              <a:t>frac</a:t>
            </a:r>
            <a:r>
              <a:rPr lang="en-US" dirty="0"/>
              <a:t> {1}{a_3+...}}}$$\\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355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نمایش خط بالا و پایین عبارت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جهت کشیدن یک خط روی یا زیر عبارت به ترتیب از دستورات </a:t>
            </a:r>
            <a:r>
              <a:rPr lang="en-US" dirty="0"/>
              <a:t>\</a:t>
            </a:r>
            <a:r>
              <a:rPr lang="en-US" dirty="0" err="1" smtClean="0"/>
              <a:t>overline</a:t>
            </a:r>
            <a:r>
              <a:rPr lang="fa-IR" dirty="0" smtClean="0"/>
              <a:t> و </a:t>
            </a:r>
            <a:r>
              <a:rPr lang="en-US" dirty="0"/>
              <a:t>\</a:t>
            </a:r>
            <a:r>
              <a:rPr lang="en-US" dirty="0" smtClean="0"/>
              <a:t>underline</a:t>
            </a:r>
            <a:r>
              <a:rPr lang="fa-IR" dirty="0" smtClean="0"/>
              <a:t> استفاه می کنیم .و عبارت مورد نظر را در داخل دو آکولاد در جلوی دستور قرار می دهیم . 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714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overline</a:t>
            </a:r>
            <a:r>
              <a:rPr lang="en-US" dirty="0"/>
              <a:t>{</a:t>
            </a:r>
            <a:r>
              <a:rPr lang="en-US" dirty="0" err="1"/>
              <a:t>x+y</a:t>
            </a:r>
            <a:r>
              <a:rPr lang="en-US" dirty="0"/>
              <a:t>}$\\</a:t>
            </a:r>
          </a:p>
          <a:p>
            <a:pPr marL="114300" indent="0" algn="l">
              <a:buNone/>
            </a:pPr>
            <a:r>
              <a:rPr lang="en-US" dirty="0"/>
              <a:t>$\underline{</a:t>
            </a:r>
            <a:r>
              <a:rPr lang="en-US" dirty="0" err="1"/>
              <a:t>x+y</a:t>
            </a:r>
            <a:r>
              <a:rPr lang="en-US" dirty="0"/>
              <a:t>}$\\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overline</a:t>
            </a:r>
            <a:r>
              <a:rPr lang="en-US" dirty="0"/>
              <a:t>{\</a:t>
            </a:r>
            <a:r>
              <a:rPr lang="en-US" dirty="0" err="1"/>
              <a:t>overline</a:t>
            </a:r>
            <a:r>
              <a:rPr lang="en-US" dirty="0"/>
              <a:t>{x}+\underline{y}}$\\</a:t>
            </a:r>
          </a:p>
          <a:p>
            <a:pPr marL="114300" indent="0" algn="l">
              <a:buNone/>
            </a:pPr>
            <a:r>
              <a:rPr lang="en-US" dirty="0"/>
              <a:t>The \underline{value} of $x$</a:t>
            </a:r>
          </a:p>
          <a:p>
            <a:pPr marL="114300" indent="0" algn="l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32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بالا نویسی و علامت های خاص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نوشتن یک عبارت بالای عبارت دیگر از دستور زیر استفاده می کنیم:</a:t>
            </a:r>
          </a:p>
          <a:p>
            <a:pPr marL="114300" indent="0" algn="l" rtl="0">
              <a:buNone/>
            </a:pPr>
            <a:r>
              <a:rPr lang="en-US" dirty="0"/>
              <a:t>\</a:t>
            </a:r>
            <a:r>
              <a:rPr lang="en-US" dirty="0" err="1" smtClean="0"/>
              <a:t>stackrel</a:t>
            </a:r>
            <a:r>
              <a:rPr lang="en-US" dirty="0" smtClean="0"/>
              <a:t>{</a:t>
            </a:r>
            <a:r>
              <a:rPr lang="fa-IR" dirty="0" smtClean="0"/>
              <a:t>عبارت فوقانی</a:t>
            </a:r>
            <a:r>
              <a:rPr lang="en-US" dirty="0" smtClean="0"/>
              <a:t>}{</a:t>
            </a:r>
            <a:r>
              <a:rPr lang="fa-IR" dirty="0" smtClean="0"/>
              <a:t>عبارت زیرین</a:t>
            </a:r>
            <a:r>
              <a:rPr lang="en-US" dirty="0" smtClean="0"/>
              <a:t>}</a:t>
            </a:r>
            <a:endParaRPr lang="en-US" dirty="0"/>
          </a:p>
          <a:p>
            <a:r>
              <a:rPr lang="fa-IR" dirty="0" smtClean="0"/>
              <a:t>برای داشتن علامت ضربدر و علامت </a:t>
            </a:r>
            <a:r>
              <a:rPr lang="en-US" dirty="0" err="1" smtClean="0"/>
              <a:t>X_Or</a:t>
            </a:r>
            <a:r>
              <a:rPr lang="fa-IR" dirty="0" smtClean="0"/>
              <a:t> منطقی به تریبی از دستورات </a:t>
            </a:r>
            <a:r>
              <a:rPr lang="en-US" dirty="0" smtClean="0"/>
              <a:t>times </a:t>
            </a:r>
            <a:r>
              <a:rPr lang="fa-IR" dirty="0" smtClean="0"/>
              <a:t> و </a:t>
            </a:r>
            <a:r>
              <a:rPr lang="en-US" dirty="0" err="1" smtClean="0"/>
              <a:t>otimes</a:t>
            </a:r>
            <a:r>
              <a:rPr lang="fa-IR" dirty="0" smtClean="0"/>
              <a:t> استفاده می کنیم.</a:t>
            </a:r>
          </a:p>
          <a:p>
            <a:r>
              <a:rPr lang="fa-IR" dirty="0" smtClean="0"/>
              <a:t>جهت قرار دادن پریم بالی عبارت از دستور </a:t>
            </a:r>
            <a:r>
              <a:rPr lang="en-US" dirty="0" smtClean="0"/>
              <a:t>prime</a:t>
            </a:r>
            <a:r>
              <a:rPr lang="fa-IR" dirty="0" smtClean="0"/>
              <a:t> نیز استفاده میشود.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74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n-US" dirty="0"/>
              <a:t>$$A\</a:t>
            </a:r>
            <a:r>
              <a:rPr lang="en-US" dirty="0" err="1"/>
              <a:t>stackrel</a:t>
            </a:r>
            <a:r>
              <a:rPr lang="en-US" dirty="0"/>
              <a:t>{\</a:t>
            </a:r>
            <a:r>
              <a:rPr lang="en-US" dirty="0" err="1"/>
              <a:t>rm</a:t>
            </a:r>
            <a:r>
              <a:rPr lang="en-US" dirty="0"/>
              <a:t> </a:t>
            </a:r>
            <a:r>
              <a:rPr lang="en-US" dirty="0" err="1"/>
              <a:t>def</a:t>
            </a:r>
            <a:r>
              <a:rPr lang="en-US" dirty="0"/>
              <a:t>}{=}\{x \| x&gt;0 \}$$</a:t>
            </a:r>
          </a:p>
          <a:p>
            <a:pPr marL="114300" indent="0" algn="l">
              <a:buNone/>
            </a:pPr>
            <a:r>
              <a:rPr lang="en-US" dirty="0"/>
              <a:t>$</a:t>
            </a:r>
            <a:r>
              <a:rPr lang="en-US" dirty="0" err="1"/>
              <a:t>x+y</a:t>
            </a:r>
            <a:r>
              <a:rPr lang="en-US" dirty="0"/>
              <a:t>\times z $\\</a:t>
            </a:r>
          </a:p>
          <a:p>
            <a:pPr marL="114300" indent="0" algn="l">
              <a:buNone/>
            </a:pPr>
            <a:r>
              <a:rPr lang="en-US" dirty="0"/>
              <a:t>$</a:t>
            </a:r>
            <a:r>
              <a:rPr lang="en-US" dirty="0" err="1"/>
              <a:t>x+y</a:t>
            </a:r>
            <a:r>
              <a:rPr lang="en-US" dirty="0"/>
              <a:t>\</a:t>
            </a:r>
            <a:r>
              <a:rPr lang="en-US" dirty="0" err="1"/>
              <a:t>otimes</a:t>
            </a:r>
            <a:r>
              <a:rPr lang="en-US" dirty="0"/>
              <a:t> z $</a:t>
            </a:r>
          </a:p>
          <a:p>
            <a:pPr marL="114300" indent="0" algn="l">
              <a:buNone/>
            </a:pPr>
            <a:r>
              <a:rPr lang="en-US" dirty="0"/>
              <a:t>$y_1 \prime $\\</a:t>
            </a:r>
          </a:p>
          <a:p>
            <a:pPr marL="114300" indent="0" algn="l">
              <a:buNone/>
            </a:pPr>
            <a:r>
              <a:rPr lang="en-US" dirty="0"/>
              <a:t>$y_2 \prime \prime \prime $\\</a:t>
            </a:r>
          </a:p>
          <a:p>
            <a:pPr marL="114300" indent="0" algn="l">
              <a:buNone/>
            </a:pPr>
            <a:r>
              <a:rPr lang="en-US" dirty="0"/>
              <a:t>$y_3 \prime \prime \prime $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699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عبارت فوقانی و ایجاد فضای خالی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هر دو دستور </a:t>
            </a:r>
            <a:r>
              <a:rPr lang="en-US" dirty="0"/>
              <a:t>\</a:t>
            </a:r>
            <a:r>
              <a:rPr lang="en-US" dirty="0" smtClean="0"/>
              <a:t>over</a:t>
            </a:r>
            <a:r>
              <a:rPr lang="fa-IR" dirty="0" smtClean="0"/>
              <a:t> و </a:t>
            </a:r>
            <a:r>
              <a:rPr lang="en-US" dirty="0"/>
              <a:t>\</a:t>
            </a:r>
            <a:r>
              <a:rPr lang="en-US" dirty="0" smtClean="0"/>
              <a:t>atop</a:t>
            </a:r>
            <a:r>
              <a:rPr lang="fa-IR" dirty="0" smtClean="0"/>
              <a:t> متنی را بالای عبارت خاص قرار می دهند ولی در دستور اولی خط کسری کشیده می شود در حالی که در دستور دوم این چنین نیست.</a:t>
            </a:r>
          </a:p>
          <a:p>
            <a:pPr marL="114300" indent="0" algn="l" rtl="0">
              <a:buNone/>
            </a:pPr>
            <a:r>
              <a:rPr lang="fa-IR" dirty="0" smtClean="0"/>
              <a:t>بالایی</a:t>
            </a:r>
            <a:r>
              <a:rPr lang="en-US" dirty="0" smtClean="0"/>
              <a:t>\over </a:t>
            </a:r>
            <a:r>
              <a:rPr lang="fa-IR" dirty="0" smtClean="0"/>
              <a:t>پایینی</a:t>
            </a:r>
          </a:p>
          <a:p>
            <a:pPr marL="114300" indent="0" algn="l" rtl="0">
              <a:buNone/>
            </a:pPr>
            <a:r>
              <a:rPr lang="fa-IR" dirty="0" smtClean="0"/>
              <a:t>بالایی</a:t>
            </a:r>
            <a:r>
              <a:rPr lang="en-US" dirty="0" smtClean="0"/>
              <a:t>\atop </a:t>
            </a:r>
            <a:r>
              <a:rPr lang="fa-IR" dirty="0" smtClean="0"/>
              <a:t>پایینی</a:t>
            </a:r>
            <a:endParaRPr lang="en-US" dirty="0" smtClean="0"/>
          </a:p>
          <a:p>
            <a:r>
              <a:rPr lang="fa-IR" dirty="0" smtClean="0"/>
              <a:t>از دستور </a:t>
            </a:r>
            <a:r>
              <a:rPr lang="en-US" dirty="0"/>
              <a:t>\</a:t>
            </a:r>
            <a:r>
              <a:rPr lang="en-US" dirty="0" smtClean="0"/>
              <a:t>choose</a:t>
            </a:r>
            <a:r>
              <a:rPr lang="fa-IR" dirty="0" smtClean="0"/>
              <a:t> جهت قرار دادن دو عبارت در داخل پرانتز استفاده می شود </a:t>
            </a:r>
          </a:p>
          <a:p>
            <a:r>
              <a:rPr lang="fa-IR" dirty="0" smtClean="0"/>
              <a:t>برای داشتن علامت سیگما«∑» از دستور </a:t>
            </a:r>
            <a:r>
              <a:rPr lang="en-US" dirty="0"/>
              <a:t>\</a:t>
            </a:r>
            <a:r>
              <a:rPr lang="en-US" dirty="0" smtClean="0"/>
              <a:t>sum</a:t>
            </a:r>
            <a:r>
              <a:rPr lang="fa-IR" dirty="0" smtClean="0"/>
              <a:t> استفاده میشود.</a:t>
            </a:r>
          </a:p>
          <a:p>
            <a:r>
              <a:rPr lang="fa-IR" dirty="0" smtClean="0"/>
              <a:t>از دستور </a:t>
            </a:r>
            <a:r>
              <a:rPr lang="en-US" dirty="0"/>
              <a:t>\not \</a:t>
            </a:r>
            <a:r>
              <a:rPr lang="en-US" dirty="0" smtClean="0"/>
              <a:t>in</a:t>
            </a:r>
            <a:r>
              <a:rPr lang="fa-IR" dirty="0" smtClean="0"/>
              <a:t> برای عدم تعلق ، </a:t>
            </a:r>
            <a:r>
              <a:rPr lang="en-US" dirty="0"/>
              <a:t>\not \</a:t>
            </a:r>
            <a:r>
              <a:rPr lang="en-US" dirty="0" smtClean="0"/>
              <a:t>subset</a:t>
            </a:r>
            <a:r>
              <a:rPr lang="fa-IR" dirty="0" smtClean="0"/>
              <a:t> برای زیرمجموعه نبودن و از دستور در جهت نامساوی بودن استفاده می شود . 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536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>
              <a:buNone/>
            </a:pPr>
            <a:r>
              <a:rPr lang="en-US" dirty="0"/>
              <a:t>$$x={c\choose k}$$</a:t>
            </a:r>
          </a:p>
          <a:p>
            <a:pPr marL="114300" indent="0" algn="l">
              <a:buNone/>
            </a:pPr>
            <a:r>
              <a:rPr lang="en-US" dirty="0"/>
              <a:t>$${n\choose k} \over 2$$</a:t>
            </a:r>
          </a:p>
          <a:p>
            <a:pPr marL="114300" indent="0" algn="l">
              <a:buNone/>
            </a:pPr>
            <a:r>
              <a:rPr lang="en-US" dirty="0"/>
              <a:t>$${s\choose{ k\over 2}} $$</a:t>
            </a:r>
          </a:p>
          <a:p>
            <a:pPr marL="114300" indent="0" algn="l">
              <a:buNone/>
            </a:pPr>
            <a:r>
              <a:rPr lang="en-US" dirty="0"/>
              <a:t>$\sum_{</a:t>
            </a:r>
            <a:r>
              <a:rPr lang="en-US" dirty="0" err="1"/>
              <a:t>i</a:t>
            </a:r>
            <a:r>
              <a:rPr lang="en-US" dirty="0"/>
              <a:t>=1}^{k}</a:t>
            </a:r>
            <a:r>
              <a:rPr lang="en-US" dirty="0" err="1"/>
              <a:t>a_i</a:t>
            </a:r>
            <a:r>
              <a:rPr lang="en-US" dirty="0"/>
              <a:t>$\\</a:t>
            </a:r>
          </a:p>
          <a:p>
            <a:pPr marL="114300" indent="0" algn="l">
              <a:buNone/>
            </a:pPr>
            <a:r>
              <a:rPr lang="en-US" dirty="0"/>
              <a:t>$ 0 \not \in A, B \not \subset X ,j, a \not \</a:t>
            </a:r>
            <a:r>
              <a:rPr lang="en-US" dirty="0" err="1"/>
              <a:t>equiv</a:t>
            </a:r>
            <a:r>
              <a:rPr lang="en-US" dirty="0"/>
              <a:t> b $</a:t>
            </a:r>
          </a:p>
          <a:p>
            <a:pPr marL="114300" indent="0" algn="l">
              <a:buNone/>
            </a:pPr>
            <a:r>
              <a:rPr lang="en-US" dirty="0"/>
              <a:t>$$\</a:t>
            </a:r>
            <a:r>
              <a:rPr lang="en-US" dirty="0" err="1"/>
              <a:t>int</a:t>
            </a:r>
            <a:r>
              <a:rPr lang="en-US" dirty="0"/>
              <a:t>_{0}^{1} f(x) dx$$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378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شمارش خطوط ، حد و انتگرال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شمارش خطورط از تابع </a:t>
            </a:r>
            <a:r>
              <a:rPr lang="en-US" dirty="0"/>
              <a:t>\</a:t>
            </a:r>
            <a:r>
              <a:rPr lang="en-US" dirty="0" err="1"/>
              <a:t>setcounter</a:t>
            </a:r>
            <a:r>
              <a:rPr lang="en-US" dirty="0"/>
              <a:t>{equation} </a:t>
            </a:r>
            <a:r>
              <a:rPr lang="en-US" dirty="0" smtClean="0"/>
              <a:t>{Start}</a:t>
            </a:r>
            <a:r>
              <a:rPr lang="fa-IR" dirty="0" smtClean="0"/>
              <a:t> استفاده می کنیم.</a:t>
            </a:r>
          </a:p>
          <a:p>
            <a:r>
              <a:rPr lang="fa-IR" dirty="0" smtClean="0"/>
              <a:t>برای داشتن حد از دستور </a:t>
            </a:r>
            <a:r>
              <a:rPr lang="en-US" dirty="0" smtClean="0"/>
              <a:t>\</a:t>
            </a:r>
            <a:r>
              <a:rPr lang="en-US" dirty="0" err="1" smtClean="0"/>
              <a:t>lim</a:t>
            </a:r>
            <a:r>
              <a:rPr lang="fa-IR" dirty="0" smtClean="0"/>
              <a:t> و برای داشتن اتگرال از دستور </a:t>
            </a:r>
            <a:r>
              <a:rPr lang="en-US" dirty="0" smtClean="0"/>
              <a:t>\</a:t>
            </a:r>
            <a:r>
              <a:rPr lang="en-US" dirty="0" err="1" smtClean="0"/>
              <a:t>int</a:t>
            </a:r>
            <a:r>
              <a:rPr lang="fa-IR" dirty="0" smtClean="0"/>
              <a:t> استفاده    می شود .</a:t>
            </a:r>
          </a:p>
          <a:p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32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فصل اول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fa-IR" sz="9600" dirty="0" smtClean="0"/>
              <a:t>مقدمات </a:t>
            </a:r>
            <a:r>
              <a:rPr lang="en-US" sz="9600" dirty="0" smtClean="0"/>
              <a:t>Latex</a:t>
            </a:r>
            <a:endParaRPr lang="fa-IR" sz="9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098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 algn="l">
              <a:buNone/>
            </a:pPr>
            <a:r>
              <a:rPr lang="en-US" dirty="0"/>
              <a:t>\</a:t>
            </a:r>
            <a:r>
              <a:rPr lang="en-US" dirty="0" err="1"/>
              <a:t>setcounter</a:t>
            </a:r>
            <a:r>
              <a:rPr lang="en-US" dirty="0"/>
              <a:t>{equation} {6}</a:t>
            </a:r>
          </a:p>
          <a:p>
            <a:pPr marL="114300" indent="0" algn="l">
              <a:buNone/>
            </a:pPr>
            <a:r>
              <a:rPr lang="en-US" dirty="0"/>
              <a:t>\begin{equation}</a:t>
            </a:r>
          </a:p>
          <a:p>
            <a:pPr marL="114300" indent="0" algn="l">
              <a:buNone/>
            </a:pPr>
            <a:r>
              <a:rPr lang="en-US" dirty="0"/>
              <a:t>a=b</a:t>
            </a:r>
          </a:p>
          <a:p>
            <a:pPr marL="114300" indent="0" algn="l">
              <a:buNone/>
            </a:pPr>
            <a:r>
              <a:rPr lang="en-US" dirty="0"/>
              <a:t>\end{equation}\\</a:t>
            </a:r>
          </a:p>
          <a:p>
            <a:pPr marL="114300" indent="0" algn="l">
              <a:buNone/>
            </a:pPr>
            <a:r>
              <a:rPr lang="en-US" dirty="0"/>
              <a:t>\begin{equation}</a:t>
            </a:r>
          </a:p>
          <a:p>
            <a:pPr marL="114300" indent="0" algn="l">
              <a:buNone/>
            </a:pPr>
            <a:r>
              <a:rPr lang="en-US" dirty="0" err="1"/>
              <a:t>a+c</a:t>
            </a:r>
            <a:r>
              <a:rPr lang="en-US" dirty="0"/>
              <a:t>=</a:t>
            </a:r>
            <a:r>
              <a:rPr lang="en-US" dirty="0" err="1"/>
              <a:t>b+d</a:t>
            </a:r>
            <a:r>
              <a:rPr lang="en-US" dirty="0"/>
              <a:t>\</a:t>
            </a:r>
            <a:r>
              <a:rPr lang="en-US" dirty="0" err="1"/>
              <a:t>qquad</a:t>
            </a:r>
            <a:r>
              <a:rPr lang="en-US" dirty="0"/>
              <a:t>*c=b*d</a:t>
            </a:r>
          </a:p>
          <a:p>
            <a:pPr marL="114300" indent="0" algn="l">
              <a:buNone/>
            </a:pPr>
            <a:r>
              <a:rPr lang="en-US" dirty="0"/>
              <a:t>\end{equation}\\</a:t>
            </a:r>
          </a:p>
          <a:p>
            <a:pPr marL="114300" indent="0" algn="l">
              <a:buNone/>
            </a:pPr>
            <a:r>
              <a:rPr lang="en-US" dirty="0"/>
              <a:t>\begin{equation}</a:t>
            </a:r>
          </a:p>
          <a:p>
            <a:pPr marL="114300" indent="0" algn="l">
              <a:buNone/>
            </a:pPr>
            <a:r>
              <a:rPr lang="en-US" dirty="0"/>
              <a:t>c=d</a:t>
            </a:r>
          </a:p>
          <a:p>
            <a:pPr marL="114300" indent="0" algn="l">
              <a:buNone/>
            </a:pPr>
            <a:r>
              <a:rPr lang="en-US" dirty="0"/>
              <a:t>\end{equation}\\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lim</a:t>
            </a:r>
            <a:r>
              <a:rPr lang="en-US" dirty="0"/>
              <a:t>_{n\</a:t>
            </a:r>
            <a:r>
              <a:rPr lang="en-US" dirty="0" err="1"/>
              <a:t>rightarrow</a:t>
            </a:r>
            <a:r>
              <a:rPr lang="en-US" dirty="0"/>
              <a:t> \</a:t>
            </a:r>
            <a:r>
              <a:rPr lang="en-US" dirty="0" err="1"/>
              <a:t>infty</a:t>
            </a:r>
            <a:r>
              <a:rPr lang="en-US" dirty="0"/>
              <a:t>}$</a:t>
            </a:r>
          </a:p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int</a:t>
            </a:r>
            <a:r>
              <a:rPr lang="en-US" dirty="0"/>
              <a:t>_{0}^{+\</a:t>
            </a:r>
            <a:r>
              <a:rPr lang="en-US" dirty="0" err="1"/>
              <a:t>infty</a:t>
            </a:r>
            <a:r>
              <a:rPr lang="en-US" dirty="0"/>
              <a:t>}f(x) dx $\\</a:t>
            </a:r>
          </a:p>
          <a:p>
            <a:pPr marL="114300" indent="0" algn="l">
              <a:buNone/>
            </a:pPr>
            <a:r>
              <a:rPr lang="en-US" dirty="0"/>
              <a:t>${\sin^2} x+{\cos^2}x=1$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713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فصل چهارم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fa-IR" sz="9600" dirty="0" smtClean="0"/>
              <a:t>جداول</a:t>
            </a:r>
            <a:endParaRPr lang="fa-IR" sz="9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727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آرایه 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داشتن آرایه به روش زیر اقدام می کنیم:</a:t>
            </a:r>
          </a:p>
          <a:p>
            <a:pPr marL="114300" indent="0" algn="l" rtl="0">
              <a:buNone/>
            </a:pPr>
            <a:r>
              <a:rPr lang="en-US" dirty="0" smtClean="0"/>
              <a:t>$\begin{array}{</a:t>
            </a:r>
            <a:r>
              <a:rPr lang="fa-IR" dirty="0" smtClean="0"/>
              <a:t>به تعداد ستون ها از حروف استفاده می کنیم </a:t>
            </a:r>
            <a:r>
              <a:rPr lang="en-US" dirty="0" smtClean="0"/>
              <a:t>}</a:t>
            </a:r>
          </a:p>
          <a:p>
            <a:pPr marL="114300" indent="0" algn="l" rtl="0">
              <a:buNone/>
            </a:pPr>
            <a:r>
              <a:rPr lang="fa-IR" dirty="0" smtClean="0"/>
              <a:t>عبارات داخل آرایه</a:t>
            </a:r>
          </a:p>
          <a:p>
            <a:pPr marL="114300" indent="0" algn="l" rtl="0">
              <a:buNone/>
            </a:pPr>
            <a:r>
              <a:rPr lang="en-US" dirty="0"/>
              <a:t>\end{array}$</a:t>
            </a:r>
            <a:endParaRPr lang="en-US" dirty="0" smtClean="0"/>
          </a:p>
          <a:p>
            <a:pPr marL="114300" indent="0" rtl="0">
              <a:buNone/>
            </a:pPr>
            <a:r>
              <a:rPr lang="fa-IR" dirty="0" smtClean="0"/>
              <a:t>حروفی که می توان در آکولاد بالا استفاده کرد</a:t>
            </a:r>
            <a:r>
              <a:rPr lang="fa-IR" dirty="0"/>
              <a:t> </a:t>
            </a:r>
            <a:r>
              <a:rPr lang="fa-IR" dirty="0" smtClean="0"/>
              <a:t>بدین شرح است:</a:t>
            </a:r>
          </a:p>
          <a:p>
            <a:pPr marL="114300" indent="0" algn="l" rtl="0">
              <a:buNone/>
            </a:pPr>
            <a:r>
              <a:rPr lang="en-US" dirty="0" smtClean="0"/>
              <a:t>C  </a:t>
            </a:r>
            <a:r>
              <a:rPr lang="fa-IR" dirty="0" smtClean="0"/>
              <a:t>حرف مرکزی</a:t>
            </a:r>
          </a:p>
          <a:p>
            <a:pPr marL="114300" indent="0" algn="l" rtl="0">
              <a:buNone/>
            </a:pPr>
            <a:r>
              <a:rPr lang="en-US" dirty="0" smtClean="0"/>
              <a:t>L </a:t>
            </a:r>
            <a:r>
              <a:rPr lang="fa-IR" dirty="0" smtClean="0"/>
              <a:t>حروف در چپ</a:t>
            </a: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R </a:t>
            </a:r>
            <a:r>
              <a:rPr lang="fa-IR" dirty="0"/>
              <a:t>حروف در </a:t>
            </a:r>
            <a:r>
              <a:rPr lang="fa-IR" dirty="0" smtClean="0"/>
              <a:t>راست</a:t>
            </a:r>
            <a:endParaRPr lang="en-US" dirty="0"/>
          </a:p>
          <a:p>
            <a:pPr marL="114300" indent="0" algn="l" rtl="0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87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14300" indent="0" algn="l">
              <a:buNone/>
            </a:pPr>
            <a:r>
              <a:rPr lang="en-US" dirty="0"/>
              <a:t>$\begin{array}{c </a:t>
            </a:r>
            <a:r>
              <a:rPr lang="en-US" dirty="0" err="1"/>
              <a:t>c</a:t>
            </a:r>
            <a:r>
              <a:rPr lang="en-US" dirty="0"/>
              <a:t> c}</a:t>
            </a:r>
          </a:p>
          <a:p>
            <a:pPr marL="114300" indent="0" algn="l">
              <a:buNone/>
            </a:pPr>
            <a:r>
              <a:rPr lang="en-US" dirty="0"/>
              <a:t>a &amp; b&amp; c\\</a:t>
            </a:r>
          </a:p>
          <a:p>
            <a:pPr marL="114300" indent="0" algn="l">
              <a:buNone/>
            </a:pPr>
            <a:r>
              <a:rPr lang="en-US" dirty="0"/>
              <a:t>d &amp; e&amp; f\\</a:t>
            </a:r>
          </a:p>
          <a:p>
            <a:pPr marL="114300" indent="0" algn="l">
              <a:buNone/>
            </a:pPr>
            <a:r>
              <a:rPr lang="en-US" dirty="0"/>
              <a:t>\end{array}$</a:t>
            </a:r>
          </a:p>
          <a:p>
            <a:pPr marL="114300" indent="0" algn="l">
              <a:buNone/>
            </a:pP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$\left(\begin{array}{c c}</a:t>
            </a:r>
          </a:p>
          <a:p>
            <a:pPr marL="114300" indent="0" algn="l">
              <a:buNone/>
            </a:pPr>
            <a:r>
              <a:rPr lang="en-US" dirty="0" err="1"/>
              <a:t>a&amp;b+c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 err="1"/>
              <a:t>d+e&amp;f</a:t>
            </a: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\end{array}\right)$</a:t>
            </a:r>
          </a:p>
          <a:p>
            <a:pPr marL="114300" indent="0" algn="l">
              <a:buNone/>
            </a:pP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$x=\left|\begin{array}{r l}</a:t>
            </a:r>
          </a:p>
          <a:p>
            <a:pPr marL="114300" indent="0" algn="l">
              <a:buNone/>
            </a:pPr>
            <a:r>
              <a:rPr lang="en-US" dirty="0"/>
              <a:t>a &amp;b\\</a:t>
            </a:r>
          </a:p>
          <a:p>
            <a:pPr marL="114300" indent="0" algn="l">
              <a:buNone/>
            </a:pPr>
            <a:r>
              <a:rPr lang="en-US" dirty="0"/>
              <a:t>c &amp;d\\</a:t>
            </a:r>
          </a:p>
          <a:p>
            <a:pPr marL="114300" indent="0" algn="l">
              <a:buNone/>
            </a:pPr>
            <a:r>
              <a:rPr lang="en-US" dirty="0"/>
              <a:t>\end{array}\right|$</a:t>
            </a:r>
          </a:p>
          <a:p>
            <a:pPr marL="114300" indent="0" algn="l">
              <a:buNone/>
            </a:pPr>
            <a:r>
              <a:rPr lang="en-US" dirty="0"/>
              <a:t>\\</a:t>
            </a:r>
          </a:p>
          <a:p>
            <a:pPr marL="114300" indent="0" algn="l">
              <a:buNone/>
            </a:pPr>
            <a:r>
              <a:rPr lang="en-US" dirty="0"/>
              <a:t>$x=\left|\begin{array}{</a:t>
            </a:r>
            <a:r>
              <a:rPr lang="en-US" dirty="0" err="1"/>
              <a:t>rr</a:t>
            </a:r>
            <a:r>
              <a:rPr lang="en-US" dirty="0"/>
              <a:t>}</a:t>
            </a:r>
          </a:p>
          <a:p>
            <a:pPr marL="114300" indent="0" algn="l">
              <a:buNone/>
            </a:pPr>
            <a:r>
              <a:rPr lang="en-US" dirty="0"/>
              <a:t>baba &amp;b\\</a:t>
            </a:r>
          </a:p>
          <a:p>
            <a:pPr marL="114300" indent="0" algn="l">
              <a:buNone/>
            </a:pPr>
            <a:r>
              <a:rPr lang="en-US" dirty="0"/>
              <a:t>c &amp;d\\</a:t>
            </a:r>
          </a:p>
          <a:p>
            <a:pPr marL="114300" indent="0" algn="l">
              <a:buNone/>
            </a:pPr>
            <a:r>
              <a:rPr lang="en-US" dirty="0"/>
              <a:t>\end{array}\right|$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060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ماتریس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داشتم ماتریس از دستور زیر استفاده می شود:</a:t>
            </a:r>
          </a:p>
          <a:p>
            <a:pPr marL="114300" indent="0" algn="l" rtl="0">
              <a:buNone/>
            </a:pPr>
            <a:r>
              <a:rPr lang="en-US" dirty="0"/>
              <a:t>$\</a:t>
            </a:r>
            <a:r>
              <a:rPr lang="en-US" dirty="0" err="1" smtClean="0"/>
              <a:t>pmatrix</a:t>
            </a:r>
            <a:r>
              <a:rPr lang="en-US" dirty="0" smtClean="0"/>
              <a:t>{</a:t>
            </a:r>
            <a:r>
              <a:rPr lang="fa-IR" dirty="0" smtClean="0"/>
              <a:t>سطر اول</a:t>
            </a:r>
            <a:r>
              <a:rPr lang="en-US" dirty="0" smtClean="0"/>
              <a:t>\</a:t>
            </a:r>
            <a:r>
              <a:rPr lang="en-US" dirty="0" err="1" smtClean="0"/>
              <a:t>cr</a:t>
            </a:r>
            <a:r>
              <a:rPr lang="en-US" dirty="0" smtClean="0"/>
              <a:t> </a:t>
            </a:r>
            <a:r>
              <a:rPr lang="fa-IR" dirty="0" smtClean="0"/>
              <a:t>سطر دوم</a:t>
            </a:r>
            <a:r>
              <a:rPr lang="en-US" dirty="0" smtClean="0"/>
              <a:t>}$</a:t>
            </a:r>
          </a:p>
          <a:p>
            <a:r>
              <a:rPr lang="fa-IR" dirty="0" smtClean="0"/>
              <a:t>برای جداکردن سطرها در این دستور از </a:t>
            </a:r>
            <a:r>
              <a:rPr lang="en-US" dirty="0"/>
              <a:t>\</a:t>
            </a:r>
            <a:r>
              <a:rPr lang="en-US" dirty="0" err="1" smtClean="0"/>
              <a:t>cr</a:t>
            </a:r>
            <a:r>
              <a:rPr lang="fa-IR" dirty="0" smtClean="0"/>
              <a:t> استفاده می شود برای جدا کردن ستون ها از </a:t>
            </a:r>
            <a:r>
              <a:rPr lang="en-US" dirty="0" smtClean="0"/>
              <a:t>&amp;</a:t>
            </a:r>
            <a:r>
              <a:rPr lang="fa-IR" dirty="0" smtClean="0"/>
              <a:t> استفاده می شود.</a:t>
            </a:r>
          </a:p>
          <a:p>
            <a:r>
              <a:rPr lang="fa-IR" dirty="0" smtClean="0"/>
              <a:t>برای کشیدن خط افقی بین ستون ها از دستور </a:t>
            </a:r>
            <a:r>
              <a:rPr lang="en-US" dirty="0"/>
              <a:t>\</a:t>
            </a:r>
            <a:r>
              <a:rPr lang="en-US" dirty="0" err="1" smtClean="0"/>
              <a:t>hline</a:t>
            </a:r>
            <a:r>
              <a:rPr lang="fa-IR" dirty="0" smtClean="0"/>
              <a:t> بهره می جوییم.</a:t>
            </a:r>
          </a:p>
          <a:p>
            <a:r>
              <a:rPr lang="fa-IR" dirty="0" smtClean="0"/>
              <a:t>برای کشیدن جدول از دستورات زیر استفاده می کنیم:</a:t>
            </a:r>
          </a:p>
          <a:p>
            <a:pPr marL="114300" indent="0" algn="l" rtl="0">
              <a:buNone/>
            </a:pPr>
            <a:r>
              <a:rPr lang="en-US" dirty="0"/>
              <a:t>\begin{tabular</a:t>
            </a:r>
            <a:r>
              <a:rPr lang="en-US" dirty="0" smtClean="0"/>
              <a:t>}{</a:t>
            </a:r>
            <a:r>
              <a:rPr lang="fa-IR" dirty="0" smtClean="0"/>
              <a:t>تعیین ستون ها</a:t>
            </a:r>
            <a:r>
              <a:rPr lang="en-US" dirty="0" smtClean="0"/>
              <a:t>} </a:t>
            </a:r>
            <a:r>
              <a:rPr lang="en-US" dirty="0"/>
              <a:t>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err="1"/>
              <a:t>name&amp;family&amp;exm</a:t>
            </a:r>
            <a:r>
              <a:rPr lang="en-US" dirty="0"/>
              <a:t>\\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/>
              <a:t>\</a:t>
            </a:r>
            <a:r>
              <a:rPr lang="en-US" dirty="0" smtClean="0"/>
              <a:t>multicolumn{</a:t>
            </a:r>
            <a:r>
              <a:rPr lang="fa-IR" dirty="0" smtClean="0"/>
              <a:t>تعداد</a:t>
            </a:r>
            <a:r>
              <a:rPr lang="en-US" dirty="0" smtClean="0"/>
              <a:t>}{|</a:t>
            </a:r>
            <a:r>
              <a:rPr lang="en-US" dirty="0"/>
              <a:t>c|}{$a\quad k$}&amp; 9 \\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/>
              <a:t>\end {tabular}</a:t>
            </a:r>
            <a:endParaRPr lang="en-US" dirty="0" smtClean="0"/>
          </a:p>
          <a:p>
            <a:pPr rtl="0"/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668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14300" indent="0" algn="l">
              <a:buNone/>
            </a:pPr>
            <a:r>
              <a:rPr lang="en-US" dirty="0"/>
              <a:t>$\</a:t>
            </a:r>
            <a:r>
              <a:rPr lang="en-US" dirty="0" err="1"/>
              <a:t>pmatrix</a:t>
            </a:r>
            <a:r>
              <a:rPr lang="en-US" dirty="0"/>
              <a:t>{</a:t>
            </a:r>
            <a:r>
              <a:rPr lang="en-US" dirty="0" err="1"/>
              <a:t>a&amp;b</a:t>
            </a:r>
            <a:r>
              <a:rPr lang="en-US" dirty="0"/>
              <a:t>\</a:t>
            </a:r>
            <a:r>
              <a:rPr lang="en-US" dirty="0" err="1"/>
              <a:t>cr</a:t>
            </a:r>
            <a:r>
              <a:rPr lang="en-US" dirty="0"/>
              <a:t> </a:t>
            </a:r>
            <a:r>
              <a:rPr lang="en-US" dirty="0" err="1"/>
              <a:t>c&amp;d</a:t>
            </a:r>
            <a:r>
              <a:rPr lang="en-US" dirty="0"/>
              <a:t>}$</a:t>
            </a:r>
          </a:p>
          <a:p>
            <a:pPr marL="114300" indent="0" algn="l">
              <a:buNone/>
            </a:pPr>
            <a:r>
              <a:rPr lang="en-US" dirty="0"/>
              <a:t>\begin{tabular}{||| c c||c ||}\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name family &amp; exm10 \\ </a:t>
            </a:r>
          </a:p>
          <a:p>
            <a:pPr marL="114300" indent="0" algn="l">
              <a:buNone/>
            </a:pPr>
            <a:r>
              <a:rPr lang="en-US" dirty="0"/>
              <a:t>&amp;10\\\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akbari</a:t>
            </a:r>
            <a:r>
              <a:rPr lang="en-US" dirty="0"/>
              <a:t> &amp; 9\\ \cline{1-2}</a:t>
            </a:r>
          </a:p>
          <a:p>
            <a:pPr marL="114300" indent="0" algn="l">
              <a:buNone/>
            </a:pPr>
            <a:r>
              <a:rPr lang="en-US" dirty="0"/>
              <a:t>\end {tabular}\\\\\\\\</a:t>
            </a:r>
          </a:p>
          <a:p>
            <a:pPr marL="114300" indent="0" algn="l">
              <a:buNone/>
            </a:pPr>
            <a:r>
              <a:rPr lang="en-US" dirty="0"/>
              <a:t>\begin{tabular}{||| c||c||||c ||}\</a:t>
            </a:r>
            <a:r>
              <a:rPr lang="en-US" dirty="0" err="1"/>
              <a:t>hline</a:t>
            </a:r>
            <a:r>
              <a:rPr lang="en-US" dirty="0"/>
              <a:t>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 err="1"/>
              <a:t>abc&amp;b&amp;c</a:t>
            </a:r>
            <a:r>
              <a:rPr lang="en-US" dirty="0"/>
              <a:t>\\ \cline{2-3}</a:t>
            </a:r>
          </a:p>
          <a:p>
            <a:pPr marL="114300" indent="0" algn="l">
              <a:buNone/>
            </a:pPr>
            <a:r>
              <a:rPr lang="en-US" dirty="0"/>
              <a:t>&amp;$s^2$&amp;y\\ \cline{1-2}</a:t>
            </a:r>
          </a:p>
          <a:p>
            <a:pPr marL="114300" indent="0" algn="l">
              <a:buNone/>
            </a:pPr>
            <a:r>
              <a:rPr lang="en-US" dirty="0"/>
              <a:t>$y_1$&amp;25&amp;Zx\\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\end {tabular}\\\\\\\\</a:t>
            </a:r>
          </a:p>
          <a:p>
            <a:pPr marL="114300" indent="0" algn="l">
              <a:buNone/>
            </a:pPr>
            <a:r>
              <a:rPr lang="en-US" dirty="0"/>
              <a:t>\begin{tabular}{|</a:t>
            </a:r>
            <a:r>
              <a:rPr lang="en-US" dirty="0" err="1"/>
              <a:t>c|c|c</a:t>
            </a:r>
            <a:r>
              <a:rPr lang="en-US" dirty="0"/>
              <a:t>|}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 err="1"/>
              <a:t>name&amp;family&amp;exm</a:t>
            </a:r>
            <a:r>
              <a:rPr lang="en-US" dirty="0"/>
              <a:t>\\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\multicolumn{2}{|c|}{$a\quad k$}&amp; 9 \\ \</a:t>
            </a:r>
            <a:r>
              <a:rPr lang="en-US" dirty="0" err="1"/>
              <a:t>hline</a:t>
            </a:r>
            <a:endParaRPr lang="en-US" dirty="0"/>
          </a:p>
          <a:p>
            <a:pPr marL="114300" indent="0" algn="l">
              <a:buNone/>
            </a:pPr>
            <a:r>
              <a:rPr lang="en-US" dirty="0"/>
              <a:t>\end {tabular}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512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درباره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52600"/>
            <a:ext cx="8712968" cy="4052663"/>
          </a:xfrm>
        </p:spPr>
        <p:txBody>
          <a:bodyPr>
            <a:normAutofit fontScale="92500"/>
          </a:bodyPr>
          <a:lstStyle/>
          <a:p>
            <a:pPr marL="114300" indent="0" algn="justLow">
              <a:buNone/>
            </a:pPr>
            <a:r>
              <a:rPr lang="fa-IR" dirty="0" smtClean="0"/>
              <a:t>در این 36 اسلاید مقدمات کار با نرم افزار </a:t>
            </a:r>
            <a:r>
              <a:rPr lang="en-US" dirty="0" smtClean="0"/>
              <a:t>Latex</a:t>
            </a:r>
            <a:r>
              <a:rPr lang="fa-IR" dirty="0" smtClean="0"/>
              <a:t> ارائه شد که هدف از آن صرفا آشنایی با </a:t>
            </a:r>
            <a:r>
              <a:rPr lang="fa-IR" dirty="0" smtClean="0"/>
              <a:t>نحوه </a:t>
            </a:r>
            <a:r>
              <a:rPr lang="fa-IR" dirty="0" smtClean="0"/>
              <a:t>ی کد نویسی در این نرم افزار است جهت کسب اطلاعات بیشتر و یافتن نکات دقیق تری در مورد کار با نرم افزار </a:t>
            </a:r>
            <a:r>
              <a:rPr lang="en-US" dirty="0" smtClean="0"/>
              <a:t>Latex</a:t>
            </a:r>
            <a:r>
              <a:rPr lang="fa-IR" dirty="0" smtClean="0"/>
              <a:t> می توانید به منابعی که همراه مجموعه است مراجعه نمایید . که فایل متنی سرکار خانم </a:t>
            </a:r>
            <a:r>
              <a:rPr lang="fa-IR" b="1" dirty="0" smtClean="0"/>
              <a:t>بهناز عمویی </a:t>
            </a:r>
            <a:r>
              <a:rPr lang="fa-IR" dirty="0" smtClean="0"/>
              <a:t>می تواند در این زمینه بسیار مطلوب و ارزنده باشد . این فایب </a:t>
            </a:r>
            <a:r>
              <a:rPr lang="fa-IR" dirty="0" smtClean="0"/>
              <a:t>پاورپوینت میتواند </a:t>
            </a:r>
            <a:r>
              <a:rPr lang="fa-IR" dirty="0" smtClean="0"/>
              <a:t>منبع خوبی برای ارائه و پرزنت شدن نرم افزار </a:t>
            </a:r>
            <a:r>
              <a:rPr lang="en-US" dirty="0" smtClean="0"/>
              <a:t>Latex</a:t>
            </a:r>
            <a:r>
              <a:rPr lang="fa-IR" dirty="0" smtClean="0"/>
              <a:t> در دانشگاه و مراکز آموزش عالی باشد که امیدوارم </a:t>
            </a:r>
            <a:r>
              <a:rPr lang="fa-IR" dirty="0"/>
              <a:t>مورد قبول شما قرار گرفته شده باشد . </a:t>
            </a:r>
            <a:endParaRPr lang="fa-IR" dirty="0" smtClean="0"/>
          </a:p>
          <a:p>
            <a:pPr marL="114300" indent="0" algn="justLow">
              <a:buNone/>
            </a:pPr>
            <a:r>
              <a:rPr lang="fa-IR" dirty="0" smtClean="0"/>
              <a:t>در پایان خویش را موظف می دانم از استاد ارجمند سرکار خانم </a:t>
            </a:r>
            <a:r>
              <a:rPr lang="fa-IR" b="1" dirty="0" smtClean="0"/>
              <a:t>مرسده سنجابی </a:t>
            </a:r>
            <a:r>
              <a:rPr lang="fa-IR" dirty="0" smtClean="0"/>
              <a:t> کمال تشکر و قدردانی را داشته باشم و از خداوند منان برای ایشان کامیابی و سربلندی را خواستارم. همچنین از دانشجویان برتر کلاس جناب آقای یاور عابدی ، مهندس مسعود پورصدقی و آقای سید حسین خالقی تشکرمی نمایم و آرزوی سلامتی و سرفرازی برایشان دارم.</a:t>
            </a:r>
          </a:p>
          <a:p>
            <a:pPr marL="114300" indent="0" algn="justLow">
              <a:buNone/>
            </a:pPr>
            <a:r>
              <a:rPr lang="fa-IR" sz="1900" dirty="0" smtClean="0"/>
              <a:t>ابوالفضل فتحی آزاد - 3 دی 1391</a:t>
            </a:r>
          </a:p>
          <a:p>
            <a:pPr marL="114300" indent="0">
              <a:buNone/>
            </a:pPr>
            <a:endParaRPr lang="fa-IR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301208"/>
            <a:ext cx="403244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hlinkClick r:id="rId2"/>
              </a:rPr>
              <a:t>afa.azad@gmail.com</a:t>
            </a:r>
            <a:endParaRPr lang="fa-IR" dirty="0" smtClean="0">
              <a:solidFill>
                <a:srgbClr val="FF0000"/>
              </a:solidFill>
            </a:endParaRPr>
          </a:p>
          <a:p>
            <a:pPr algn="l"/>
            <a:r>
              <a:rPr lang="en-US" dirty="0" smtClean="0">
                <a:solidFill>
                  <a:srgbClr val="FF0000"/>
                </a:solidFill>
                <a:hlinkClick r:id="rId3" action="ppaction://hlinkfile"/>
              </a:rPr>
              <a:t>afasaddarsad.mihanblog.com</a:t>
            </a:r>
            <a:endParaRPr lang="en-US" dirty="0" smtClean="0">
              <a:solidFill>
                <a:srgbClr val="FF0000"/>
              </a:solidFill>
            </a:endParaRPr>
          </a:p>
          <a:p>
            <a:pPr algn="l"/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36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93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فرمت دستورها در </a:t>
            </a:r>
            <a:r>
              <a:rPr lang="en-US" dirty="0" smtClean="0"/>
              <a:t>latex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56720"/>
          </a:xfrm>
        </p:spPr>
        <p:txBody>
          <a:bodyPr>
            <a:normAutofit/>
          </a:bodyPr>
          <a:lstStyle/>
          <a:p>
            <a:r>
              <a:rPr lang="fa-IR" dirty="0" smtClean="0"/>
              <a:t>تمام دستورات این نرم افزار با علامت </a:t>
            </a:r>
            <a:r>
              <a:rPr lang="en-US" dirty="0" smtClean="0"/>
              <a:t>\</a:t>
            </a:r>
            <a:r>
              <a:rPr lang="fa-IR" dirty="0" smtClean="0"/>
              <a:t> شروع می شود:</a:t>
            </a:r>
          </a:p>
          <a:p>
            <a:pPr marL="411480" lvl="1" indent="0" algn="l" rtl="0">
              <a:buNone/>
            </a:pPr>
            <a:r>
              <a:rPr lang="en-US" dirty="0" smtClean="0"/>
              <a:t>\tableofcontents    ----&gt;     </a:t>
            </a:r>
            <a:r>
              <a:rPr lang="fa-IR" dirty="0" smtClean="0"/>
              <a:t>فهرستی از مطالب موجود را ایجاد می کند</a:t>
            </a:r>
            <a:endParaRPr lang="fa-IR" dirty="0"/>
          </a:p>
          <a:p>
            <a:pPr algn="r"/>
            <a:r>
              <a:rPr lang="fa-IR" dirty="0" smtClean="0"/>
              <a:t>این نرم افزار نسبت به حروف بزرگ و کوچک حساس است:</a:t>
            </a:r>
          </a:p>
          <a:p>
            <a:pPr marL="411480" lvl="1" indent="0" algn="l" rtl="0">
              <a:buNone/>
            </a:pPr>
            <a:r>
              <a:rPr lang="en-US" dirty="0" smtClean="0"/>
              <a:t>\LaTeX</a:t>
            </a:r>
            <a:r>
              <a:rPr lang="en-US" dirty="0"/>
              <a:t>,</a:t>
            </a:r>
            <a:r>
              <a:rPr lang="en-US" dirty="0" smtClean="0"/>
              <a:t> \latex</a:t>
            </a:r>
          </a:p>
          <a:p>
            <a:r>
              <a:rPr lang="fa-IR" dirty="0" smtClean="0"/>
              <a:t>انواع دستورها:</a:t>
            </a:r>
          </a:p>
          <a:p>
            <a:pPr lvl="1"/>
            <a:r>
              <a:rPr lang="fa-IR" dirty="0" smtClean="0"/>
              <a:t>با </a:t>
            </a:r>
            <a:r>
              <a:rPr lang="fa-IR" dirty="0"/>
              <a:t>کراکتر \ شروع </a:t>
            </a:r>
            <a:r>
              <a:rPr lang="fa-IR" dirty="0" smtClean="0"/>
              <a:t>می شود </a:t>
            </a:r>
            <a:r>
              <a:rPr lang="fa-IR" dirty="0"/>
              <a:t>سپس با یک نام متشکل از کراکترهای حرفی ادامه </a:t>
            </a:r>
            <a:r>
              <a:rPr lang="fa-IR" dirty="0" smtClean="0"/>
              <a:t>می یابد. این فرمان با جای خالی، یک عدد ی یک کاراکتر غیر حرفی به پایان می رسد.</a:t>
            </a:r>
          </a:p>
          <a:p>
            <a:pPr marL="685800" lvl="2" indent="0" algn="l" rtl="0">
              <a:buNone/>
            </a:pPr>
            <a:r>
              <a:rPr lang="en-US" dirty="0" smtClean="0"/>
              <a:t>\</a:t>
            </a:r>
            <a:r>
              <a:rPr lang="en-US" dirty="0" err="1"/>
              <a:t>emph</a:t>
            </a:r>
            <a:r>
              <a:rPr lang="en-US" dirty="0"/>
              <a:t>{first</a:t>
            </a:r>
            <a:r>
              <a:rPr lang="en-US" dirty="0" smtClean="0"/>
              <a:t>} </a:t>
            </a:r>
          </a:p>
          <a:p>
            <a:pPr lvl="1"/>
            <a:r>
              <a:rPr lang="fa-IR" dirty="0"/>
              <a:t>با کراکتر \ شروع می </a:t>
            </a:r>
            <a:r>
              <a:rPr lang="fa-IR" dirty="0" smtClean="0"/>
              <a:t>شود و </a:t>
            </a:r>
            <a:r>
              <a:rPr lang="fa-IR" dirty="0"/>
              <a:t>با یک کراکتر غیر حرفی به پایان </a:t>
            </a:r>
            <a:r>
              <a:rPr lang="fa-IR" dirty="0" smtClean="0"/>
              <a:t>می رسد:</a:t>
            </a:r>
          </a:p>
          <a:p>
            <a:pPr marL="685800" lvl="2" indent="0" algn="l" rtl="0">
              <a:buNone/>
            </a:pPr>
            <a:r>
              <a:rPr lang="en-US" dirty="0" smtClean="0"/>
              <a:t>\\ ,  \&amp;                        </a:t>
            </a:r>
            <a:r>
              <a:rPr lang="fa-IR"/>
              <a:t>^ # $ % ~ &amp; _ \ { }</a:t>
            </a:r>
            <a:endParaRPr lang="en-US" dirty="0" smtClean="0"/>
          </a:p>
          <a:p>
            <a:pPr lvl="1"/>
            <a:r>
              <a:rPr lang="fa-IR" dirty="0" smtClean="0"/>
              <a:t>و فرمان های بدون آرگومان که با یک کاراکتر حرفی به پایان می رسد:</a:t>
            </a:r>
          </a:p>
          <a:p>
            <a:pPr marL="685800" lvl="2" indent="0" algn="l" rtl="0">
              <a:buNone/>
            </a:pPr>
            <a:r>
              <a:rPr lang="fa-IR" dirty="0"/>
              <a:t>\</a:t>
            </a:r>
            <a:r>
              <a:rPr lang="en-US" dirty="0" err="1" smtClean="0"/>
              <a:t>bfseries</a:t>
            </a:r>
            <a:endParaRPr lang="fa-IR" dirty="0" smtClean="0"/>
          </a:p>
          <a:p>
            <a:pPr algn="r"/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96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71500" indent="-457200" algn="l" rtl="0">
              <a:buFont typeface="+mj-lt"/>
              <a:buAutoNum type="arabicPeriod"/>
            </a:pPr>
            <a:r>
              <a:rPr lang="en-US" b="1" dirty="0"/>
              <a:t>\</a:t>
            </a:r>
            <a:r>
              <a:rPr lang="en-US" b="1" dirty="0" err="1"/>
              <a:t>documentclass</a:t>
            </a:r>
            <a:r>
              <a:rPr lang="en-US" b="1" dirty="0"/>
              <a:t>{article}</a:t>
            </a:r>
          </a:p>
          <a:p>
            <a:pPr marL="411480" lvl="1" indent="0" algn="l" rtl="0">
              <a:buNone/>
            </a:pPr>
            <a:r>
              <a:rPr lang="en-US" b="1" dirty="0" smtClean="0"/>
              <a:t>   </a:t>
            </a:r>
            <a:r>
              <a:rPr lang="en-US" sz="2600" b="1" dirty="0" smtClean="0"/>
              <a:t>\</a:t>
            </a:r>
            <a:r>
              <a:rPr lang="en-US" sz="2600" b="1" dirty="0"/>
              <a:t>begin{document}</a:t>
            </a:r>
          </a:p>
          <a:p>
            <a:pPr marL="411480" lvl="1" indent="0" algn="l" rtl="0">
              <a:buNone/>
            </a:pPr>
            <a:r>
              <a:rPr lang="en-US" sz="2600" dirty="0" smtClean="0"/>
              <a:t>   This </a:t>
            </a:r>
            <a:r>
              <a:rPr lang="en-US" sz="2600" dirty="0"/>
              <a:t>is my \</a:t>
            </a:r>
            <a:r>
              <a:rPr lang="en-US" sz="2600" dirty="0" err="1"/>
              <a:t>emph</a:t>
            </a:r>
            <a:r>
              <a:rPr lang="en-US" sz="2600" dirty="0"/>
              <a:t>{first} document prepared</a:t>
            </a:r>
          </a:p>
          <a:p>
            <a:pPr marL="411480" lvl="1" indent="0" algn="l" rtl="0">
              <a:buNone/>
            </a:pPr>
            <a:r>
              <a:rPr lang="en-US" sz="2600" dirty="0" smtClean="0"/>
              <a:t>   in </a:t>
            </a:r>
            <a:r>
              <a:rPr lang="en-US" sz="2600" dirty="0"/>
              <a:t>\LaTeX.</a:t>
            </a:r>
          </a:p>
          <a:p>
            <a:pPr marL="411480" lvl="1" indent="0" algn="l" rtl="0">
              <a:buNone/>
            </a:pPr>
            <a:r>
              <a:rPr lang="en-US" sz="2600" b="1" dirty="0" smtClean="0"/>
              <a:t>  \</a:t>
            </a:r>
            <a:r>
              <a:rPr lang="en-US" sz="2600" b="1" dirty="0"/>
              <a:t>end{document}</a:t>
            </a:r>
          </a:p>
          <a:p>
            <a:pPr marL="571500" indent="-457200" algn="l" rtl="0">
              <a:buFont typeface="+mj-lt"/>
              <a:buAutoNum type="arabicPeriod"/>
            </a:pPr>
            <a:endParaRPr lang="en-US" dirty="0" smtClean="0"/>
          </a:p>
          <a:p>
            <a:pPr marL="571500" indent="-457200" algn="l" rtl="0">
              <a:buFont typeface="+mj-lt"/>
              <a:buAutoNum type="arabicPeriod"/>
            </a:pPr>
            <a:r>
              <a:rPr lang="en-US" dirty="0" smtClean="0"/>
              <a:t>\LaTeX  is fun.</a:t>
            </a:r>
          </a:p>
          <a:p>
            <a:pPr marL="685800" lvl="2" indent="0" algn="l" rtl="0">
              <a:buNone/>
            </a:pPr>
            <a:r>
              <a:rPr lang="en-US" sz="2400" dirty="0" smtClean="0"/>
              <a:t>\LaTeX{} is fun.     \LaTeX\ is fun.</a:t>
            </a:r>
            <a:endParaRPr lang="en-US" sz="2400" dirty="0"/>
          </a:p>
          <a:p>
            <a:pPr marL="628650" indent="-514350" algn="l" rtl="0">
              <a:buFont typeface="+mj-lt"/>
              <a:buAutoNum type="arabicPeriod"/>
            </a:pPr>
            <a:endParaRPr lang="en-US" dirty="0" smtClean="0"/>
          </a:p>
          <a:p>
            <a:pPr marL="628650" indent="-514350" algn="l" rtl="0">
              <a:buFont typeface="+mj-lt"/>
              <a:buAutoNum type="arabicPeriod"/>
            </a:pPr>
            <a:r>
              <a:rPr lang="en-US" dirty="0" smtClean="0"/>
              <a:t>\</a:t>
            </a:r>
            <a:r>
              <a:rPr lang="en-US" dirty="0" err="1"/>
              <a:t>bfseries</a:t>
            </a:r>
            <a:r>
              <a:rPr lang="en-US" dirty="0"/>
              <a:t> Thanks to Aunt Mabel for all her help.</a:t>
            </a:r>
          </a:p>
          <a:p>
            <a:pPr marL="685800" lvl="2" indent="0" algn="l" rtl="0">
              <a:buNone/>
            </a:pPr>
            <a:r>
              <a:rPr lang="en-US" sz="2400" dirty="0"/>
              <a:t>\</a:t>
            </a:r>
            <a:r>
              <a:rPr lang="en-US" sz="2400" dirty="0" err="1" smtClean="0"/>
              <a:t>bfseries</a:t>
            </a:r>
            <a:r>
              <a:rPr lang="en-US" sz="2400" dirty="0" smtClean="0"/>
              <a:t> {} Thanks </a:t>
            </a:r>
            <a:r>
              <a:rPr lang="en-US" sz="2400" dirty="0"/>
              <a:t>to Aunt Mabel for all her help.</a:t>
            </a:r>
          </a:p>
          <a:p>
            <a:pPr marL="685800" lvl="2" indent="0" algn="l" rtl="0">
              <a:buNone/>
            </a:pPr>
            <a:r>
              <a:rPr lang="en-US" sz="2400" dirty="0"/>
              <a:t>\</a:t>
            </a:r>
            <a:r>
              <a:rPr lang="en-US" sz="2400" dirty="0" err="1"/>
              <a:t>bfseries</a:t>
            </a:r>
            <a:endParaRPr lang="en-US" sz="2400" dirty="0"/>
          </a:p>
          <a:p>
            <a:pPr marL="1051560" lvl="3" indent="0" algn="l" rtl="0">
              <a:buNone/>
            </a:pPr>
            <a:r>
              <a:rPr lang="en-US" sz="2400" dirty="0"/>
              <a:t>Thanks to Aunt Mabel for all her help.</a:t>
            </a:r>
            <a:endParaRPr lang="en-US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37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ایجاد فرمان های جدید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این نرم افزار فرمان جدید با                 </a:t>
            </a:r>
            <a:r>
              <a:rPr lang="en-US" dirty="0" smtClean="0"/>
              <a:t>\newcommand</a:t>
            </a:r>
            <a:r>
              <a:rPr lang="fa-IR" dirty="0" smtClean="0"/>
              <a:t> </a:t>
            </a:r>
          </a:p>
          <a:p>
            <a:endParaRPr lang="fa-IR" dirty="0" smtClean="0"/>
          </a:p>
          <a:p>
            <a:pPr marL="114300" indent="0" algn="l" rtl="0">
              <a:buNone/>
            </a:pPr>
            <a:r>
              <a:rPr lang="en-US" dirty="0"/>
              <a:t>\newcommand</a:t>
            </a:r>
            <a:r>
              <a:rPr lang="en-US" dirty="0" smtClean="0"/>
              <a:t>{</a:t>
            </a:r>
            <a:r>
              <a:rPr lang="en-US" dirty="0" smtClean="0">
                <a:solidFill>
                  <a:srgbClr val="FF0000"/>
                </a:solidFill>
              </a:rPr>
              <a:t>\</a:t>
            </a:r>
            <a:r>
              <a:rPr lang="en-US" dirty="0" err="1">
                <a:solidFill>
                  <a:srgbClr val="FF0000"/>
                </a:solidFill>
              </a:rPr>
              <a:t>Iff</a:t>
            </a:r>
            <a:r>
              <a:rPr lang="en-US" dirty="0"/>
              <a:t>}{if and only if</a:t>
            </a:r>
            <a:r>
              <a:rPr lang="en-US" dirty="0" smtClean="0"/>
              <a:t>}</a:t>
            </a:r>
          </a:p>
          <a:p>
            <a:pPr marL="114300" indent="0" algn="l" rtl="0">
              <a:buNone/>
            </a:pPr>
            <a:endParaRPr lang="fa-IR" dirty="0" smtClean="0"/>
          </a:p>
          <a:p>
            <a:pPr marL="114300" indent="0" algn="l" rtl="0">
              <a:buNone/>
            </a:pPr>
            <a:endParaRPr lang="fa-IR" dirty="0"/>
          </a:p>
          <a:p>
            <a:pPr marL="114300" indent="0" algn="l" rtl="0">
              <a:buNone/>
            </a:pPr>
            <a:endParaRPr lang="en-US" dirty="0"/>
          </a:p>
          <a:p>
            <a:r>
              <a:rPr lang="fa-IR" dirty="0" smtClean="0"/>
              <a:t>بهترین مکان برای تعریف فرمان جدید بعد از فرمان </a:t>
            </a:r>
            <a:r>
              <a:rPr lang="en-US" dirty="0" smtClean="0"/>
              <a:t>\</a:t>
            </a:r>
            <a:r>
              <a:rPr lang="en-US" dirty="0"/>
              <a:t> </a:t>
            </a:r>
            <a:r>
              <a:rPr lang="en-US" dirty="0" err="1" smtClean="0"/>
              <a:t>documentclass</a:t>
            </a:r>
            <a:r>
              <a:rPr lang="en-US" dirty="0" smtClean="0"/>
              <a:t> </a:t>
            </a:r>
            <a:r>
              <a:rPr lang="fa-IR" dirty="0" smtClean="0"/>
              <a:t> و قبل از فرمان </a:t>
            </a:r>
            <a:r>
              <a:rPr lang="en-US" dirty="0" smtClean="0"/>
              <a:t>\begin{document}</a:t>
            </a:r>
            <a:r>
              <a:rPr lang="fa-IR" dirty="0" smtClean="0"/>
              <a:t> است.</a:t>
            </a:r>
          </a:p>
          <a:p>
            <a:pPr marL="114300" indent="0">
              <a:buNone/>
            </a:pP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183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l" rtl="0">
              <a:buNone/>
            </a:pP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\</a:t>
            </a:r>
            <a:r>
              <a:rPr lang="en-US" dirty="0"/>
              <a:t>newcommand{\</a:t>
            </a:r>
            <a:r>
              <a:rPr lang="en-US" dirty="0" err="1"/>
              <a:t>Iff</a:t>
            </a:r>
            <a:r>
              <a:rPr lang="en-US" dirty="0"/>
              <a:t>}{if and only if}</a:t>
            </a:r>
          </a:p>
          <a:p>
            <a:pPr marL="114300" indent="0" algn="l" rtl="0">
              <a:buNone/>
            </a:pPr>
            <a:r>
              <a:rPr lang="en-US" dirty="0"/>
              <a:t>A function $</a:t>
            </a:r>
            <a:r>
              <a:rPr lang="en-US" dirty="0" err="1"/>
              <a:t>f:X</a:t>
            </a:r>
            <a:r>
              <a:rPr lang="en-US" dirty="0"/>
              <a:t>\to Y$ is continuous \</a:t>
            </a:r>
            <a:r>
              <a:rPr lang="en-US" dirty="0" err="1"/>
              <a:t>Iff</a:t>
            </a:r>
            <a:r>
              <a:rPr lang="en-US" dirty="0"/>
              <a:t>{} $f^{-1}(U)$ is open in $X$,</a:t>
            </a:r>
          </a:p>
          <a:p>
            <a:pPr marL="114300" indent="0" algn="l" rtl="0">
              <a:buNone/>
            </a:pPr>
            <a:r>
              <a:rPr lang="en-US" dirty="0"/>
              <a:t>for every open set $U\subset Y$.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6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تعریف فرمان جدید دارای آرگومان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بخواهیم عبارت </a:t>
            </a:r>
            <a:r>
              <a:rPr lang="en-US" dirty="0" smtClean="0"/>
              <a:t>(x1,x2,…,</a:t>
            </a:r>
            <a:r>
              <a:rPr lang="en-US" dirty="0" err="1" smtClean="0"/>
              <a:t>xn</a:t>
            </a:r>
            <a:r>
              <a:rPr lang="en-US" dirty="0" smtClean="0"/>
              <a:t>)</a:t>
            </a:r>
            <a:r>
              <a:rPr lang="fa-IR" dirty="0" smtClean="0"/>
              <a:t>را استفاده کنیم:</a:t>
            </a:r>
          </a:p>
          <a:p>
            <a:pPr marL="114300" indent="0" algn="l" rtl="0">
              <a:buNone/>
            </a:pPr>
            <a:r>
              <a:rPr lang="en-US" dirty="0"/>
              <a:t>$(x_1,x_2,\</a:t>
            </a:r>
            <a:r>
              <a:rPr lang="en-US" dirty="0" err="1"/>
              <a:t>ldots,x_n</a:t>
            </a:r>
            <a:r>
              <a:rPr lang="en-US" dirty="0" smtClean="0"/>
              <a:t>)$</a:t>
            </a:r>
          </a:p>
          <a:p>
            <a:endParaRPr lang="fa-IR" dirty="0"/>
          </a:p>
          <a:p>
            <a:r>
              <a:rPr lang="fa-IR" dirty="0" smtClean="0"/>
              <a:t>برای راحتی کار :</a:t>
            </a:r>
          </a:p>
          <a:p>
            <a:pPr marL="114300" indent="0" algn="l" rtl="0">
              <a:buNone/>
            </a:pP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\</a:t>
            </a:r>
            <a:r>
              <a:rPr lang="en-US" dirty="0"/>
              <a:t>newcommand{\</a:t>
            </a:r>
            <a:r>
              <a:rPr lang="en-US" dirty="0" err="1"/>
              <a:t>vect</a:t>
            </a:r>
            <a:r>
              <a:rPr lang="en-US" dirty="0"/>
              <a:t>}{$(x_1,x_2,\</a:t>
            </a:r>
            <a:r>
              <a:rPr lang="en-US" dirty="0" err="1"/>
              <a:t>ldots,x_n</a:t>
            </a:r>
            <a:r>
              <a:rPr lang="en-US" dirty="0" smtClean="0"/>
              <a:t>)$}</a:t>
            </a:r>
          </a:p>
          <a:p>
            <a:pPr marL="114300" indent="0" algn="l" rtl="0">
              <a:buNone/>
            </a:pPr>
            <a:endParaRPr lang="en-US" dirty="0"/>
          </a:p>
          <a:p>
            <a:pPr marL="114300" indent="0" algn="l" rtl="0">
              <a:buNone/>
            </a:pPr>
            <a:r>
              <a:rPr lang="en-US" dirty="0"/>
              <a:t>\newcommand{\</a:t>
            </a:r>
            <a:r>
              <a:rPr lang="en-US" dirty="0" err="1"/>
              <a:t>vect</a:t>
            </a:r>
            <a:r>
              <a:rPr lang="en-US" dirty="0"/>
              <a:t>}[1]{$(#1_1,#1_2,\ldots,#1_n)$}</a:t>
            </a:r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2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محیط 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408" y="2079773"/>
            <a:ext cx="2746648" cy="4373563"/>
          </a:xfrm>
        </p:spPr>
        <p:txBody>
          <a:bodyPr>
            <a:normAutofit fontScale="85000" lnSpcReduction="20000"/>
          </a:bodyPr>
          <a:lstStyle/>
          <a:p>
            <a:pPr marL="114300" indent="0" algn="l" rtl="0">
              <a:buNone/>
            </a:pPr>
            <a:r>
              <a:rPr lang="en-US" dirty="0"/>
              <a:t>abstract </a:t>
            </a: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Array</a:t>
            </a:r>
          </a:p>
          <a:p>
            <a:pPr marL="114300" indent="0" algn="l" rtl="0">
              <a:buNone/>
            </a:pPr>
            <a:r>
              <a:rPr lang="en-US" dirty="0" smtClean="0"/>
              <a:t>Center</a:t>
            </a:r>
          </a:p>
          <a:p>
            <a:pPr marL="114300" indent="0" algn="l" rtl="0">
              <a:buNone/>
            </a:pPr>
            <a:r>
              <a:rPr lang="en-US" dirty="0" smtClean="0"/>
              <a:t>Description</a:t>
            </a:r>
          </a:p>
          <a:p>
            <a:pPr marL="114300" indent="0" algn="l" rtl="0">
              <a:buNone/>
            </a:pPr>
            <a:r>
              <a:rPr lang="en-US" dirty="0" err="1" smtClean="0"/>
              <a:t>Displaymath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smtClean="0"/>
              <a:t>document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smtClean="0"/>
              <a:t>Enumerate</a:t>
            </a:r>
          </a:p>
          <a:p>
            <a:pPr marL="114300" indent="0" algn="l" rtl="0">
              <a:buNone/>
            </a:pPr>
            <a:r>
              <a:rPr lang="en-US" dirty="0" smtClean="0"/>
              <a:t>Equation</a:t>
            </a:r>
          </a:p>
          <a:p>
            <a:pPr marL="114300" indent="0" algn="l" rtl="0">
              <a:buNone/>
            </a:pPr>
            <a:r>
              <a:rPr lang="en-US" dirty="0" smtClean="0"/>
              <a:t>Figure</a:t>
            </a:r>
          </a:p>
          <a:p>
            <a:pPr marL="114300" indent="0" algn="l" rtl="0">
              <a:buNone/>
            </a:pPr>
            <a:r>
              <a:rPr lang="en-US" dirty="0" err="1" smtClean="0"/>
              <a:t>Flushleft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err="1" smtClean="0"/>
              <a:t>Flushright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smtClean="0"/>
              <a:t>itemize</a:t>
            </a:r>
            <a:endParaRPr lang="en-US" dirty="0"/>
          </a:p>
          <a:p>
            <a:pPr marL="114300" indent="0" algn="l" rtl="0">
              <a:buNone/>
            </a:pPr>
            <a:r>
              <a:rPr lang="en-US" dirty="0" smtClean="0"/>
              <a:t>Letter</a:t>
            </a:r>
          </a:p>
        </p:txBody>
      </p:sp>
      <p:sp>
        <p:nvSpPr>
          <p:cNvPr id="4" name="Rectangle 3"/>
          <p:cNvSpPr/>
          <p:nvPr/>
        </p:nvSpPr>
        <p:spPr>
          <a:xfrm>
            <a:off x="4932040" y="2366878"/>
            <a:ext cx="24300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l" rtl="0">
              <a:buNone/>
            </a:pPr>
            <a:r>
              <a:rPr lang="en-US" dirty="0" smtClean="0"/>
              <a:t>Math</a:t>
            </a:r>
          </a:p>
          <a:p>
            <a:pPr marL="114300" indent="0" algn="l" rtl="0">
              <a:buNone/>
            </a:pPr>
            <a:r>
              <a:rPr lang="en-US" dirty="0" err="1" smtClean="0"/>
              <a:t>minipage</a:t>
            </a:r>
            <a:r>
              <a:rPr lang="en-US" dirty="0" smtClean="0"/>
              <a:t> </a:t>
            </a:r>
          </a:p>
          <a:p>
            <a:pPr marL="114300" indent="0" algn="l" rtl="0">
              <a:buNone/>
            </a:pPr>
            <a:r>
              <a:rPr lang="en-US" dirty="0" smtClean="0"/>
              <a:t>Quotation</a:t>
            </a:r>
          </a:p>
          <a:p>
            <a:pPr marL="114300" indent="0" algn="l" rtl="0">
              <a:buNone/>
            </a:pPr>
            <a:r>
              <a:rPr lang="en-US" dirty="0" smtClean="0"/>
              <a:t>Quote</a:t>
            </a:r>
          </a:p>
          <a:p>
            <a:pPr marL="114300" indent="0" algn="l" rtl="0">
              <a:buNone/>
            </a:pPr>
            <a:r>
              <a:rPr lang="en-US" dirty="0" smtClean="0"/>
              <a:t>table</a:t>
            </a:r>
          </a:p>
          <a:p>
            <a:pPr marL="114300" indent="0" algn="l" rtl="0">
              <a:buNone/>
            </a:pPr>
            <a:r>
              <a:rPr lang="en-US" dirty="0" smtClean="0"/>
              <a:t>Tabular</a:t>
            </a:r>
          </a:p>
          <a:p>
            <a:pPr marL="114300" indent="0" algn="l" rtl="0">
              <a:buNone/>
            </a:pPr>
            <a:r>
              <a:rPr lang="en-US" dirty="0" err="1" smtClean="0"/>
              <a:t>Thebibliography</a:t>
            </a:r>
            <a:endParaRPr lang="en-US" dirty="0" smtClean="0"/>
          </a:p>
          <a:p>
            <a:pPr marL="114300" indent="0" algn="l" rtl="0">
              <a:buNone/>
            </a:pPr>
            <a:r>
              <a:rPr lang="en-US" dirty="0" err="1" smtClean="0"/>
              <a:t>Titlepage</a:t>
            </a:r>
            <a:endParaRPr lang="en-US" dirty="0" smtClean="0"/>
          </a:p>
          <a:p>
            <a:pPr marL="114300" indent="0" algn="l" rtl="0">
              <a:buNone/>
            </a:pPr>
            <a:r>
              <a:rPr lang="en-US" dirty="0" smtClean="0"/>
              <a:t>Verbatim</a:t>
            </a:r>
          </a:p>
          <a:p>
            <a:pPr marL="114300" indent="0" algn="l" rtl="0">
              <a:buNone/>
            </a:pPr>
            <a:r>
              <a:rPr lang="en-US" dirty="0" smtClean="0"/>
              <a:t>verse</a:t>
            </a:r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afasaddarsad.mihanblog.com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6F99-918E-4708-AA3A-3B48A7DF06B7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736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Custom 1">
      <a:majorFont>
        <a:latin typeface="Century Gothic"/>
        <a:ea typeface=""/>
        <a:cs typeface="B Mitra"/>
      </a:majorFont>
      <a:minorFont>
        <a:latin typeface="Century Gothic"/>
        <a:ea typeface=""/>
        <a:cs typeface="B Nazani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1460</TotalTime>
  <Words>2127</Words>
  <Application>Microsoft Office PowerPoint</Application>
  <PresentationFormat>On-screen Show (4:3)</PresentationFormat>
  <Paragraphs>372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B Mitra</vt:lpstr>
      <vt:lpstr>B Nazanin</vt:lpstr>
      <vt:lpstr>Calibri</vt:lpstr>
      <vt:lpstr>Cambria Math</vt:lpstr>
      <vt:lpstr>Century Gothic</vt:lpstr>
      <vt:lpstr>Tahoma</vt:lpstr>
      <vt:lpstr>Times New Roman</vt:lpstr>
      <vt:lpstr>Apothecary</vt:lpstr>
      <vt:lpstr>PowerPoint Presentation</vt:lpstr>
      <vt:lpstr>latex</vt:lpstr>
      <vt:lpstr>فصل اول</vt:lpstr>
      <vt:lpstr>فرمت دستورها در latex</vt:lpstr>
      <vt:lpstr>مثال</vt:lpstr>
      <vt:lpstr>ایجاد فرمان های جدید</vt:lpstr>
      <vt:lpstr>مثال</vt:lpstr>
      <vt:lpstr>تعریف فرمان جدید دارای آرگومان</vt:lpstr>
      <vt:lpstr>انواع محیط ها</vt:lpstr>
      <vt:lpstr>فصل دوم</vt:lpstr>
      <vt:lpstr>علامت $</vt:lpstr>
      <vt:lpstr>مثال</vt:lpstr>
      <vt:lpstr>بولد و اریب و اندازه</vt:lpstr>
      <vt:lpstr>مثال</vt:lpstr>
      <vt:lpstr>توان و زیر نویس</vt:lpstr>
      <vt:lpstr>مثال</vt:lpstr>
      <vt:lpstr>فصل سوم</vt:lpstr>
      <vt:lpstr>زیر خط ، روی خط</vt:lpstr>
      <vt:lpstr>رادیکال</vt:lpstr>
      <vt:lpstr>مثال</vt:lpstr>
      <vt:lpstr>صورت کسر ، مخرج کسر</vt:lpstr>
      <vt:lpstr>مثال</vt:lpstr>
      <vt:lpstr>نمایش خط بالا و پایین عبارت</vt:lpstr>
      <vt:lpstr>مثال</vt:lpstr>
      <vt:lpstr>بالا نویسی و علامت های خاص</vt:lpstr>
      <vt:lpstr>مثال</vt:lpstr>
      <vt:lpstr>عبارت فوقانی و ایجاد فضای خالی</vt:lpstr>
      <vt:lpstr>مثال</vt:lpstr>
      <vt:lpstr>شمارش خطوط ، حد و انتگرال</vt:lpstr>
      <vt:lpstr>مثال</vt:lpstr>
      <vt:lpstr>فصل چهارم</vt:lpstr>
      <vt:lpstr>آرایه ها</vt:lpstr>
      <vt:lpstr>مثال</vt:lpstr>
      <vt:lpstr>ماتریس</vt:lpstr>
      <vt:lpstr>مثال</vt:lpstr>
      <vt:lpstr>درباره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latex</dc:title>
  <dc:creator>pq</dc:creator>
  <cp:lastModifiedBy>ابوالفضل فتحی آزاد</cp:lastModifiedBy>
  <cp:revision>39</cp:revision>
  <dcterms:created xsi:type="dcterms:W3CDTF">2012-04-15T02:22:15Z</dcterms:created>
  <dcterms:modified xsi:type="dcterms:W3CDTF">2012-12-23T18:56:30Z</dcterms:modified>
</cp:coreProperties>
</file>