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58" r:id="rId3"/>
    <p:sldId id="257" r:id="rId4"/>
    <p:sldId id="259" r:id="rId5"/>
    <p:sldId id="260" r:id="rId6"/>
    <p:sldId id="261" r:id="rId7"/>
    <p:sldId id="262" r:id="rId8"/>
    <p:sldId id="264" r:id="rId9"/>
    <p:sldId id="265" r:id="rId10"/>
    <p:sldId id="263" r:id="rId11"/>
    <p:sldId id="266" r:id="rId12"/>
    <p:sldId id="267" r:id="rId13"/>
    <p:sldId id="268" r:id="rId14"/>
    <p:sldId id="269" r:id="rId15"/>
    <p:sldId id="270" r:id="rId16"/>
    <p:sldId id="271" r:id="rId17"/>
    <p:sldId id="272" r:id="rId18"/>
    <p:sldId id="274" r:id="rId19"/>
    <p:sldId id="273"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9E4EC"/>
    <a:srgbClr val="0000FF"/>
    <a:srgbClr val="FFFF99"/>
    <a:srgbClr val="C09200"/>
    <a:srgbClr val="07B9BD"/>
    <a:srgbClr val="46FFF0"/>
    <a:srgbClr val="6AFFF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276" y="-96"/>
      </p:cViewPr>
      <p:guideLst>
        <p:guide orient="horz" pos="2160"/>
        <p:guide pos="2880"/>
      </p:guideLst>
    </p:cSldViewPr>
  </p:slideViewPr>
  <p:notesTextViewPr>
    <p:cViewPr>
      <p:scale>
        <a:sx n="100" d="100"/>
        <a:sy n="100" d="100"/>
      </p:scale>
      <p:origin x="0" y="0"/>
    </p:cViewPr>
  </p:notesTextViewPr>
  <p:notesViewPr>
    <p:cSldViewPr>
      <p:cViewPr varScale="1">
        <p:scale>
          <a:sx n="88" d="100"/>
          <a:sy n="88" d="100"/>
        </p:scale>
        <p:origin x="-1656" y="-114"/>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A2AC20DA-5D11-4817-8203-300C6F26492B}" type="datetimeFigureOut">
              <a:rPr lang="en-US" smtClean="0"/>
              <a:pPr/>
              <a:t>2/23/2015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CF03EE68-D4AB-48E1-BC6F-0189D7AA222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E80B225D-605F-45EC-B13A-A4295F69E39D}" type="datetimeFigureOut">
              <a:rPr lang="en-US" smtClean="0"/>
              <a:pPr/>
              <a:t>2/23/2015</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34AFE0A8-1AC6-4745-BEE7-2048466700E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AFE0A8-1AC6-4745-BEE7-2048466700E8}"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4AFE0A8-1AC6-4745-BEE7-2048466700E8}"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574741D-EA39-49D7-91CD-E895B9D9ABDF}" type="datetime1">
              <a:rPr lang="en-US" smtClean="0"/>
              <a:pPr/>
              <a:t>2/23/2015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3DEA74-1C53-428D-A00C-62D9093972D8}" type="datetime1">
              <a:rPr lang="en-US" smtClean="0"/>
              <a:pPr/>
              <a:t>2/23/2015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5606892-AAAE-40B1-A8D5-A729A3253377}" type="datetime1">
              <a:rPr lang="en-US" smtClean="0"/>
              <a:pPr/>
              <a:t>2/23/2015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438" y="71414"/>
            <a:ext cx="8929718" cy="1143000"/>
          </a:xfrm>
        </p:spPr>
        <p:txBody>
          <a:bodyPr/>
          <a:lstStyle>
            <a:lvl1pPr>
              <a:defRPr sz="4400">
                <a:solidFill>
                  <a:schemeClr val="bg1"/>
                </a:solidFill>
                <a:effectLst>
                  <a:outerShdw blurRad="38100" dist="38100" dir="2700000" algn="tl">
                    <a:srgbClr val="000000">
                      <a:alpha val="43137"/>
                    </a:srgbClr>
                  </a:outerShdw>
                </a:effectLst>
                <a:cs typeface="B Titr" pitchFamily="2" charset="-78"/>
              </a:defRPr>
            </a:lvl1pPr>
          </a:lstStyle>
          <a:p>
            <a:r>
              <a:rPr lang="fa-IR" dirty="0" smtClean="0"/>
              <a:t>عنوان</a:t>
            </a:r>
            <a:endParaRPr lang="en-US" dirty="0"/>
          </a:p>
        </p:txBody>
      </p:sp>
      <p:sp>
        <p:nvSpPr>
          <p:cNvPr id="3" name="Content Placeholder 2"/>
          <p:cNvSpPr>
            <a:spLocks noGrp="1"/>
          </p:cNvSpPr>
          <p:nvPr>
            <p:ph idx="1" hasCustomPrompt="1"/>
          </p:nvPr>
        </p:nvSpPr>
        <p:spPr>
          <a:xfrm>
            <a:off x="142844" y="1357298"/>
            <a:ext cx="8858312" cy="4768865"/>
          </a:xfrm>
        </p:spPr>
        <p:txBody>
          <a:bodyPr/>
          <a:lstStyle>
            <a:lvl1pPr algn="r" rtl="1">
              <a:defRPr/>
            </a:lvl1pPr>
            <a:lvl2pPr marL="0" indent="0" algn="r" rtl="1">
              <a:buNone/>
              <a:defRPr sz="3600">
                <a:cs typeface="B Nazanin" pitchFamily="2" charset="-78"/>
              </a:defRPr>
            </a:lvl2pPr>
            <a:lvl3pPr algn="r" rtl="1">
              <a:defRPr/>
            </a:lvl3pPr>
            <a:lvl4pPr algn="r" rtl="1">
              <a:defRPr/>
            </a:lvl4pPr>
            <a:lvl5pPr algn="r" rtl="1">
              <a:defRPr/>
            </a:lvl5pPr>
          </a:lstStyle>
          <a:p>
            <a:pPr lvl="1"/>
            <a:r>
              <a:rPr lang="fa-IR" dirty="0" smtClean="0"/>
              <a:t>مطالب</a:t>
            </a:r>
            <a:endParaRPr lang="en-US" dirty="0"/>
          </a:p>
        </p:txBody>
      </p:sp>
      <p:sp>
        <p:nvSpPr>
          <p:cNvPr id="4" name="Date Placeholder 3"/>
          <p:cNvSpPr>
            <a:spLocks noGrp="1"/>
          </p:cNvSpPr>
          <p:nvPr>
            <p:ph type="dt" sz="half" idx="10"/>
          </p:nvPr>
        </p:nvSpPr>
        <p:spPr/>
        <p:txBody>
          <a:bodyPr/>
          <a:lstStyle>
            <a:lvl1pPr>
              <a:defRPr/>
            </a:lvl1pPr>
          </a:lstStyle>
          <a:p>
            <a:fld id="{85518A7D-C6B8-428E-A0EF-CCE275731C40}" type="datetime1">
              <a:rPr lang="en-US" smtClean="0"/>
              <a:pPr/>
              <a:t>2/23/2015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49C2F77-BB8E-4E1C-A1AE-A2F2201FF3EA}" type="datetime1">
              <a:rPr lang="en-US" smtClean="0"/>
              <a:pPr/>
              <a:t>2/23/2015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A3A05CF-3B65-4ACF-B462-38C5AA2E0D46}" type="datetime1">
              <a:rPr lang="en-US" smtClean="0"/>
              <a:pPr/>
              <a:t>2/23/2015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5E1901A7-D2A9-4DE0-A280-48F57947885C}" type="datetime1">
              <a:rPr lang="en-US" smtClean="0"/>
              <a:pPr/>
              <a:t>2/23/2015</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EA19E403-2A0C-4CF7-B665-6A989C9CBB13}" type="datetime1">
              <a:rPr lang="en-US" smtClean="0"/>
              <a:pPr/>
              <a:t>2/23/2015</a:t>
            </a:fld>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2ECC4B2-EDEE-4C79-A896-4CB283626391}" type="datetime1">
              <a:rPr lang="en-US" smtClean="0"/>
              <a:pPr/>
              <a:t>2/23/2015</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2727695-8BAB-470D-BF7F-E9DF0F6818B2}" type="datetime1">
              <a:rPr lang="en-US" smtClean="0"/>
              <a:pPr/>
              <a:t>2/23/2015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FEBDFE8-113B-46F1-A367-D04854176E56}" type="datetime1">
              <a:rPr lang="en-US" smtClean="0"/>
              <a:pPr/>
              <a:t>2/23/2015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3D3B473-05CA-44BF-8489-F866538D9F9A}" type="datetime1">
              <a:rPr lang="en-US" smtClean="0"/>
              <a:pPr/>
              <a:t>2/23/2015</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8501090" y="6572272"/>
            <a:ext cx="642942" cy="285752"/>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lvl1pPr>
          </a:lstStyle>
          <a:p>
            <a:fld id="{6008D2E2-AB25-4D75-A051-1EBB6AD45A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r" rtl="1" eaLnBrk="1" fontAlgn="base" hangingPunct="1">
        <a:spcBef>
          <a:spcPct val="20000"/>
        </a:spcBef>
        <a:spcAft>
          <a:spcPct val="0"/>
        </a:spcAft>
        <a:buNone/>
        <a:defRPr sz="3200">
          <a:solidFill>
            <a:schemeClr val="tx1"/>
          </a:solidFill>
          <a:latin typeface="+mn-lt"/>
          <a:ea typeface="+mn-ea"/>
          <a:cs typeface="B Nazanin" pitchFamily="2" charset="-78"/>
        </a:defRPr>
      </a:lvl1pPr>
      <a:lvl2pPr marL="742950" indent="-285750" algn="r" rtl="1" eaLnBrk="1" fontAlgn="base" hangingPunct="1">
        <a:spcBef>
          <a:spcPct val="20000"/>
        </a:spcBef>
        <a:spcAft>
          <a:spcPct val="0"/>
        </a:spcAft>
        <a:buNone/>
        <a:defRPr sz="2800">
          <a:solidFill>
            <a:schemeClr val="tx1"/>
          </a:solidFill>
          <a:latin typeface="+mn-lt"/>
          <a:cs typeface="B Nazanin" pitchFamily="2" charset="-78"/>
        </a:defRPr>
      </a:lvl2pPr>
      <a:lvl3pPr marL="1143000" indent="-228600" algn="r" rtl="1" eaLnBrk="1" fontAlgn="base" hangingPunct="1">
        <a:spcBef>
          <a:spcPct val="20000"/>
        </a:spcBef>
        <a:spcAft>
          <a:spcPct val="0"/>
        </a:spcAft>
        <a:buNone/>
        <a:defRPr sz="2400">
          <a:solidFill>
            <a:schemeClr val="tx1"/>
          </a:solidFill>
          <a:latin typeface="+mn-lt"/>
          <a:cs typeface="B Nazanin" pitchFamily="2" charset="-78"/>
        </a:defRPr>
      </a:lvl3pPr>
      <a:lvl4pPr marL="1600200" indent="-228600" algn="r" rtl="1" eaLnBrk="1" fontAlgn="base" hangingPunct="1">
        <a:spcBef>
          <a:spcPct val="20000"/>
        </a:spcBef>
        <a:spcAft>
          <a:spcPct val="0"/>
        </a:spcAft>
        <a:buNone/>
        <a:defRPr sz="2000">
          <a:solidFill>
            <a:schemeClr val="tx1"/>
          </a:solidFill>
          <a:latin typeface="+mn-lt"/>
          <a:cs typeface="B Nazanin" pitchFamily="2" charset="-78"/>
        </a:defRPr>
      </a:lvl4pPr>
      <a:lvl5pPr marL="2057400" indent="-228600" algn="r" rtl="1" eaLnBrk="1" fontAlgn="base" hangingPunct="1">
        <a:spcBef>
          <a:spcPct val="20000"/>
        </a:spcBef>
        <a:spcAft>
          <a:spcPct val="0"/>
        </a:spcAft>
        <a:buNone/>
        <a:defRPr sz="2000">
          <a:solidFill>
            <a:schemeClr val="tx1"/>
          </a:solidFill>
          <a:latin typeface="+mn-lt"/>
          <a:cs typeface="B Nazanin" pitchFamily="2" charset="-78"/>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71868" y="530215"/>
            <a:ext cx="5357850" cy="1470025"/>
          </a:xfrm>
        </p:spPr>
        <p:txBody>
          <a:bodyPr/>
          <a:lstStyle/>
          <a:p>
            <a:r>
              <a:rPr lang="fa-IR" sz="8800" b="1" dirty="0" smtClean="0">
                <a:solidFill>
                  <a:srgbClr val="07B9BD"/>
                </a:solidFill>
                <a:effectLst>
                  <a:outerShdw blurRad="38100" dist="38100" dir="2700000" algn="tl">
                    <a:srgbClr val="000000">
                      <a:alpha val="43137"/>
                    </a:srgbClr>
                  </a:outerShdw>
                </a:effectLst>
                <a:cs typeface="B Homa" pitchFamily="2" charset="-78"/>
              </a:rPr>
              <a:t>فصل هفتم</a:t>
            </a:r>
            <a:endParaRPr lang="en-US" sz="8800" b="1" dirty="0">
              <a:solidFill>
                <a:srgbClr val="07B9BD"/>
              </a:solidFill>
              <a:effectLst>
                <a:outerShdw blurRad="38100" dist="38100" dir="2700000" algn="tl">
                  <a:srgbClr val="000000">
                    <a:alpha val="43137"/>
                  </a:srgbClr>
                </a:outerShdw>
              </a:effectLst>
              <a:cs typeface="B Homa" pitchFamily="2" charset="-78"/>
            </a:endParaRPr>
          </a:p>
        </p:txBody>
      </p:sp>
      <p:sp>
        <p:nvSpPr>
          <p:cNvPr id="3" name="Subtitle 2"/>
          <p:cNvSpPr>
            <a:spLocks noGrp="1"/>
          </p:cNvSpPr>
          <p:nvPr>
            <p:ph type="subTitle" idx="1"/>
          </p:nvPr>
        </p:nvSpPr>
        <p:spPr>
          <a:xfrm>
            <a:off x="3071802" y="2643182"/>
            <a:ext cx="5857884" cy="900122"/>
          </a:xfrm>
        </p:spPr>
        <p:txBody>
          <a:bodyPr/>
          <a:lstStyle/>
          <a:p>
            <a:r>
              <a:rPr lang="fa-IR" sz="4800" b="1" dirty="0" smtClean="0">
                <a:solidFill>
                  <a:srgbClr val="C00000"/>
                </a:solidFill>
                <a:effectLst>
                  <a:outerShdw blurRad="38100" dist="38100" dir="2700000" algn="tl">
                    <a:srgbClr val="000000">
                      <a:alpha val="43137"/>
                    </a:srgbClr>
                  </a:outerShdw>
                </a:effectLst>
                <a:cs typeface="B Farnaz" pitchFamily="2" charset="-78"/>
              </a:rPr>
              <a:t>دستورات تکرار(حلقه ها)</a:t>
            </a:r>
            <a:endParaRPr lang="en-US" sz="4800" b="1" dirty="0">
              <a:solidFill>
                <a:srgbClr val="C00000"/>
              </a:solidFill>
              <a:effectLst>
                <a:outerShdw blurRad="38100" dist="38100" dir="2700000" algn="tl">
                  <a:srgbClr val="000000">
                    <a:alpha val="43137"/>
                  </a:srgbClr>
                </a:outerShdw>
              </a:effectLst>
              <a:cs typeface="B Farnaz" pitchFamily="2" charset="-78"/>
            </a:endParaRPr>
          </a:p>
        </p:txBody>
      </p:sp>
      <p:sp>
        <p:nvSpPr>
          <p:cNvPr id="4" name="Subtitle 2"/>
          <p:cNvSpPr txBox="1">
            <a:spLocks/>
          </p:cNvSpPr>
          <p:nvPr/>
        </p:nvSpPr>
        <p:spPr bwMode="auto">
          <a:xfrm>
            <a:off x="4714876" y="5429264"/>
            <a:ext cx="4429155"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fa-IR" sz="2400" b="1" kern="0" dirty="0" smtClean="0">
                <a:cs typeface="B Esfehan" pitchFamily="2" charset="-78"/>
              </a:rPr>
              <a:t>تهیه و تنظیم: علی مهری خانیکی </a:t>
            </a:r>
            <a:endParaRPr kumimoji="0" lang="en-US" sz="2400" b="1" i="0" u="none" strike="noStrike" kern="0" cap="none" spc="0" normalizeH="0" baseline="0" noProof="0" dirty="0">
              <a:ln>
                <a:noFill/>
              </a:ln>
              <a:solidFill>
                <a:schemeClr val="tx1"/>
              </a:solidFill>
              <a:effectLst/>
              <a:uLnTx/>
              <a:uFillTx/>
              <a:cs typeface="B Esfehan" pitchFamily="2" charset="-78"/>
            </a:endParaRPr>
          </a:p>
        </p:txBody>
      </p:sp>
      <p:sp>
        <p:nvSpPr>
          <p:cNvPr id="5" name="Subtitle 2"/>
          <p:cNvSpPr txBox="1">
            <a:spLocks/>
          </p:cNvSpPr>
          <p:nvPr/>
        </p:nvSpPr>
        <p:spPr bwMode="auto">
          <a:xfrm>
            <a:off x="-142907" y="6500834"/>
            <a:ext cx="3286148"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en-US" sz="2000" b="1" kern="0" dirty="0" smtClean="0">
                <a:solidFill>
                  <a:srgbClr val="FF0000"/>
                </a:solidFill>
                <a:cs typeface="B Esfehan" pitchFamily="2" charset="-78"/>
              </a:rPr>
              <a:t>alimehrimail@gmail.com</a:t>
            </a:r>
            <a:endParaRPr kumimoji="0" lang="en-US" sz="2000" b="1" i="0" u="none" strike="noStrike" kern="0" cap="none" spc="0" normalizeH="0" baseline="0" noProof="0" dirty="0">
              <a:ln>
                <a:noFill/>
              </a:ln>
              <a:solidFill>
                <a:srgbClr val="FF0000"/>
              </a:solidFill>
              <a:effectLst/>
              <a:uLnTx/>
              <a:uFillTx/>
              <a:cs typeface="B Esfehan" pitchFamily="2" charset="-78"/>
            </a:endParaRPr>
          </a:p>
        </p:txBody>
      </p:sp>
      <p:pic>
        <p:nvPicPr>
          <p:cNvPr id="6" name="Picture 2" descr="http://www.chap.sch.ir/sites/default/files/imagecache/image_node_book/book_image/93-94/C358-70.jpg"/>
          <p:cNvPicPr>
            <a:picLocks noChangeAspect="1" noChangeArrowheads="1"/>
          </p:cNvPicPr>
          <p:nvPr/>
        </p:nvPicPr>
        <p:blipFill>
          <a:blip r:embed="rId4"/>
          <a:srcRect l="9523" r="6463"/>
          <a:stretch>
            <a:fillRect/>
          </a:stretch>
        </p:blipFill>
        <p:spPr bwMode="auto">
          <a:xfrm>
            <a:off x="-32" y="-24"/>
            <a:ext cx="2928959" cy="3714776"/>
          </a:xfrm>
          <a:prstGeom prst="rect">
            <a:avLst/>
          </a:prstGeom>
          <a:noFill/>
        </p:spPr>
      </p:pic>
      <p:sp>
        <p:nvSpPr>
          <p:cNvPr id="7" name="Slide Number Placeholder 6"/>
          <p:cNvSpPr>
            <a:spLocks noGrp="1"/>
          </p:cNvSpPr>
          <p:nvPr>
            <p:ph type="sldNum" sz="quarter" idx="12"/>
          </p:nvPr>
        </p:nvSpPr>
        <p:spPr/>
        <p:txBody>
          <a:bodyPr/>
          <a:lstStyle/>
          <a:p>
            <a:fld id="{6008D2E2-AB25-4D75-A051-1EBB6AD45A34}"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14380"/>
          </a:xfrm>
        </p:spPr>
        <p:txBody>
          <a:bodyPr/>
          <a:lstStyle/>
          <a:p>
            <a:r>
              <a:rPr lang="fa-IR" b="1" dirty="0" smtClean="0"/>
              <a:t>مثال</a:t>
            </a:r>
            <a:endParaRPr lang="en-US" dirty="0"/>
          </a:p>
        </p:txBody>
      </p:sp>
      <p:sp>
        <p:nvSpPr>
          <p:cNvPr id="3" name="Content Placeholder 2"/>
          <p:cNvSpPr>
            <a:spLocks noGrp="1"/>
          </p:cNvSpPr>
          <p:nvPr>
            <p:ph idx="1"/>
          </p:nvPr>
        </p:nvSpPr>
        <p:spPr>
          <a:xfrm>
            <a:off x="0" y="714356"/>
            <a:ext cx="9144000" cy="857255"/>
          </a:xfrm>
          <a:solidFill>
            <a:schemeClr val="bg1">
              <a:lumMod val="95000"/>
            </a:schemeClr>
          </a:solidFill>
        </p:spPr>
        <p:txBody>
          <a:bodyPr/>
          <a:lstStyle/>
          <a:p>
            <a:pPr marL="0" indent="0" algn="just"/>
            <a:r>
              <a:rPr lang="fa-IR" sz="2400" b="1" dirty="0" smtClean="0"/>
              <a:t>می خواهیم برنامه ای بنویسیم که نام کاربری و رمز را سؤال نماید و اگر کاربر</a:t>
            </a:r>
            <a:r>
              <a:rPr lang="en-US" sz="2400" b="1" dirty="0" smtClean="0"/>
              <a:t> </a:t>
            </a:r>
            <a:r>
              <a:rPr lang="fa-IR" sz="2400" b="1" dirty="0" smtClean="0"/>
              <a:t>اطلاعات خواسته شده را به درستی وارد نکرد، دوباره سؤال شود.</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10</a:t>
            </a:fld>
            <a:endParaRPr lang="en-US" dirty="0"/>
          </a:p>
        </p:txBody>
      </p:sp>
      <p:pic>
        <p:nvPicPr>
          <p:cNvPr id="1026" name="Picture 2"/>
          <p:cNvPicPr>
            <a:picLocks noChangeAspect="1" noChangeArrowheads="1"/>
          </p:cNvPicPr>
          <p:nvPr/>
        </p:nvPicPr>
        <p:blipFill>
          <a:blip r:embed="rId2"/>
          <a:srcRect l="3333"/>
          <a:stretch>
            <a:fillRect/>
          </a:stretch>
        </p:blipFill>
        <p:spPr bwMode="auto">
          <a:xfrm>
            <a:off x="4643438" y="1571612"/>
            <a:ext cx="4500563" cy="5286388"/>
          </a:xfrm>
          <a:prstGeom prst="rect">
            <a:avLst/>
          </a:prstGeom>
          <a:noFill/>
          <a:ln w="9525">
            <a:noFill/>
            <a:miter lim="800000"/>
            <a:headEnd/>
            <a:tailEnd/>
          </a:ln>
          <a:effectLst/>
        </p:spPr>
      </p:pic>
      <p:sp>
        <p:nvSpPr>
          <p:cNvPr id="6" name="Rectangle 5"/>
          <p:cNvSpPr/>
          <p:nvPr/>
        </p:nvSpPr>
        <p:spPr>
          <a:xfrm>
            <a:off x="-32" y="1502712"/>
            <a:ext cx="5715040" cy="5016758"/>
          </a:xfrm>
          <a:prstGeom prst="rect">
            <a:avLst/>
          </a:prstGeom>
          <a:solidFill>
            <a:schemeClr val="bg1">
              <a:alpha val="0"/>
            </a:schemeClr>
          </a:solidFill>
        </p:spPr>
        <p:txBody>
          <a:bodyPr wrap="square">
            <a:spAutoFit/>
          </a:bodyPr>
          <a:lstStyle/>
          <a:p>
            <a:r>
              <a:rPr lang="en-US" b="1" dirty="0" smtClean="0">
                <a:solidFill>
                  <a:srgbClr val="0000FF"/>
                </a:solidFill>
              </a:rPr>
              <a:t>string</a:t>
            </a:r>
            <a:r>
              <a:rPr lang="en-US" b="1" dirty="0" smtClean="0"/>
              <a:t> </a:t>
            </a:r>
            <a:r>
              <a:rPr lang="fa-IR" b="1" dirty="0" smtClean="0"/>
              <a:t> </a:t>
            </a:r>
            <a:r>
              <a:rPr lang="en-US" b="1" dirty="0" smtClean="0"/>
              <a:t>userName, password;</a:t>
            </a:r>
          </a:p>
          <a:p>
            <a:r>
              <a:rPr lang="en-US" b="1" dirty="0" smtClean="0">
                <a:solidFill>
                  <a:srgbClr val="0000FF"/>
                </a:solidFill>
              </a:rPr>
              <a:t>bool</a:t>
            </a:r>
            <a:r>
              <a:rPr lang="en-US" b="1" dirty="0" smtClean="0"/>
              <a:t> loginFlag;</a:t>
            </a:r>
          </a:p>
          <a:p>
            <a:r>
              <a:rPr lang="en-US" b="1" dirty="0" smtClean="0">
                <a:solidFill>
                  <a:srgbClr val="0000FF"/>
                </a:solidFill>
              </a:rPr>
              <a:t>do</a:t>
            </a:r>
          </a:p>
          <a:p>
            <a:r>
              <a:rPr lang="en-US" b="1" dirty="0" smtClean="0"/>
              <a:t>{</a:t>
            </a:r>
          </a:p>
          <a:p>
            <a:r>
              <a:rPr lang="en-US" b="1" dirty="0" smtClean="0"/>
              <a:t>  </a:t>
            </a:r>
            <a:r>
              <a:rPr lang="en-US" b="1" dirty="0" smtClean="0">
                <a:solidFill>
                  <a:srgbClr val="09E4EC"/>
                </a:solidFill>
              </a:rPr>
              <a:t>Console</a:t>
            </a:r>
            <a:r>
              <a:rPr lang="en-US" b="1" dirty="0" smtClean="0"/>
              <a:t>.Write(</a:t>
            </a:r>
            <a:r>
              <a:rPr lang="en-US" b="1" dirty="0" smtClean="0">
                <a:solidFill>
                  <a:srgbClr val="FF0000"/>
                </a:solidFill>
              </a:rPr>
              <a:t>''Enter username: ''</a:t>
            </a:r>
            <a:r>
              <a:rPr lang="en-US" b="1" dirty="0" smtClean="0"/>
              <a:t>);</a:t>
            </a:r>
          </a:p>
          <a:p>
            <a:r>
              <a:rPr lang="en-US" b="1" dirty="0" smtClean="0"/>
              <a:t>  userName =</a:t>
            </a:r>
            <a:r>
              <a:rPr lang="en-US" b="1" dirty="0" smtClean="0">
                <a:solidFill>
                  <a:srgbClr val="09E4EC"/>
                </a:solidFill>
              </a:rPr>
              <a:t>Console</a:t>
            </a:r>
            <a:r>
              <a:rPr lang="en-US" b="1" dirty="0" smtClean="0"/>
              <a:t>.ReadLine();</a:t>
            </a:r>
          </a:p>
          <a:p>
            <a:r>
              <a:rPr lang="en-US" b="1" dirty="0" smtClean="0"/>
              <a:t>  </a:t>
            </a:r>
            <a:r>
              <a:rPr lang="en-US" b="1" dirty="0" smtClean="0">
                <a:solidFill>
                  <a:srgbClr val="09E4EC"/>
                </a:solidFill>
              </a:rPr>
              <a:t>Console</a:t>
            </a:r>
            <a:r>
              <a:rPr lang="en-US" b="1" dirty="0" smtClean="0"/>
              <a:t>.Write(</a:t>
            </a:r>
            <a:r>
              <a:rPr lang="en-US" b="1" dirty="0" smtClean="0">
                <a:solidFill>
                  <a:srgbClr val="FF0000"/>
                </a:solidFill>
              </a:rPr>
              <a:t>''Enter password: ''</a:t>
            </a:r>
            <a:r>
              <a:rPr lang="en-US" b="1" dirty="0" smtClean="0"/>
              <a:t>);</a:t>
            </a:r>
          </a:p>
          <a:p>
            <a:r>
              <a:rPr lang="en-US" b="1" dirty="0" smtClean="0"/>
              <a:t>  password = </a:t>
            </a:r>
            <a:r>
              <a:rPr lang="en-US" b="1" dirty="0" smtClean="0">
                <a:solidFill>
                  <a:srgbClr val="09E4EC"/>
                </a:solidFill>
              </a:rPr>
              <a:t>Console</a:t>
            </a:r>
            <a:r>
              <a:rPr lang="en-US" b="1" dirty="0" smtClean="0"/>
              <a:t>.ReadLine();</a:t>
            </a:r>
          </a:p>
          <a:p>
            <a:r>
              <a:rPr lang="en-US" b="1" dirty="0" smtClean="0"/>
              <a:t>  </a:t>
            </a:r>
            <a:r>
              <a:rPr lang="en-US" b="1" dirty="0" smtClean="0">
                <a:solidFill>
                  <a:srgbClr val="0000FF"/>
                </a:solidFill>
              </a:rPr>
              <a:t>if</a:t>
            </a:r>
            <a:r>
              <a:rPr lang="en-US" b="1" dirty="0" smtClean="0"/>
              <a:t> </a:t>
            </a:r>
            <a:r>
              <a:rPr lang="en-US" sz="1600" b="1" dirty="0" smtClean="0"/>
              <a:t>((userName==</a:t>
            </a:r>
            <a:r>
              <a:rPr lang="en-US" sz="1600" b="1" dirty="0" smtClean="0">
                <a:solidFill>
                  <a:srgbClr val="FF0000"/>
                </a:solidFill>
              </a:rPr>
              <a:t>''admin''</a:t>
            </a:r>
            <a:r>
              <a:rPr lang="en-US" sz="1600" b="1" dirty="0" smtClean="0"/>
              <a:t>) &amp;&amp; (password==</a:t>
            </a:r>
            <a:r>
              <a:rPr lang="en-US" sz="1600" b="1" dirty="0" smtClean="0">
                <a:solidFill>
                  <a:srgbClr val="FF0000"/>
                </a:solidFill>
              </a:rPr>
              <a:t>''admin123''</a:t>
            </a:r>
            <a:r>
              <a:rPr lang="en-US" sz="1600" b="1" dirty="0" smtClean="0"/>
              <a:t>))</a:t>
            </a:r>
            <a:endParaRPr lang="en-US" b="1" dirty="0" smtClean="0"/>
          </a:p>
          <a:p>
            <a:r>
              <a:rPr lang="en-US" b="1" dirty="0" smtClean="0"/>
              <a:t>    loginFlag = true;</a:t>
            </a:r>
          </a:p>
          <a:p>
            <a:r>
              <a:rPr lang="en-US" b="1" dirty="0" smtClean="0"/>
              <a:t>  </a:t>
            </a:r>
            <a:r>
              <a:rPr lang="en-US" b="1" dirty="0" smtClean="0">
                <a:solidFill>
                  <a:srgbClr val="0000FF"/>
                </a:solidFill>
              </a:rPr>
              <a:t>else</a:t>
            </a:r>
          </a:p>
          <a:p>
            <a:r>
              <a:rPr lang="en-US" b="1" dirty="0" smtClean="0"/>
              <a:t>    {</a:t>
            </a:r>
          </a:p>
          <a:p>
            <a:r>
              <a:rPr lang="en-US" b="1" dirty="0" smtClean="0"/>
              <a:t>       loginFlag = false;</a:t>
            </a:r>
          </a:p>
          <a:p>
            <a:r>
              <a:rPr lang="en-US" b="1" dirty="0" smtClean="0"/>
              <a:t>       </a:t>
            </a:r>
            <a:r>
              <a:rPr lang="en-US" sz="1600" b="1" dirty="0" smtClean="0">
                <a:solidFill>
                  <a:srgbClr val="09E4EC"/>
                </a:solidFill>
              </a:rPr>
              <a:t>Console</a:t>
            </a:r>
            <a:r>
              <a:rPr lang="en-US" sz="1600" b="1" dirty="0" smtClean="0"/>
              <a:t>.WriteLine(</a:t>
            </a:r>
            <a:r>
              <a:rPr lang="en-US" sz="1600" b="1" dirty="0" smtClean="0">
                <a:solidFill>
                  <a:srgbClr val="FF0000"/>
                </a:solidFill>
              </a:rPr>
              <a:t>''Wrong !. Try again.''</a:t>
            </a:r>
            <a:r>
              <a:rPr lang="en-US" sz="1600" b="1" dirty="0" smtClean="0"/>
              <a:t>);</a:t>
            </a:r>
          </a:p>
          <a:p>
            <a:r>
              <a:rPr lang="en-US" sz="1600" b="1" dirty="0" smtClean="0"/>
              <a:t>     }</a:t>
            </a:r>
          </a:p>
          <a:p>
            <a:r>
              <a:rPr lang="en-US" b="1" dirty="0" smtClean="0"/>
              <a:t>} </a:t>
            </a:r>
            <a:r>
              <a:rPr lang="en-US" b="1" dirty="0" smtClean="0">
                <a:solidFill>
                  <a:srgbClr val="0000FF"/>
                </a:solidFill>
              </a:rPr>
              <a:t>while</a:t>
            </a:r>
            <a:r>
              <a:rPr lang="en-US" b="1" dirty="0" smtClean="0"/>
              <a:t> (!loginFlag);</a:t>
            </a:r>
          </a:p>
          <a:p>
            <a:endParaRPr lang="en-US" b="1" dirty="0" smtClean="0"/>
          </a:p>
          <a:p>
            <a:r>
              <a:rPr lang="en-US" sz="1600" b="1" dirty="0" smtClean="0">
                <a:solidFill>
                  <a:srgbClr val="09E4EC"/>
                </a:solidFill>
              </a:rPr>
              <a:t>Console</a:t>
            </a:r>
            <a:r>
              <a:rPr lang="en-US" sz="1600" b="1" dirty="0" smtClean="0"/>
              <a:t>.WriteLine(</a:t>
            </a:r>
            <a:r>
              <a:rPr lang="en-US" sz="1600" b="1" dirty="0" smtClean="0">
                <a:solidFill>
                  <a:srgbClr val="FF0000"/>
                </a:solidFill>
              </a:rPr>
              <a:t>''Welcome Admin.''</a:t>
            </a:r>
            <a:r>
              <a:rPr lang="en-US" sz="1600" b="1" dirty="0"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r>
              <a:rPr lang="fa-IR" b="1" dirty="0" smtClean="0"/>
              <a:t>مثال</a:t>
            </a:r>
            <a:endParaRPr lang="en-US" dirty="0"/>
          </a:p>
        </p:txBody>
      </p:sp>
      <p:sp>
        <p:nvSpPr>
          <p:cNvPr id="3" name="Content Placeholder 2"/>
          <p:cNvSpPr>
            <a:spLocks noGrp="1"/>
          </p:cNvSpPr>
          <p:nvPr>
            <p:ph idx="1"/>
          </p:nvPr>
        </p:nvSpPr>
        <p:spPr>
          <a:xfrm>
            <a:off x="0" y="785794"/>
            <a:ext cx="9144000" cy="500066"/>
          </a:xfrm>
          <a:solidFill>
            <a:schemeClr val="bg1"/>
          </a:solidFill>
        </p:spPr>
        <p:txBody>
          <a:bodyPr/>
          <a:lstStyle/>
          <a:p>
            <a:r>
              <a:rPr lang="fa-IR" sz="2400" b="1" dirty="0" smtClean="0"/>
              <a:t>می خواهیم یک بازی حدس عدد، ایجاد کنیم.</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11</a:t>
            </a:fld>
            <a:endParaRPr lang="en-US" dirty="0"/>
          </a:p>
        </p:txBody>
      </p:sp>
      <p:sp>
        <p:nvSpPr>
          <p:cNvPr id="5" name="Rectangle 4"/>
          <p:cNvSpPr/>
          <p:nvPr/>
        </p:nvSpPr>
        <p:spPr>
          <a:xfrm>
            <a:off x="0" y="1285860"/>
            <a:ext cx="9144032" cy="2469907"/>
          </a:xfrm>
          <a:prstGeom prst="rect">
            <a:avLst/>
          </a:prstGeom>
          <a:solidFill>
            <a:schemeClr val="bg1">
              <a:lumMod val="95000"/>
            </a:schemeClr>
          </a:solidFill>
        </p:spPr>
        <p:txBody>
          <a:bodyPr wrap="square">
            <a:spAutoFit/>
          </a:bodyPr>
          <a:lstStyle/>
          <a:p>
            <a:pPr algn="just" rtl="1">
              <a:lnSpc>
                <a:spcPct val="130000"/>
              </a:lnSpc>
            </a:pPr>
            <a:r>
              <a:rPr lang="fa-IR" sz="2000" b="1" dirty="0" smtClean="0">
                <a:cs typeface="B Nazanin" pitchFamily="2" charset="-78"/>
              </a:rPr>
              <a:t>بازی، ابتدا عدد مورد نظر بازیکن اول را سؤال کرده و در یک متغیر (</a:t>
            </a:r>
            <a:r>
              <a:rPr lang="en-US" sz="2000" b="1" dirty="0" smtClean="0">
                <a:cs typeface="B Nazanin" pitchFamily="2" charset="-78"/>
              </a:rPr>
              <a:t>number</a:t>
            </a:r>
            <a:r>
              <a:rPr lang="fa-IR" sz="2000" b="1" dirty="0" smtClean="0">
                <a:cs typeface="B Nazanin" pitchFamily="2" charset="-78"/>
              </a:rPr>
              <a:t>) ذخیره می کنیم. سپس از بازیکن دوم می خواهیم تا عددی که بازیکن اول وارد کرده است را حدس بزند. عدد دریافتی از بازیکن دوم(</a:t>
            </a:r>
            <a:r>
              <a:rPr lang="en-US" sz="2000" b="1" dirty="0" smtClean="0">
                <a:cs typeface="B Nazanin" pitchFamily="2" charset="-78"/>
              </a:rPr>
              <a:t>guess</a:t>
            </a:r>
            <a:r>
              <a:rPr lang="fa-IR" sz="2000" b="1" dirty="0" smtClean="0">
                <a:cs typeface="B Nazanin" pitchFamily="2" charset="-78"/>
              </a:rPr>
              <a:t>)</a:t>
            </a:r>
            <a:r>
              <a:rPr lang="en-US" sz="2000" b="1" dirty="0" smtClean="0">
                <a:cs typeface="B Nazanin" pitchFamily="2" charset="-78"/>
              </a:rPr>
              <a:t>، </a:t>
            </a:r>
            <a:r>
              <a:rPr lang="fa-IR" sz="2000" b="1" dirty="0" smtClean="0">
                <a:cs typeface="B Nazanin" pitchFamily="2" charset="-78"/>
              </a:rPr>
              <a:t>باید با عدد مورد نظر بازیکن اول مقایسه شود که در این صورت سه حالت رخ می دهد:</a:t>
            </a:r>
          </a:p>
          <a:p>
            <a:pPr algn="just" rtl="1">
              <a:lnSpc>
                <a:spcPct val="130000"/>
              </a:lnSpc>
            </a:pPr>
            <a:r>
              <a:rPr lang="fa-IR" sz="2000" b="1" dirty="0" smtClean="0">
                <a:cs typeface="B Nazanin" pitchFamily="2" charset="-78"/>
              </a:rPr>
              <a:t>حالت اول: </a:t>
            </a:r>
            <a:r>
              <a:rPr lang="en-US" sz="2000" b="1" dirty="0" smtClean="0">
                <a:cs typeface="B Nazanin" pitchFamily="2" charset="-78"/>
              </a:rPr>
              <a:t>guess= number </a:t>
            </a:r>
            <a:r>
              <a:rPr lang="fa-IR" sz="2000" b="1" dirty="0" smtClean="0">
                <a:cs typeface="B Nazanin" pitchFamily="2" charset="-78"/>
              </a:rPr>
              <a:t>است که در این صورت پیام «آفرین درست حدس زدید » اعلان شود.</a:t>
            </a:r>
          </a:p>
          <a:p>
            <a:pPr algn="just" rtl="1">
              <a:lnSpc>
                <a:spcPct val="130000"/>
              </a:lnSpc>
            </a:pPr>
            <a:r>
              <a:rPr lang="fa-IR" sz="2000" b="1" dirty="0" smtClean="0">
                <a:cs typeface="B Nazanin" pitchFamily="2" charset="-78"/>
              </a:rPr>
              <a:t>حالت دوم: </a:t>
            </a:r>
            <a:r>
              <a:rPr lang="en-US" sz="2000" b="1" dirty="0" smtClean="0">
                <a:cs typeface="B Nazanin" pitchFamily="2" charset="-78"/>
              </a:rPr>
              <a:t>guess &lt; number </a:t>
            </a:r>
            <a:r>
              <a:rPr lang="fa-IR" sz="2000" b="1" dirty="0" smtClean="0">
                <a:cs typeface="B Nazanin" pitchFamily="2" charset="-78"/>
              </a:rPr>
              <a:t>است که در این صورت پیام «برو بالا » اعلان شود.</a:t>
            </a:r>
          </a:p>
          <a:p>
            <a:pPr algn="just" rtl="1">
              <a:lnSpc>
                <a:spcPct val="130000"/>
              </a:lnSpc>
            </a:pPr>
            <a:r>
              <a:rPr lang="fa-IR" sz="2000" b="1" dirty="0" smtClean="0">
                <a:cs typeface="B Nazanin" pitchFamily="2" charset="-78"/>
              </a:rPr>
              <a:t>حالت سوم: </a:t>
            </a:r>
            <a:r>
              <a:rPr lang="en-US" sz="2000" b="1" dirty="0" smtClean="0">
                <a:cs typeface="B Nazanin" pitchFamily="2" charset="-78"/>
              </a:rPr>
              <a:t>guess &gt; number </a:t>
            </a:r>
            <a:r>
              <a:rPr lang="fa-IR" sz="2000" b="1" dirty="0" smtClean="0">
                <a:cs typeface="B Nazanin" pitchFamily="2" charset="-78"/>
              </a:rPr>
              <a:t>است که در این صورت پیام «برو پایین » اعلان شود.</a:t>
            </a:r>
            <a:endParaRPr lang="en-US" sz="2000" b="1" dirty="0">
              <a:cs typeface="B Nazanin" pitchFamily="2" charset="-78"/>
            </a:endParaRPr>
          </a:p>
        </p:txBody>
      </p:sp>
      <p:sp>
        <p:nvSpPr>
          <p:cNvPr id="6" name="Rectangle 5"/>
          <p:cNvSpPr/>
          <p:nvPr/>
        </p:nvSpPr>
        <p:spPr>
          <a:xfrm>
            <a:off x="71470" y="3714752"/>
            <a:ext cx="8929686" cy="2733056"/>
          </a:xfrm>
          <a:prstGeom prst="rect">
            <a:avLst/>
          </a:prstGeom>
          <a:solidFill>
            <a:srgbClr val="FFFF99"/>
          </a:solidFill>
        </p:spPr>
        <p:txBody>
          <a:bodyPr wrap="square">
            <a:spAutoFit/>
          </a:bodyPr>
          <a:lstStyle/>
          <a:p>
            <a:pPr algn="just" rtl="1">
              <a:lnSpc>
                <a:spcPct val="130000"/>
              </a:lnSpc>
            </a:pPr>
            <a:r>
              <a:rPr lang="fa-IR" sz="3600" b="1" dirty="0" smtClean="0">
                <a:solidFill>
                  <a:srgbClr val="FF0000"/>
                </a:solidFill>
                <a:cs typeface="B Nazanin" pitchFamily="2" charset="-78"/>
              </a:rPr>
              <a:t>تا زمانیکه</a:t>
            </a:r>
            <a:r>
              <a:rPr lang="fa-IR" sz="2400" b="1" dirty="0" smtClean="0">
                <a:cs typeface="B Nazanin" pitchFamily="2" charset="-78"/>
              </a:rPr>
              <a:t> بازیکن دوم، عدد را درست حدس نزده است، عملیات دریافت عدد از بازیکن دوم و مقایسه آن باید تکرار شود. بنابراین در این برنامه نیاز به یک </a:t>
            </a:r>
            <a:r>
              <a:rPr lang="fa-IR" sz="3600" b="1" dirty="0" smtClean="0">
                <a:solidFill>
                  <a:srgbClr val="FF0000"/>
                </a:solidFill>
                <a:cs typeface="B Nazanin" pitchFamily="2" charset="-78"/>
              </a:rPr>
              <a:t>حلقه</a:t>
            </a:r>
            <a:r>
              <a:rPr lang="fa-IR" sz="2400" b="1" dirty="0" smtClean="0">
                <a:cs typeface="B Nazanin" pitchFamily="2" charset="-78"/>
              </a:rPr>
              <a:t> می باشد. از آن جا که عمل حدس زدن عدد، </a:t>
            </a:r>
            <a:r>
              <a:rPr lang="fa-IR" sz="3600" b="1" dirty="0" smtClean="0">
                <a:solidFill>
                  <a:srgbClr val="FF0000"/>
                </a:solidFill>
                <a:cs typeface="B Nazanin" pitchFamily="2" charset="-78"/>
              </a:rPr>
              <a:t>حداقل یک بار </a:t>
            </a:r>
            <a:r>
              <a:rPr lang="fa-IR" sz="2400" b="1" dirty="0" smtClean="0">
                <a:cs typeface="B Nazanin" pitchFamily="2" charset="-78"/>
              </a:rPr>
              <a:t>به وسیله بازیکن دوم انجام می شود، به نظر شما از چه دستور حلقه باید استفاده کنیم؟</a:t>
            </a:r>
            <a:endParaRPr lang="en-US" sz="2400" b="1" dirty="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4"/>
            <a:ext cx="4929190" cy="6858024"/>
          </a:xfrm>
          <a:solidFill>
            <a:schemeClr val="bg1">
              <a:lumMod val="95000"/>
            </a:schemeClr>
          </a:solidFill>
        </p:spPr>
        <p:txBody>
          <a:bodyPr/>
          <a:lstStyle/>
          <a:p>
            <a:pPr algn="l" rtl="0"/>
            <a:r>
              <a:rPr lang="en-US" sz="2000" b="1" dirty="0" smtClean="0">
                <a:solidFill>
                  <a:srgbClr val="0000FF"/>
                </a:solidFill>
              </a:rPr>
              <a:t>string</a:t>
            </a:r>
            <a:r>
              <a:rPr lang="en-US" sz="2000" dirty="0" smtClean="0"/>
              <a:t> input;</a:t>
            </a:r>
          </a:p>
          <a:p>
            <a:pPr algn="l" rtl="0"/>
            <a:r>
              <a:rPr lang="en-US" sz="2000" b="1" dirty="0" smtClean="0">
                <a:solidFill>
                  <a:srgbClr val="0000FF"/>
                </a:solidFill>
              </a:rPr>
              <a:t>int</a:t>
            </a:r>
            <a:r>
              <a:rPr lang="en-US" sz="2000" dirty="0" smtClean="0"/>
              <a:t>  number, guess;</a:t>
            </a:r>
          </a:p>
          <a:p>
            <a:pPr algn="l" rtl="0"/>
            <a:r>
              <a:rPr lang="en-US" sz="2000" dirty="0" smtClean="0">
                <a:solidFill>
                  <a:srgbClr val="09E4EC"/>
                </a:solidFill>
              </a:rPr>
              <a:t>Console</a:t>
            </a:r>
            <a:r>
              <a:rPr lang="en-US" sz="2000" dirty="0" smtClean="0"/>
              <a:t>.Write(</a:t>
            </a:r>
            <a:r>
              <a:rPr lang="en-US" sz="2000" dirty="0" smtClean="0">
                <a:solidFill>
                  <a:srgbClr val="FF0000"/>
                </a:solidFill>
              </a:rPr>
              <a:t>''Player1:Think a number”</a:t>
            </a:r>
            <a:r>
              <a:rPr lang="en-US" sz="2000" dirty="0" smtClean="0"/>
              <a:t>);</a:t>
            </a:r>
          </a:p>
          <a:p>
            <a:pPr algn="l" rtl="0"/>
            <a:r>
              <a:rPr lang="en-US" sz="2000" b="1" dirty="0" smtClean="0"/>
              <a:t>input</a:t>
            </a:r>
            <a:r>
              <a:rPr lang="en-US" sz="2000" dirty="0" smtClean="0"/>
              <a:t> =</a:t>
            </a:r>
            <a:r>
              <a:rPr lang="en-US" sz="2000" dirty="0" smtClean="0">
                <a:solidFill>
                  <a:srgbClr val="09E4EC"/>
                </a:solidFill>
              </a:rPr>
              <a:t>Console</a:t>
            </a:r>
            <a:r>
              <a:rPr lang="en-US" sz="2000" dirty="0" smtClean="0"/>
              <a:t>.ReadLine();</a:t>
            </a:r>
          </a:p>
          <a:p>
            <a:pPr algn="l" rtl="0"/>
            <a:r>
              <a:rPr lang="en-US" sz="2000" dirty="0" smtClean="0"/>
              <a:t>number = </a:t>
            </a:r>
            <a:r>
              <a:rPr lang="en-US" sz="2000" b="1" dirty="0" smtClean="0">
                <a:solidFill>
                  <a:srgbClr val="0000FF"/>
                </a:solidFill>
              </a:rPr>
              <a:t>int.</a:t>
            </a:r>
            <a:r>
              <a:rPr lang="en-US" sz="2000" b="1" dirty="0" smtClean="0"/>
              <a:t>Parse(input</a:t>
            </a:r>
            <a:r>
              <a:rPr lang="en-US" sz="2000" dirty="0" smtClean="0"/>
              <a:t>);</a:t>
            </a:r>
          </a:p>
          <a:p>
            <a:pPr algn="l" rtl="0"/>
            <a:r>
              <a:rPr lang="en-US" sz="2000" dirty="0" smtClean="0"/>
              <a:t>do  {</a:t>
            </a:r>
          </a:p>
          <a:p>
            <a:pPr algn="l" rtl="0"/>
            <a:r>
              <a:rPr lang="en-US" sz="2000" dirty="0" smtClean="0"/>
              <a:t>  </a:t>
            </a:r>
            <a:r>
              <a:rPr lang="en-US" sz="2000" dirty="0" smtClean="0">
                <a:solidFill>
                  <a:srgbClr val="09E4EC"/>
                </a:solidFill>
              </a:rPr>
              <a:t>Console</a:t>
            </a:r>
            <a:r>
              <a:rPr lang="en-US" sz="2000" dirty="0" smtClean="0"/>
              <a:t>.Write(</a:t>
            </a:r>
            <a:r>
              <a:rPr lang="en-US" sz="2000" dirty="0" smtClean="0">
                <a:solidFill>
                  <a:srgbClr val="FF0000"/>
                </a:solidFill>
              </a:rPr>
              <a:t>''Player2:Guessnumber”</a:t>
            </a:r>
            <a:r>
              <a:rPr lang="en-US" sz="2000" dirty="0" smtClean="0"/>
              <a:t>);</a:t>
            </a:r>
          </a:p>
          <a:p>
            <a:pPr algn="l" rtl="0"/>
            <a:r>
              <a:rPr lang="en-US" sz="2000" dirty="0" smtClean="0"/>
              <a:t>  input = </a:t>
            </a:r>
            <a:r>
              <a:rPr lang="en-US" sz="2000" dirty="0" smtClean="0">
                <a:solidFill>
                  <a:srgbClr val="09E4EC"/>
                </a:solidFill>
              </a:rPr>
              <a:t>Console</a:t>
            </a:r>
            <a:r>
              <a:rPr lang="en-US" sz="2000" dirty="0" smtClean="0"/>
              <a:t>.ReadLine();</a:t>
            </a:r>
          </a:p>
          <a:p>
            <a:pPr algn="l" rtl="0"/>
            <a:r>
              <a:rPr lang="en-US" sz="2000" dirty="0" smtClean="0"/>
              <a:t>  guess = </a:t>
            </a:r>
            <a:r>
              <a:rPr lang="en-US" sz="2000" dirty="0" smtClean="0">
                <a:solidFill>
                  <a:srgbClr val="0000FF"/>
                </a:solidFill>
              </a:rPr>
              <a:t>int</a:t>
            </a:r>
            <a:r>
              <a:rPr lang="en-US" sz="2000" dirty="0" smtClean="0"/>
              <a:t>.Parse(input);</a:t>
            </a:r>
          </a:p>
          <a:p>
            <a:pPr algn="l" rtl="0"/>
            <a:r>
              <a:rPr lang="en-US" sz="2000" dirty="0" smtClean="0"/>
              <a:t>  </a:t>
            </a:r>
            <a:r>
              <a:rPr lang="en-US" sz="2000" b="1" dirty="0" smtClean="0">
                <a:solidFill>
                  <a:srgbClr val="0000FF"/>
                </a:solidFill>
              </a:rPr>
              <a:t>if</a:t>
            </a:r>
            <a:r>
              <a:rPr lang="en-US" sz="2000" dirty="0" smtClean="0"/>
              <a:t> (guess &lt; number)</a:t>
            </a:r>
          </a:p>
          <a:p>
            <a:pPr algn="l" rtl="0"/>
            <a:r>
              <a:rPr lang="en-US" sz="2000" dirty="0" smtClean="0"/>
              <a:t>    </a:t>
            </a:r>
            <a:r>
              <a:rPr lang="en-US" sz="2000" dirty="0" smtClean="0">
                <a:solidFill>
                  <a:srgbClr val="09E4EC"/>
                </a:solidFill>
              </a:rPr>
              <a:t>Console</a:t>
            </a:r>
            <a:r>
              <a:rPr lang="en-US" sz="2000" dirty="0" smtClean="0"/>
              <a:t>.WriteLine</a:t>
            </a:r>
            <a:r>
              <a:rPr lang="en-US" sz="2000" dirty="0" smtClean="0">
                <a:solidFill>
                  <a:srgbClr val="FF0000"/>
                </a:solidFill>
              </a:rPr>
              <a:t>(''</a:t>
            </a:r>
            <a:r>
              <a:rPr lang="en-US" sz="2000" dirty="0" err="1" smtClean="0">
                <a:solidFill>
                  <a:srgbClr val="FF0000"/>
                </a:solidFill>
              </a:rPr>
              <a:t>Incorrect,GoUp</a:t>
            </a:r>
            <a:r>
              <a:rPr lang="en-US" sz="2000" dirty="0" smtClean="0"/>
              <a:t>.'');</a:t>
            </a:r>
          </a:p>
          <a:p>
            <a:pPr algn="l" rtl="0"/>
            <a:r>
              <a:rPr lang="en-US" sz="2000" dirty="0" smtClean="0"/>
              <a:t> </a:t>
            </a:r>
            <a:r>
              <a:rPr lang="en-US" sz="2000" b="1" dirty="0" smtClean="0">
                <a:solidFill>
                  <a:srgbClr val="0000FF"/>
                </a:solidFill>
              </a:rPr>
              <a:t>else</a:t>
            </a:r>
            <a:r>
              <a:rPr lang="en-US" sz="2000" dirty="0" smtClean="0"/>
              <a:t> </a:t>
            </a:r>
            <a:r>
              <a:rPr lang="en-US" sz="2000" b="1" dirty="0" smtClean="0">
                <a:solidFill>
                  <a:srgbClr val="0000FF"/>
                </a:solidFill>
              </a:rPr>
              <a:t>if</a:t>
            </a:r>
            <a:r>
              <a:rPr lang="en-US" sz="2000" dirty="0" smtClean="0"/>
              <a:t> (guess &gt; number)</a:t>
            </a:r>
          </a:p>
          <a:p>
            <a:pPr algn="l" rtl="0"/>
            <a:r>
              <a:rPr lang="en-US" sz="2000" dirty="0" smtClean="0"/>
              <a:t>  </a:t>
            </a:r>
            <a:r>
              <a:rPr lang="en-US" sz="2000" dirty="0" smtClean="0">
                <a:solidFill>
                  <a:srgbClr val="09E4EC"/>
                </a:solidFill>
              </a:rPr>
              <a:t>Console</a:t>
            </a:r>
            <a:r>
              <a:rPr lang="en-US" sz="2000" dirty="0" smtClean="0"/>
              <a:t>.WriteLine(</a:t>
            </a:r>
            <a:r>
              <a:rPr lang="en-US" sz="2000" dirty="0" smtClean="0">
                <a:solidFill>
                  <a:srgbClr val="FF0000"/>
                </a:solidFill>
              </a:rPr>
              <a:t>''</a:t>
            </a:r>
            <a:r>
              <a:rPr lang="en-US" sz="2000" dirty="0" err="1" smtClean="0">
                <a:solidFill>
                  <a:srgbClr val="FF0000"/>
                </a:solidFill>
              </a:rPr>
              <a:t>Incorrect,Down</a:t>
            </a:r>
            <a:r>
              <a:rPr lang="en-US" sz="2000" dirty="0" smtClean="0">
                <a:solidFill>
                  <a:srgbClr val="FF0000"/>
                </a:solidFill>
              </a:rPr>
              <a:t>.''</a:t>
            </a:r>
            <a:r>
              <a:rPr lang="en-US" sz="2000" dirty="0" smtClean="0"/>
              <a:t>);</a:t>
            </a:r>
          </a:p>
          <a:p>
            <a:pPr algn="l" rtl="0"/>
            <a:r>
              <a:rPr lang="en-US" sz="2000" dirty="0" smtClean="0"/>
              <a:t> </a:t>
            </a:r>
            <a:r>
              <a:rPr lang="en-US" sz="2000" b="1" dirty="0" smtClean="0">
                <a:solidFill>
                  <a:srgbClr val="0000FF"/>
                </a:solidFill>
              </a:rPr>
              <a:t>else</a:t>
            </a:r>
          </a:p>
          <a:p>
            <a:pPr algn="l" rtl="0"/>
            <a:r>
              <a:rPr lang="en-US" sz="2000" dirty="0" smtClean="0"/>
              <a:t>    </a:t>
            </a:r>
            <a:r>
              <a:rPr lang="en-US" sz="2000" dirty="0" smtClean="0">
                <a:solidFill>
                  <a:srgbClr val="09E4EC"/>
                </a:solidFill>
              </a:rPr>
              <a:t>Console</a:t>
            </a:r>
            <a:r>
              <a:rPr lang="en-US" sz="2000" dirty="0" smtClean="0"/>
              <a:t>.WriteLine(</a:t>
            </a:r>
            <a:r>
              <a:rPr lang="en-US" sz="2000" dirty="0" smtClean="0">
                <a:solidFill>
                  <a:srgbClr val="FF0000"/>
                </a:solidFill>
              </a:rPr>
              <a:t>'‘You Win''</a:t>
            </a:r>
            <a:r>
              <a:rPr lang="en-US" sz="2000" dirty="0" smtClean="0"/>
              <a:t>);</a:t>
            </a:r>
          </a:p>
          <a:p>
            <a:pPr algn="l" rtl="0"/>
            <a:r>
              <a:rPr lang="en-US" sz="2000" dirty="0" smtClean="0"/>
              <a:t>} </a:t>
            </a:r>
            <a:r>
              <a:rPr lang="en-US" sz="2000" b="1" dirty="0" smtClean="0">
                <a:solidFill>
                  <a:srgbClr val="0000FF"/>
                </a:solidFill>
              </a:rPr>
              <a:t>while</a:t>
            </a:r>
            <a:r>
              <a:rPr lang="en-US" sz="2000" dirty="0" smtClean="0"/>
              <a:t> (guess != number);</a:t>
            </a:r>
          </a:p>
          <a:p>
            <a:pPr algn="l" rtl="0"/>
            <a:endParaRPr lang="en-US" sz="2000" dirty="0" smtClean="0"/>
          </a:p>
          <a:p>
            <a:pPr algn="l" rtl="0"/>
            <a:r>
              <a:rPr lang="en-US" sz="2000" dirty="0" smtClean="0">
                <a:solidFill>
                  <a:srgbClr val="09E4EC"/>
                </a:solidFill>
              </a:rPr>
              <a:t>Console</a:t>
            </a:r>
            <a:r>
              <a:rPr lang="en-US" sz="2000" dirty="0" smtClean="0"/>
              <a:t>.ReadKey();</a:t>
            </a:r>
            <a:endParaRPr lang="en-US" sz="2000"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12</a:t>
            </a:fld>
            <a:endParaRPr lang="en-US" dirty="0"/>
          </a:p>
        </p:txBody>
      </p:sp>
      <p:pic>
        <p:nvPicPr>
          <p:cNvPr id="3074" name="Picture 2"/>
          <p:cNvPicPr>
            <a:picLocks noChangeAspect="1" noChangeArrowheads="1"/>
          </p:cNvPicPr>
          <p:nvPr/>
        </p:nvPicPr>
        <p:blipFill>
          <a:blip r:embed="rId2"/>
          <a:srcRect l="2756" t="2919"/>
          <a:stretch>
            <a:fillRect/>
          </a:stretch>
        </p:blipFill>
        <p:spPr bwMode="auto">
          <a:xfrm>
            <a:off x="4929190" y="0"/>
            <a:ext cx="4214810" cy="6572272"/>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 y="0"/>
            <a:ext cx="9144032" cy="714356"/>
          </a:xfrm>
        </p:spPr>
        <p:txBody>
          <a:bodyPr/>
          <a:lstStyle/>
          <a:p>
            <a:pPr rtl="1"/>
            <a:r>
              <a:rPr lang="fa-IR" b="1" dirty="0" smtClean="0"/>
              <a:t>دستور حلقه </a:t>
            </a:r>
            <a:r>
              <a:rPr lang="en-US" sz="4800" b="1" dirty="0" smtClean="0">
                <a:solidFill>
                  <a:srgbClr val="0000FF"/>
                </a:solidFill>
              </a:rPr>
              <a:t>for</a:t>
            </a:r>
            <a:endParaRPr lang="en-US" b="1" dirty="0">
              <a:solidFill>
                <a:srgbClr val="0000FF"/>
              </a:solidFill>
            </a:endParaRPr>
          </a:p>
        </p:txBody>
      </p:sp>
      <p:sp>
        <p:nvSpPr>
          <p:cNvPr id="3" name="Content Placeholder 2"/>
          <p:cNvSpPr>
            <a:spLocks noGrp="1"/>
          </p:cNvSpPr>
          <p:nvPr>
            <p:ph idx="1"/>
          </p:nvPr>
        </p:nvSpPr>
        <p:spPr>
          <a:xfrm>
            <a:off x="5214942" y="714356"/>
            <a:ext cx="3929058" cy="5572164"/>
          </a:xfrm>
          <a:solidFill>
            <a:schemeClr val="bg1"/>
          </a:solidFill>
        </p:spPr>
        <p:txBody>
          <a:bodyPr/>
          <a:lstStyle/>
          <a:p>
            <a:pPr marL="0" indent="0" algn="just">
              <a:lnSpc>
                <a:spcPct val="130000"/>
              </a:lnSpc>
              <a:spcBef>
                <a:spcPts val="0"/>
              </a:spcBef>
            </a:pPr>
            <a:r>
              <a:rPr lang="fa-IR" sz="2400" b="1" dirty="0" smtClean="0"/>
              <a:t>در مقدمه این ارایه، در مورد محاسبه میانگین نمرات درسی دانش آموز بیان شد که در آن،</a:t>
            </a:r>
            <a:r>
              <a:rPr lang="en-US" sz="2400" b="1" dirty="0" smtClean="0"/>
              <a:t> </a:t>
            </a:r>
            <a:r>
              <a:rPr lang="fa-IR" sz="2400" b="1" dirty="0" smtClean="0"/>
              <a:t>عملیات دریافت نمرات و محاسبه مجموع آنها، باید به تعداد دانش آموزان یک کلاس تکرار شود. در</a:t>
            </a:r>
            <a:r>
              <a:rPr lang="en-US" sz="2400" b="1" dirty="0" smtClean="0"/>
              <a:t> </a:t>
            </a:r>
            <a:r>
              <a:rPr lang="fa-IR" sz="2400" b="1" dirty="0" smtClean="0"/>
              <a:t>چنین برنامه هایی که در آن تعداد تکرار دستورات معین است، بهتر است از دستور حلقه </a:t>
            </a:r>
            <a:r>
              <a:rPr lang="en-US" sz="2400" b="1" dirty="0" smtClean="0">
                <a:solidFill>
                  <a:srgbClr val="0000FF"/>
                </a:solidFill>
              </a:rPr>
              <a:t>for</a:t>
            </a:r>
            <a:r>
              <a:rPr lang="en-US" sz="2400" b="1" dirty="0" smtClean="0"/>
              <a:t> </a:t>
            </a:r>
            <a:r>
              <a:rPr lang="fa-IR" sz="2400" b="1" dirty="0" smtClean="0"/>
              <a:t>استفاده</a:t>
            </a:r>
            <a:r>
              <a:rPr lang="en-US" sz="2400" b="1" dirty="0" smtClean="0"/>
              <a:t> </a:t>
            </a:r>
            <a:r>
              <a:rPr lang="fa-IR" sz="2400" b="1" dirty="0" smtClean="0"/>
              <a:t>کنیم که برای این منظور در زبان # </a:t>
            </a:r>
            <a:r>
              <a:rPr lang="en-US" sz="2400" b="1" dirty="0" smtClean="0"/>
              <a:t>C</a:t>
            </a:r>
            <a:r>
              <a:rPr lang="fa-IR" sz="2400" b="1" dirty="0" smtClean="0"/>
              <a:t>پیش بینی شده است. </a:t>
            </a:r>
          </a:p>
        </p:txBody>
      </p:sp>
      <p:sp>
        <p:nvSpPr>
          <p:cNvPr id="4" name="Slide Number Placeholder 3"/>
          <p:cNvSpPr>
            <a:spLocks noGrp="1"/>
          </p:cNvSpPr>
          <p:nvPr>
            <p:ph type="sldNum" sz="quarter" idx="12"/>
          </p:nvPr>
        </p:nvSpPr>
        <p:spPr/>
        <p:txBody>
          <a:bodyPr/>
          <a:lstStyle/>
          <a:p>
            <a:fld id="{6008D2E2-AB25-4D75-A051-1EBB6AD45A34}" type="slidenum">
              <a:rPr lang="en-US" smtClean="0"/>
              <a:pPr/>
              <a:t>13</a:t>
            </a:fld>
            <a:endParaRPr lang="en-US" dirty="0"/>
          </a:p>
        </p:txBody>
      </p:sp>
      <p:sp>
        <p:nvSpPr>
          <p:cNvPr id="5" name="Rectangle 4"/>
          <p:cNvSpPr/>
          <p:nvPr/>
        </p:nvSpPr>
        <p:spPr>
          <a:xfrm>
            <a:off x="0" y="714356"/>
            <a:ext cx="5214942" cy="738664"/>
          </a:xfrm>
          <a:prstGeom prst="rect">
            <a:avLst/>
          </a:prstGeom>
          <a:solidFill>
            <a:srgbClr val="FFFF00"/>
          </a:solidFill>
        </p:spPr>
        <p:txBody>
          <a:bodyPr wrap="square" lIns="0" rIns="0">
            <a:spAutoFit/>
          </a:bodyPr>
          <a:lstStyle/>
          <a:p>
            <a:pPr rtl="1"/>
            <a:r>
              <a:rPr lang="fa-IR" b="1" dirty="0" smtClean="0">
                <a:cs typeface="B Nazanin" pitchFamily="2" charset="-78"/>
              </a:rPr>
              <a:t>( تغییر مقدار متغیر ; عبارت منطقی ; مقدار </a:t>
            </a:r>
            <a:r>
              <a:rPr lang="fa-IR" b="1" dirty="0" smtClean="0">
                <a:cs typeface="B Nazanin" pitchFamily="2" charset="-78"/>
              </a:rPr>
              <a:t>اولیه= </a:t>
            </a:r>
            <a:r>
              <a:rPr lang="fa-IR" b="1" dirty="0" smtClean="0">
                <a:cs typeface="B Nazanin" pitchFamily="2" charset="-78"/>
              </a:rPr>
              <a:t>نام متغیر ) </a:t>
            </a:r>
            <a:r>
              <a:rPr lang="en-US" sz="2400" b="1" dirty="0" smtClean="0">
                <a:solidFill>
                  <a:srgbClr val="0000FF"/>
                </a:solidFill>
                <a:cs typeface="B Nazanin" pitchFamily="2" charset="-78"/>
              </a:rPr>
              <a:t>for</a:t>
            </a:r>
            <a:endParaRPr lang="en-US" b="1" dirty="0" smtClean="0">
              <a:solidFill>
                <a:srgbClr val="0000FF"/>
              </a:solidFill>
              <a:cs typeface="B Nazanin" pitchFamily="2" charset="-78"/>
            </a:endParaRPr>
          </a:p>
          <a:p>
            <a:pPr rtl="1"/>
            <a:r>
              <a:rPr lang="fa-IR" b="1" dirty="0" smtClean="0">
                <a:cs typeface="B Nazanin" pitchFamily="2" charset="-78"/>
              </a:rPr>
              <a:t>; دستور  </a:t>
            </a:r>
          </a:p>
        </p:txBody>
      </p:sp>
      <p:pic>
        <p:nvPicPr>
          <p:cNvPr id="1026" name="Picture 2"/>
          <p:cNvPicPr>
            <a:picLocks noChangeAspect="1" noChangeArrowheads="1"/>
          </p:cNvPicPr>
          <p:nvPr/>
        </p:nvPicPr>
        <p:blipFill>
          <a:blip r:embed="rId2"/>
          <a:srcRect/>
          <a:stretch>
            <a:fillRect/>
          </a:stretch>
        </p:blipFill>
        <p:spPr bwMode="auto">
          <a:xfrm>
            <a:off x="-32" y="1471619"/>
            <a:ext cx="5214974" cy="5386381"/>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24"/>
            <a:ext cx="8929718" cy="857256"/>
          </a:xfrm>
        </p:spPr>
        <p:txBody>
          <a:bodyPr/>
          <a:lstStyle/>
          <a:p>
            <a:r>
              <a:rPr lang="fa-IR" b="1" dirty="0" smtClean="0"/>
              <a:t>مثال</a:t>
            </a:r>
            <a:endParaRPr lang="en-US" b="1" dirty="0" smtClean="0"/>
          </a:p>
        </p:txBody>
      </p:sp>
      <p:sp>
        <p:nvSpPr>
          <p:cNvPr id="4" name="Slide Number Placeholder 3"/>
          <p:cNvSpPr>
            <a:spLocks noGrp="1"/>
          </p:cNvSpPr>
          <p:nvPr>
            <p:ph type="sldNum" sz="quarter" idx="12"/>
          </p:nvPr>
        </p:nvSpPr>
        <p:spPr/>
        <p:txBody>
          <a:bodyPr/>
          <a:lstStyle/>
          <a:p>
            <a:fld id="{6008D2E2-AB25-4D75-A051-1EBB6AD45A34}" type="slidenum">
              <a:rPr lang="en-US" smtClean="0"/>
              <a:pPr/>
              <a:t>14</a:t>
            </a:fld>
            <a:endParaRPr lang="en-US" dirty="0"/>
          </a:p>
        </p:txBody>
      </p:sp>
      <p:sp>
        <p:nvSpPr>
          <p:cNvPr id="5" name="Rectangle 4"/>
          <p:cNvSpPr/>
          <p:nvPr/>
        </p:nvSpPr>
        <p:spPr>
          <a:xfrm>
            <a:off x="0" y="807535"/>
            <a:ext cx="9144000" cy="1692771"/>
          </a:xfrm>
          <a:prstGeom prst="rect">
            <a:avLst/>
          </a:prstGeom>
          <a:solidFill>
            <a:schemeClr val="bg1"/>
          </a:solidFill>
        </p:spPr>
        <p:txBody>
          <a:bodyPr wrap="square">
            <a:spAutoFit/>
          </a:bodyPr>
          <a:lstStyle/>
          <a:p>
            <a:pPr algn="just" rtl="1"/>
            <a:r>
              <a:rPr lang="fa-IR" sz="2400" b="1" dirty="0" smtClean="0">
                <a:cs typeface="B Nazanin" pitchFamily="2" charset="-78"/>
              </a:rPr>
              <a:t>به طور مثال </a:t>
            </a:r>
            <a:r>
              <a:rPr lang="fa-IR" sz="2400" b="1" dirty="0" smtClean="0">
                <a:cs typeface="B Nazanin" pitchFamily="2" charset="-78"/>
              </a:rPr>
              <a:t>می </a:t>
            </a:r>
            <a:r>
              <a:rPr lang="fa-IR" sz="2400" b="1" dirty="0" smtClean="0">
                <a:cs typeface="B Nazanin" pitchFamily="2" charset="-78"/>
              </a:rPr>
              <a:t>خواهیم اعداد </a:t>
            </a:r>
            <a:r>
              <a:rPr lang="fa-IR" sz="2400" b="1" dirty="0" smtClean="0">
                <a:cs typeface="B Nazanin" pitchFamily="2" charset="-78"/>
              </a:rPr>
              <a:t>1 </a:t>
            </a:r>
            <a:r>
              <a:rPr lang="fa-IR" sz="2400" b="1" dirty="0" smtClean="0">
                <a:cs typeface="B Nazanin" pitchFamily="2" charset="-78"/>
              </a:rPr>
              <a:t>تا 10 را روی صفحه نمایش، نشان دهیم. از دستور </a:t>
            </a:r>
            <a:r>
              <a:rPr lang="en-US" sz="2400" b="1" dirty="0" smtClean="0">
                <a:cs typeface="B Nazanin" pitchFamily="2" charset="-78"/>
              </a:rPr>
              <a:t> </a:t>
            </a:r>
            <a:r>
              <a:rPr lang="en-US" sz="2400" b="1" dirty="0" smtClean="0">
                <a:solidFill>
                  <a:srgbClr val="0000FF"/>
                </a:solidFill>
                <a:cs typeface="B Nazanin" pitchFamily="2" charset="-78"/>
              </a:rPr>
              <a:t>for</a:t>
            </a:r>
            <a:r>
              <a:rPr lang="en-US" sz="2400" b="1" dirty="0" smtClean="0">
                <a:cs typeface="B Nazanin" pitchFamily="2" charset="-78"/>
              </a:rPr>
              <a:t> </a:t>
            </a:r>
            <a:r>
              <a:rPr lang="fa-IR" sz="2400" b="1" dirty="0" smtClean="0">
                <a:cs typeface="B Nazanin" pitchFamily="2" charset="-78"/>
              </a:rPr>
              <a:t>به صورت زیر استفاده می کنیم</a:t>
            </a:r>
            <a:r>
              <a:rPr lang="fa-IR" sz="2400" b="1" dirty="0" smtClean="0">
                <a:cs typeface="B Nazanin" pitchFamily="2" charset="-78"/>
              </a:rPr>
              <a:t>:</a:t>
            </a:r>
          </a:p>
          <a:p>
            <a:pPr rtl="1"/>
            <a:r>
              <a:rPr lang="nn-NO" sz="3200" b="1" dirty="0" smtClean="0">
                <a:solidFill>
                  <a:srgbClr val="0000FF"/>
                </a:solidFill>
                <a:latin typeface="+mj-lt"/>
                <a:ea typeface="+mj-ea"/>
                <a:cs typeface="B Titr" pitchFamily="2" charset="-78"/>
              </a:rPr>
              <a:t>for</a:t>
            </a:r>
            <a:r>
              <a:rPr lang="nn-NO" sz="1600" b="1" dirty="0" smtClean="0">
                <a:cs typeface="B Nazanin" pitchFamily="2" charset="-78"/>
              </a:rPr>
              <a:t> </a:t>
            </a:r>
            <a:r>
              <a:rPr lang="nn-NO" sz="2400" b="1" dirty="0" smtClean="0">
                <a:cs typeface="B Nazanin" pitchFamily="2" charset="-78"/>
              </a:rPr>
              <a:t>(</a:t>
            </a:r>
            <a:r>
              <a:rPr lang="nn-NO" sz="2400" b="1" dirty="0" smtClean="0">
                <a:solidFill>
                  <a:srgbClr val="0000FF"/>
                </a:solidFill>
                <a:cs typeface="B Nazanin" pitchFamily="2" charset="-78"/>
              </a:rPr>
              <a:t>int</a:t>
            </a:r>
            <a:r>
              <a:rPr lang="nn-NO" sz="2400" b="1" dirty="0" smtClean="0">
                <a:cs typeface="B Nazanin" pitchFamily="2" charset="-78"/>
              </a:rPr>
              <a:t> i = 1 ; i&lt;= 10 ; i++ )</a:t>
            </a:r>
          </a:p>
          <a:p>
            <a:pPr rtl="1"/>
            <a:r>
              <a:rPr lang="en-US" sz="2400" b="1" dirty="0" smtClean="0">
                <a:cs typeface="B Nazanin" pitchFamily="2" charset="-78"/>
              </a:rPr>
              <a:t>    </a:t>
            </a:r>
            <a:r>
              <a:rPr lang="en-US" sz="2400" b="1" dirty="0" smtClean="0">
                <a:solidFill>
                  <a:srgbClr val="09E4EC"/>
                </a:solidFill>
                <a:cs typeface="B Nazanin" pitchFamily="2" charset="-78"/>
              </a:rPr>
              <a:t>Console</a:t>
            </a:r>
            <a:r>
              <a:rPr lang="en-US" sz="2400" b="1" dirty="0" smtClean="0">
                <a:cs typeface="B Nazanin" pitchFamily="2" charset="-78"/>
              </a:rPr>
              <a:t>.WriteLine(</a:t>
            </a:r>
            <a:r>
              <a:rPr lang="en-US" sz="2400" b="1" dirty="0" err="1" smtClean="0">
                <a:cs typeface="B Nazanin" pitchFamily="2" charset="-78"/>
              </a:rPr>
              <a:t>i</a:t>
            </a:r>
            <a:r>
              <a:rPr lang="en-US" sz="2400" b="1" dirty="0" smtClean="0">
                <a:cs typeface="B Nazanin" pitchFamily="2" charset="-78"/>
              </a:rPr>
              <a:t>);</a:t>
            </a:r>
            <a:endParaRPr lang="en-US" sz="2400" b="1" dirty="0" smtClean="0">
              <a:cs typeface="B Nazanin" pitchFamily="2" charset="-78"/>
            </a:endParaRPr>
          </a:p>
        </p:txBody>
      </p:sp>
      <p:sp>
        <p:nvSpPr>
          <p:cNvPr id="6" name="Rectangle 5"/>
          <p:cNvSpPr/>
          <p:nvPr/>
        </p:nvSpPr>
        <p:spPr>
          <a:xfrm>
            <a:off x="71438" y="2571744"/>
            <a:ext cx="9001156" cy="4154984"/>
          </a:xfrm>
          <a:prstGeom prst="rect">
            <a:avLst/>
          </a:prstGeom>
        </p:spPr>
        <p:txBody>
          <a:bodyPr wrap="square">
            <a:spAutoFit/>
          </a:bodyPr>
          <a:lstStyle/>
          <a:p>
            <a:pPr algn="just" rtl="1"/>
            <a:r>
              <a:rPr lang="fa-IR" sz="2200" b="1" dirty="0" smtClean="0">
                <a:cs typeface="B Nazanin" pitchFamily="2" charset="-78"/>
              </a:rPr>
              <a:t>به دستور </a:t>
            </a:r>
            <a:r>
              <a:rPr lang="en-US" sz="2200" b="1" dirty="0" smtClean="0">
                <a:cs typeface="B Nazanin" pitchFamily="2" charset="-78"/>
              </a:rPr>
              <a:t>for ، </a:t>
            </a:r>
            <a:r>
              <a:rPr lang="fa-IR" sz="2200" b="1" dirty="0" smtClean="0">
                <a:cs typeface="B Nazanin" pitchFamily="2" charset="-78"/>
              </a:rPr>
              <a:t>توجه کنید. </a:t>
            </a:r>
            <a:r>
              <a:rPr lang="fa-IR" sz="2200" b="1" dirty="0" smtClean="0">
                <a:solidFill>
                  <a:srgbClr val="FF0000"/>
                </a:solidFill>
                <a:cs typeface="B Nazanin" pitchFamily="2" charset="-78"/>
              </a:rPr>
              <a:t>سه قسمت </a:t>
            </a:r>
            <a:r>
              <a:rPr lang="fa-IR" sz="2200" b="1" dirty="0" smtClean="0">
                <a:cs typeface="B Nazanin" pitchFamily="2" charset="-78"/>
              </a:rPr>
              <a:t>در داخل </a:t>
            </a:r>
            <a:r>
              <a:rPr lang="fa-IR" sz="2200" b="1" dirty="0" smtClean="0">
                <a:cs typeface="B Nazanin" pitchFamily="2" charset="-78"/>
              </a:rPr>
              <a:t>پرانتز، قابل تشخیص است. </a:t>
            </a:r>
            <a:r>
              <a:rPr lang="fa-IR" sz="2200" b="1" dirty="0" smtClean="0">
                <a:cs typeface="B Nazanin" pitchFamily="2" charset="-78"/>
              </a:rPr>
              <a:t>در </a:t>
            </a:r>
            <a:r>
              <a:rPr lang="fa-IR" sz="2200" b="1" dirty="0" smtClean="0">
                <a:solidFill>
                  <a:srgbClr val="FF0000"/>
                </a:solidFill>
                <a:cs typeface="B Nazanin" pitchFamily="2" charset="-78"/>
              </a:rPr>
              <a:t>قسمت اول</a:t>
            </a:r>
            <a:r>
              <a:rPr lang="fa-IR" sz="2200" b="1" dirty="0" smtClean="0">
                <a:cs typeface="B Nazanin" pitchFamily="2" charset="-78"/>
              </a:rPr>
              <a:t>، یک متغیر از نوع صحیح به نام </a:t>
            </a:r>
            <a:r>
              <a:rPr lang="en-US" sz="2200" b="1" dirty="0" smtClean="0">
                <a:cs typeface="B Nazanin" pitchFamily="2" charset="-78"/>
              </a:rPr>
              <a:t>i </a:t>
            </a:r>
            <a:r>
              <a:rPr lang="fa-IR" sz="2200" b="1" dirty="0" smtClean="0">
                <a:cs typeface="B Nazanin" pitchFamily="2" charset="-78"/>
              </a:rPr>
              <a:t> با </a:t>
            </a:r>
            <a:r>
              <a:rPr lang="fa-IR" sz="2200" b="1" dirty="0" smtClean="0">
                <a:cs typeface="B Nazanin" pitchFamily="2" charset="-78"/>
              </a:rPr>
              <a:t>مقدار </a:t>
            </a:r>
            <a:r>
              <a:rPr lang="fa-IR" sz="2200" b="1" dirty="0" smtClean="0">
                <a:cs typeface="B Nazanin" pitchFamily="2" charset="-78"/>
              </a:rPr>
              <a:t>اولیه 1 تعریف </a:t>
            </a:r>
            <a:r>
              <a:rPr lang="fa-IR" sz="2200" b="1" dirty="0" smtClean="0">
                <a:cs typeface="B Nazanin" pitchFamily="2" charset="-78"/>
              </a:rPr>
              <a:t>شده است. </a:t>
            </a:r>
            <a:r>
              <a:rPr lang="fa-IR" sz="2200" b="1" dirty="0" smtClean="0">
                <a:solidFill>
                  <a:srgbClr val="FF0000"/>
                </a:solidFill>
                <a:cs typeface="B Nazanin" pitchFamily="2" charset="-78"/>
              </a:rPr>
              <a:t>قسمت دوم</a:t>
            </a:r>
            <a:r>
              <a:rPr lang="fa-IR" sz="2200" b="1" dirty="0" smtClean="0">
                <a:cs typeface="B Nazanin" pitchFamily="2" charset="-78"/>
              </a:rPr>
              <a:t>، یک عبارت </a:t>
            </a:r>
            <a:r>
              <a:rPr lang="fa-IR" sz="2200" b="1" dirty="0" smtClean="0">
                <a:cs typeface="B Nazanin" pitchFamily="2" charset="-78"/>
              </a:rPr>
              <a:t>منطقی  (</a:t>
            </a:r>
            <a:r>
              <a:rPr lang="en-US" sz="2200" b="1" dirty="0" smtClean="0">
                <a:cs typeface="B Nazanin" pitchFamily="2" charset="-78"/>
              </a:rPr>
              <a:t>i &lt;= 10</a:t>
            </a:r>
            <a:r>
              <a:rPr lang="fa-IR" sz="2200" b="1" dirty="0" smtClean="0">
                <a:cs typeface="B Nazanin" pitchFamily="2" charset="-78"/>
              </a:rPr>
              <a:t>) است </a:t>
            </a:r>
            <a:r>
              <a:rPr lang="fa-IR" sz="2200" b="1" dirty="0" smtClean="0">
                <a:cs typeface="B Nazanin" pitchFamily="2" charset="-78"/>
              </a:rPr>
              <a:t>و </a:t>
            </a:r>
            <a:r>
              <a:rPr lang="fa-IR" sz="2200" b="1" dirty="0" smtClean="0">
                <a:solidFill>
                  <a:srgbClr val="FF0000"/>
                </a:solidFill>
                <a:cs typeface="B Nazanin" pitchFamily="2" charset="-78"/>
              </a:rPr>
              <a:t>قسمت سوم </a:t>
            </a:r>
            <a:r>
              <a:rPr lang="fa-IR" sz="2200" b="1" dirty="0" smtClean="0">
                <a:cs typeface="B Nazanin" pitchFamily="2" charset="-78"/>
              </a:rPr>
              <a:t>نیز یک </a:t>
            </a:r>
            <a:r>
              <a:rPr lang="fa-IR" sz="2200" b="1" dirty="0" smtClean="0">
                <a:cs typeface="B Nazanin" pitchFamily="2" charset="-78"/>
              </a:rPr>
              <a:t>دستور انتساب افزایشی (</a:t>
            </a:r>
            <a:r>
              <a:rPr lang="en-US" sz="2200" b="1" dirty="0" smtClean="0">
                <a:cs typeface="B Nazanin" pitchFamily="2" charset="-78"/>
              </a:rPr>
              <a:t>i++</a:t>
            </a:r>
            <a:r>
              <a:rPr lang="fa-IR" sz="2200" b="1" dirty="0" smtClean="0">
                <a:cs typeface="B Nazanin" pitchFamily="2" charset="-78"/>
              </a:rPr>
              <a:t>) است. </a:t>
            </a:r>
            <a:endParaRPr lang="fa-IR" sz="2200" b="1" dirty="0" smtClean="0">
              <a:cs typeface="B Nazanin" pitchFamily="2" charset="-78"/>
            </a:endParaRPr>
          </a:p>
          <a:p>
            <a:pPr algn="just" rtl="1"/>
            <a:r>
              <a:rPr lang="fa-IR" sz="2200" b="1" dirty="0" smtClean="0">
                <a:cs typeface="B Nazanin" pitchFamily="2" charset="-78"/>
              </a:rPr>
              <a:t>جزییات اجرای دستورات بالا چنین است: در دستور </a:t>
            </a:r>
            <a:r>
              <a:rPr lang="en-US" sz="2200" b="1" dirty="0" smtClean="0">
                <a:cs typeface="B Nazanin" pitchFamily="2" charset="-78"/>
              </a:rPr>
              <a:t>for ، </a:t>
            </a:r>
            <a:r>
              <a:rPr lang="fa-IR" sz="2200" b="1" dirty="0" smtClean="0">
                <a:cs typeface="B Nazanin" pitchFamily="2" charset="-78"/>
              </a:rPr>
              <a:t>ابتدا عدد 1 در متغیر </a:t>
            </a:r>
            <a:r>
              <a:rPr lang="en-US" sz="2200" b="1" dirty="0" smtClean="0">
                <a:cs typeface="B Nazanin" pitchFamily="2" charset="-78"/>
              </a:rPr>
              <a:t>i </a:t>
            </a:r>
            <a:r>
              <a:rPr lang="fa-IR" sz="2200" b="1" dirty="0" smtClean="0">
                <a:cs typeface="B Nazanin" pitchFamily="2" charset="-78"/>
              </a:rPr>
              <a:t>قرار می </a:t>
            </a:r>
            <a:r>
              <a:rPr lang="fa-IR" sz="2200" b="1" dirty="0" smtClean="0">
                <a:cs typeface="B Nazanin" pitchFamily="2" charset="-78"/>
              </a:rPr>
              <a:t>گیرد</a:t>
            </a:r>
            <a:r>
              <a:rPr lang="en-US" sz="2200" b="1" dirty="0" smtClean="0">
                <a:cs typeface="B Nazanin" pitchFamily="2" charset="-78"/>
              </a:rPr>
              <a:t> </a:t>
            </a:r>
            <a:r>
              <a:rPr lang="fa-IR" sz="2200" b="1" dirty="0" smtClean="0">
                <a:cs typeface="B Nazanin" pitchFamily="2" charset="-78"/>
              </a:rPr>
              <a:t>و </a:t>
            </a:r>
            <a:r>
              <a:rPr lang="fa-IR" sz="2200" b="1" dirty="0" smtClean="0">
                <a:cs typeface="B Nazanin" pitchFamily="2" charset="-78"/>
              </a:rPr>
              <a:t>سپس عبارت منطقی محاسبه می شود و </a:t>
            </a:r>
            <a:r>
              <a:rPr lang="fa-IR" sz="2200" b="1" dirty="0" smtClean="0">
                <a:cs typeface="B Nazanin" pitchFamily="2" charset="-78"/>
              </a:rPr>
              <a:t>چون (</a:t>
            </a:r>
            <a:r>
              <a:rPr lang="en-US" sz="2200" b="1" dirty="0" smtClean="0">
                <a:cs typeface="B Nazanin" pitchFamily="2" charset="-78"/>
              </a:rPr>
              <a:t>i</a:t>
            </a:r>
            <a:r>
              <a:rPr lang="en-US" sz="2200" b="1" dirty="0" smtClean="0">
                <a:cs typeface="B Nazanin" pitchFamily="2" charset="-78"/>
              </a:rPr>
              <a:t>&lt; </a:t>
            </a:r>
            <a:r>
              <a:rPr lang="en-US" sz="2200" b="1" dirty="0" smtClean="0">
                <a:cs typeface="B Nazanin" pitchFamily="2" charset="-78"/>
              </a:rPr>
              <a:t>10</a:t>
            </a:r>
            <a:r>
              <a:rPr lang="fa-IR" sz="2200" b="1" dirty="0" smtClean="0">
                <a:cs typeface="B Nazanin" pitchFamily="2" charset="-78"/>
              </a:rPr>
              <a:t>) است</a:t>
            </a:r>
            <a:r>
              <a:rPr lang="fa-IR" sz="2200" b="1" dirty="0" smtClean="0">
                <a:cs typeface="B Nazanin" pitchFamily="2" charset="-78"/>
              </a:rPr>
              <a:t>، نتیجه عبارت </a:t>
            </a:r>
            <a:r>
              <a:rPr lang="en-US" sz="2200" b="1" dirty="0" smtClean="0">
                <a:cs typeface="B Nazanin" pitchFamily="2" charset="-78"/>
              </a:rPr>
              <a:t>true</a:t>
            </a:r>
            <a:r>
              <a:rPr lang="fa-IR" sz="2200" b="1" dirty="0" smtClean="0">
                <a:cs typeface="B Nazanin" pitchFamily="2" charset="-78"/>
              </a:rPr>
              <a:t> است</a:t>
            </a:r>
            <a:r>
              <a:rPr lang="fa-IR" sz="2200" b="1" dirty="0" smtClean="0">
                <a:cs typeface="B Nazanin" pitchFamily="2" charset="-78"/>
              </a:rPr>
              <a:t>. </a:t>
            </a:r>
            <a:r>
              <a:rPr lang="fa-IR" sz="2200" b="1" dirty="0" smtClean="0">
                <a:cs typeface="B Nazanin" pitchFamily="2" charset="-78"/>
              </a:rPr>
              <a:t>بنابراین دستور </a:t>
            </a:r>
            <a:r>
              <a:rPr lang="fa-IR" sz="2200" b="1" dirty="0" smtClean="0">
                <a:cs typeface="B Nazanin" pitchFamily="2" charset="-78"/>
              </a:rPr>
              <a:t>داخل حلقه اجرا می شود و در نتیجه عدد 1 در روی صفحه نمایش داده می شود. سپس </a:t>
            </a:r>
            <a:r>
              <a:rPr lang="fa-IR" sz="2200" b="1" dirty="0" smtClean="0">
                <a:cs typeface="B Nazanin" pitchFamily="2" charset="-78"/>
              </a:rPr>
              <a:t>دستور انتساب </a:t>
            </a:r>
            <a:r>
              <a:rPr lang="fa-IR" sz="2200" b="1" dirty="0" smtClean="0">
                <a:cs typeface="B Nazanin" pitchFamily="2" charset="-78"/>
              </a:rPr>
              <a:t>افزایشی انجام می شود یعنی مقدار متغیر به اندازه یک واحد افزایش </a:t>
            </a:r>
            <a:r>
              <a:rPr lang="fa-IR" sz="2200" b="1" dirty="0" smtClean="0">
                <a:cs typeface="B Nazanin" pitchFamily="2" charset="-78"/>
              </a:rPr>
              <a:t>می </a:t>
            </a:r>
            <a:r>
              <a:rPr lang="fa-IR" sz="2200" b="1" dirty="0" smtClean="0">
                <a:cs typeface="B Nazanin" pitchFamily="2" charset="-78"/>
              </a:rPr>
              <a:t>یابد.</a:t>
            </a:r>
            <a:endParaRPr lang="fa-IR" sz="2200" b="1" dirty="0" smtClean="0">
              <a:cs typeface="B Nazanin" pitchFamily="2" charset="-78"/>
            </a:endParaRPr>
          </a:p>
          <a:p>
            <a:pPr algn="just" rtl="1"/>
            <a:r>
              <a:rPr lang="fa-IR" sz="2200" b="1" dirty="0" smtClean="0">
                <a:cs typeface="B Nazanin" pitchFamily="2" charset="-78"/>
              </a:rPr>
              <a:t>دوباره عبارت منطقی محاسبه می شود و چون هنوز نتیجه عبارت درست </a:t>
            </a:r>
            <a:r>
              <a:rPr lang="fa-IR" sz="2200" b="1" dirty="0" smtClean="0">
                <a:cs typeface="B Nazanin" pitchFamily="2" charset="-78"/>
              </a:rPr>
              <a:t>است(</a:t>
            </a:r>
            <a:r>
              <a:rPr lang="en-US" sz="2200" b="1" dirty="0" smtClean="0">
                <a:cs typeface="B Nazanin" pitchFamily="2" charset="-78"/>
              </a:rPr>
              <a:t>2&lt;=10</a:t>
            </a:r>
            <a:r>
              <a:rPr lang="fa-IR" sz="2200" b="1" dirty="0" smtClean="0">
                <a:cs typeface="B Nazanin" pitchFamily="2" charset="-78"/>
              </a:rPr>
              <a:t>) در </a:t>
            </a:r>
            <a:r>
              <a:rPr lang="fa-IR" sz="2200" b="1" dirty="0" smtClean="0">
                <a:cs typeface="B Nazanin" pitchFamily="2" charset="-78"/>
              </a:rPr>
              <a:t>نتیجه دستور داخل حلقه اجرا شده و عدد 2 بر روی صفحه نشان داده می شود. این </a:t>
            </a:r>
            <a:r>
              <a:rPr lang="fa-IR" sz="2200" b="1" dirty="0" smtClean="0">
                <a:cs typeface="B Nazanin" pitchFamily="2" charset="-78"/>
              </a:rPr>
              <a:t>عملیات تکرار </a:t>
            </a:r>
            <a:r>
              <a:rPr lang="fa-IR" sz="2200" b="1" dirty="0" smtClean="0">
                <a:cs typeface="B Nazanin" pitchFamily="2" charset="-78"/>
              </a:rPr>
              <a:t>می شود تا زمانی که نتیجه عبارت نادرست شود </a:t>
            </a:r>
            <a:r>
              <a:rPr lang="fa-IR" sz="2200" b="1" dirty="0" smtClean="0">
                <a:cs typeface="B Nazanin" pitchFamily="2" charset="-78"/>
              </a:rPr>
              <a:t>یعنی (</a:t>
            </a:r>
            <a:r>
              <a:rPr lang="en-US" sz="2200" b="1" dirty="0" smtClean="0">
                <a:cs typeface="B Nazanin" pitchFamily="2" charset="-78"/>
              </a:rPr>
              <a:t>11&lt;=10</a:t>
            </a:r>
            <a:r>
              <a:rPr lang="fa-IR" sz="2200" b="1" dirty="0" smtClean="0">
                <a:cs typeface="B Nazanin" pitchFamily="2" charset="-78"/>
              </a:rPr>
              <a:t>) </a:t>
            </a:r>
            <a:r>
              <a:rPr lang="fa-IR" sz="2200" b="1" dirty="0" smtClean="0">
                <a:cs typeface="B Nazanin" pitchFamily="2" charset="-78"/>
              </a:rPr>
              <a:t>که در این صورت حلقه </a:t>
            </a:r>
            <a:r>
              <a:rPr lang="fa-IR" sz="2200" b="1" dirty="0" smtClean="0">
                <a:cs typeface="B Nazanin" pitchFamily="2" charset="-78"/>
              </a:rPr>
              <a:t>قطع</a:t>
            </a:r>
            <a:r>
              <a:rPr lang="en-US" sz="2200" b="1" dirty="0" smtClean="0">
                <a:cs typeface="B Nazanin" pitchFamily="2" charset="-78"/>
              </a:rPr>
              <a:t> </a:t>
            </a:r>
            <a:r>
              <a:rPr lang="fa-IR" sz="2200" b="1" dirty="0" smtClean="0">
                <a:cs typeface="B Nazanin" pitchFamily="2" charset="-78"/>
              </a:rPr>
              <a:t>می </a:t>
            </a:r>
            <a:r>
              <a:rPr lang="fa-IR" sz="2200" b="1" dirty="0" smtClean="0">
                <a:cs typeface="B Nazanin" pitchFamily="2" charset="-78"/>
              </a:rPr>
              <a:t>شود. </a:t>
            </a:r>
            <a:r>
              <a:rPr lang="fa-IR" sz="2200" b="1" dirty="0" smtClean="0">
                <a:cs typeface="B Nazanin" pitchFamily="2" charset="-78"/>
              </a:rPr>
              <a:t>بنابراین اعداد 1 تا 10 روی صفحه نمایش، نشان داده می شود.</a:t>
            </a:r>
            <a:endParaRPr lang="en-US" sz="2200" b="1" dirty="0" smtClean="0">
              <a:cs typeface="B Nazanin"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pPr rtl="1"/>
            <a:r>
              <a:rPr lang="fa-IR" b="1" dirty="0" smtClean="0"/>
              <a:t>دستور حلقه </a:t>
            </a:r>
            <a:r>
              <a:rPr lang="en-US" sz="4800" b="1" dirty="0" smtClean="0">
                <a:solidFill>
                  <a:srgbClr val="0000FF"/>
                </a:solidFill>
              </a:rPr>
              <a:t>for</a:t>
            </a:r>
            <a:endParaRPr lang="en-US" dirty="0"/>
          </a:p>
        </p:txBody>
      </p:sp>
      <p:sp>
        <p:nvSpPr>
          <p:cNvPr id="3" name="Content Placeholder 2"/>
          <p:cNvSpPr>
            <a:spLocks noGrp="1"/>
          </p:cNvSpPr>
          <p:nvPr>
            <p:ph idx="1"/>
          </p:nvPr>
        </p:nvSpPr>
        <p:spPr>
          <a:xfrm>
            <a:off x="71405" y="938254"/>
            <a:ext cx="9001156" cy="2928958"/>
          </a:xfrm>
        </p:spPr>
        <p:txBody>
          <a:bodyPr/>
          <a:lstStyle/>
          <a:p>
            <a:pPr marL="0" indent="0" algn="just">
              <a:lnSpc>
                <a:spcPct val="150000"/>
              </a:lnSpc>
            </a:pPr>
            <a:r>
              <a:rPr lang="fa-IR" sz="2400" b="1" dirty="0" smtClean="0"/>
              <a:t>کلمه </a:t>
            </a:r>
            <a:r>
              <a:rPr lang="en-US" sz="2400" b="1" dirty="0" smtClean="0">
                <a:solidFill>
                  <a:srgbClr val="0000FF"/>
                </a:solidFill>
              </a:rPr>
              <a:t>for</a:t>
            </a:r>
            <a:r>
              <a:rPr lang="fa-IR" sz="2400" b="1" dirty="0" smtClean="0"/>
              <a:t> </a:t>
            </a:r>
            <a:r>
              <a:rPr lang="en-US" sz="2400" b="1" dirty="0" smtClean="0"/>
              <a:t>، </a:t>
            </a:r>
            <a:r>
              <a:rPr lang="fa-IR" sz="2400" b="1" dirty="0" smtClean="0"/>
              <a:t>یک کلمه رزرو شده است. متغیری که در </a:t>
            </a:r>
            <a:r>
              <a:rPr lang="fa-IR" sz="2400" b="1" dirty="0" smtClean="0"/>
              <a:t>حلقه</a:t>
            </a:r>
            <a:r>
              <a:rPr lang="en-US" sz="2400" b="1" dirty="0" smtClean="0">
                <a:solidFill>
                  <a:srgbClr val="0000FF"/>
                </a:solidFill>
              </a:rPr>
              <a:t>for</a:t>
            </a:r>
            <a:r>
              <a:rPr lang="fa-IR" sz="2400" b="1" dirty="0" smtClean="0"/>
              <a:t> استفاده </a:t>
            </a:r>
            <a:r>
              <a:rPr lang="fa-IR" sz="2400" b="1" dirty="0" smtClean="0"/>
              <a:t>می شود، هر نام </a:t>
            </a:r>
            <a:r>
              <a:rPr lang="fa-IR" sz="2400" b="1" dirty="0" smtClean="0"/>
              <a:t>مجازی می </a:t>
            </a:r>
            <a:r>
              <a:rPr lang="fa-IR" sz="2400" b="1" dirty="0" smtClean="0"/>
              <a:t>تواند داشته باشد. این متغیر به نام </a:t>
            </a:r>
            <a:r>
              <a:rPr lang="fa-IR" sz="2400" b="1" dirty="0" smtClean="0"/>
              <a:t>شمارنده(</a:t>
            </a:r>
            <a:r>
              <a:rPr lang="en-US" sz="2000" b="1" dirty="0" smtClean="0"/>
              <a:t>Counter</a:t>
            </a:r>
            <a:r>
              <a:rPr lang="fa-IR" sz="2400" b="1" dirty="0" smtClean="0"/>
              <a:t>) معروف </a:t>
            </a:r>
            <a:r>
              <a:rPr lang="fa-IR" sz="2400" b="1" dirty="0" smtClean="0"/>
              <a:t>می باشد. چون نقشِ شمارش تعداد تکرار </a:t>
            </a:r>
            <a:r>
              <a:rPr lang="fa-IR" sz="2400" b="1" dirty="0" smtClean="0"/>
              <a:t>حلقه را </a:t>
            </a:r>
            <a:r>
              <a:rPr lang="fa-IR" sz="2400" b="1" dirty="0" smtClean="0"/>
              <a:t>به عهده دارد. شمارش می تواند به صورت صعودی یا نزولی انجام شود. بدیهی است در </a:t>
            </a:r>
            <a:r>
              <a:rPr lang="fa-IR" sz="2400" b="1" dirty="0" smtClean="0"/>
              <a:t>حالت نزولی</a:t>
            </a:r>
            <a:r>
              <a:rPr lang="fa-IR" sz="2400" b="1" dirty="0" smtClean="0"/>
              <a:t>، تغییر مقدار متغیر باید به صورت کاهشی باشد</a:t>
            </a:r>
            <a:r>
              <a:rPr lang="fa-IR" sz="2400" b="1" dirty="0" smtClean="0"/>
              <a:t>.</a:t>
            </a:r>
            <a:r>
              <a:rPr lang="en-US" sz="2400" b="1" dirty="0" smtClean="0"/>
              <a:t> </a:t>
            </a:r>
            <a:r>
              <a:rPr lang="fa-IR" sz="2400" b="1" dirty="0" smtClean="0"/>
              <a:t>شکل های دیگر حلقه مثال قبلی در زیر آورده شده است.</a:t>
            </a:r>
            <a:endParaRPr lang="en-US" sz="2400" b="1" dirty="0" smtClean="0"/>
          </a:p>
        </p:txBody>
      </p:sp>
      <p:sp>
        <p:nvSpPr>
          <p:cNvPr id="4" name="Slide Number Placeholder 3"/>
          <p:cNvSpPr>
            <a:spLocks noGrp="1"/>
          </p:cNvSpPr>
          <p:nvPr>
            <p:ph type="sldNum" sz="quarter" idx="12"/>
          </p:nvPr>
        </p:nvSpPr>
        <p:spPr/>
        <p:txBody>
          <a:bodyPr/>
          <a:lstStyle/>
          <a:p>
            <a:fld id="{6008D2E2-AB25-4D75-A051-1EBB6AD45A34}" type="slidenum">
              <a:rPr lang="en-US" smtClean="0"/>
              <a:pPr/>
              <a:t>15</a:t>
            </a:fld>
            <a:endParaRPr lang="en-US" dirty="0"/>
          </a:p>
        </p:txBody>
      </p:sp>
      <p:sp>
        <p:nvSpPr>
          <p:cNvPr id="5" name="Rectangle 4"/>
          <p:cNvSpPr/>
          <p:nvPr/>
        </p:nvSpPr>
        <p:spPr>
          <a:xfrm>
            <a:off x="214282" y="3857628"/>
            <a:ext cx="6715172" cy="461665"/>
          </a:xfrm>
          <a:prstGeom prst="rect">
            <a:avLst/>
          </a:prstGeom>
        </p:spPr>
        <p:txBody>
          <a:bodyPr wrap="square">
            <a:spAutoFit/>
          </a:bodyPr>
          <a:lstStyle/>
          <a:p>
            <a:r>
              <a:rPr lang="nn-NO" sz="2400" b="1" dirty="0" smtClean="0">
                <a:solidFill>
                  <a:srgbClr val="0000FF"/>
                </a:solidFill>
              </a:rPr>
              <a:t>for</a:t>
            </a:r>
            <a:r>
              <a:rPr lang="nn-NO" sz="2400" b="1" dirty="0" smtClean="0"/>
              <a:t> </a:t>
            </a:r>
            <a:r>
              <a:rPr lang="nn-NO" sz="2000" b="1" dirty="0" smtClean="0"/>
              <a:t>(</a:t>
            </a:r>
            <a:r>
              <a:rPr lang="nn-NO" sz="2000" b="1" dirty="0" smtClean="0">
                <a:solidFill>
                  <a:srgbClr val="0000FF"/>
                </a:solidFill>
              </a:rPr>
              <a:t>int</a:t>
            </a:r>
            <a:r>
              <a:rPr lang="nn-NO" sz="2000" b="1" dirty="0" smtClean="0"/>
              <a:t> i </a:t>
            </a:r>
            <a:r>
              <a:rPr lang="nn-NO" sz="2000" b="1" dirty="0" smtClean="0"/>
              <a:t>=1 </a:t>
            </a:r>
            <a:r>
              <a:rPr lang="nn-NO" sz="2000" b="1" dirty="0" smtClean="0"/>
              <a:t>; i</a:t>
            </a:r>
            <a:r>
              <a:rPr lang="nn-NO" sz="2000" b="1" dirty="0" smtClean="0"/>
              <a:t>&lt;= </a:t>
            </a:r>
            <a:r>
              <a:rPr lang="nn-NO" sz="2000" b="1" dirty="0" smtClean="0"/>
              <a:t>10 ; </a:t>
            </a:r>
            <a:r>
              <a:rPr lang="nn-NO" sz="2000" b="1" dirty="0" smtClean="0">
                <a:solidFill>
                  <a:srgbClr val="09E4EC"/>
                </a:solidFill>
              </a:rPr>
              <a:t>Console</a:t>
            </a:r>
            <a:r>
              <a:rPr lang="nn-NO" sz="2000" b="1" dirty="0" smtClean="0"/>
              <a:t>.WriteLine(i</a:t>
            </a:r>
            <a:r>
              <a:rPr lang="nn-NO" sz="2000" b="1" dirty="0" smtClean="0"/>
              <a:t>) , </a:t>
            </a:r>
            <a:r>
              <a:rPr lang="nn-NO" sz="2000" b="1" dirty="0" smtClean="0"/>
              <a:t>i++ </a:t>
            </a:r>
            <a:r>
              <a:rPr lang="nn-NO" sz="2000" b="1" dirty="0" smtClean="0"/>
              <a:t>);</a:t>
            </a:r>
            <a:endParaRPr lang="en-US" sz="2000" b="1" dirty="0"/>
          </a:p>
        </p:txBody>
      </p:sp>
      <p:sp>
        <p:nvSpPr>
          <p:cNvPr id="6" name="Rectangle 5"/>
          <p:cNvSpPr/>
          <p:nvPr/>
        </p:nvSpPr>
        <p:spPr>
          <a:xfrm>
            <a:off x="214282" y="4538971"/>
            <a:ext cx="6143668" cy="461665"/>
          </a:xfrm>
          <a:prstGeom prst="rect">
            <a:avLst/>
          </a:prstGeom>
        </p:spPr>
        <p:txBody>
          <a:bodyPr wrap="square">
            <a:spAutoFit/>
          </a:bodyPr>
          <a:lstStyle/>
          <a:p>
            <a:r>
              <a:rPr lang="nn-NO" sz="2400" b="1" dirty="0" smtClean="0">
                <a:solidFill>
                  <a:srgbClr val="0000FF"/>
                </a:solidFill>
              </a:rPr>
              <a:t>for</a:t>
            </a:r>
            <a:r>
              <a:rPr lang="nn-NO" sz="2400" b="1" dirty="0" smtClean="0"/>
              <a:t> </a:t>
            </a:r>
            <a:r>
              <a:rPr lang="nn-NO" sz="2000" b="1" dirty="0" smtClean="0"/>
              <a:t>(</a:t>
            </a:r>
            <a:r>
              <a:rPr lang="nn-NO" sz="2000" b="1" dirty="0" smtClean="0">
                <a:solidFill>
                  <a:srgbClr val="0000FF"/>
                </a:solidFill>
              </a:rPr>
              <a:t>int</a:t>
            </a:r>
            <a:r>
              <a:rPr lang="nn-NO" sz="2000" b="1" dirty="0" smtClean="0"/>
              <a:t> </a:t>
            </a:r>
            <a:r>
              <a:rPr lang="nn-NO" sz="2000" b="1" dirty="0" smtClean="0"/>
              <a:t>i </a:t>
            </a:r>
            <a:r>
              <a:rPr lang="fa-IR" sz="2000" b="1" dirty="0" smtClean="0"/>
              <a:t>=</a:t>
            </a:r>
            <a:r>
              <a:rPr lang="nn-NO" sz="2000" b="1" dirty="0" smtClean="0"/>
              <a:t>1 </a:t>
            </a:r>
            <a:r>
              <a:rPr lang="nn-NO" sz="2000" b="1" dirty="0" smtClean="0"/>
              <a:t>; i</a:t>
            </a:r>
            <a:r>
              <a:rPr lang="nn-NO" sz="2000" b="1" dirty="0" smtClean="0"/>
              <a:t>&lt;</a:t>
            </a:r>
            <a:r>
              <a:rPr lang="fa-IR" sz="2000" b="1" dirty="0" smtClean="0"/>
              <a:t>=</a:t>
            </a:r>
            <a:r>
              <a:rPr lang="nn-NO" sz="2000" b="1" dirty="0" smtClean="0"/>
              <a:t> </a:t>
            </a:r>
            <a:r>
              <a:rPr lang="nn-NO" sz="2000" b="1" dirty="0" smtClean="0"/>
              <a:t>10 ; </a:t>
            </a:r>
            <a:r>
              <a:rPr lang="nn-NO" sz="2000" b="1" dirty="0" smtClean="0"/>
              <a:t>i</a:t>
            </a:r>
            <a:r>
              <a:rPr lang="fa-IR" sz="2000" b="1" dirty="0" smtClean="0"/>
              <a:t>++</a:t>
            </a:r>
            <a:r>
              <a:rPr lang="nn-NO" sz="2000" b="1" dirty="0" smtClean="0"/>
              <a:t> </a:t>
            </a:r>
            <a:r>
              <a:rPr lang="nn-NO" sz="2000" b="1" dirty="0" smtClean="0"/>
              <a:t>, </a:t>
            </a:r>
            <a:r>
              <a:rPr lang="nn-NO" sz="2000" b="1" dirty="0" smtClean="0">
                <a:solidFill>
                  <a:srgbClr val="09E4EC"/>
                </a:solidFill>
              </a:rPr>
              <a:t>Console</a:t>
            </a:r>
            <a:r>
              <a:rPr lang="nn-NO" sz="2000" b="1" dirty="0" smtClean="0"/>
              <a:t>.WriteLine(i</a:t>
            </a:r>
            <a:r>
              <a:rPr lang="nn-NO" sz="2000" b="1" dirty="0" smtClean="0"/>
              <a:t>) );</a:t>
            </a:r>
            <a:endParaRPr lang="en-US" sz="2000" b="1" dirty="0" smtClean="0"/>
          </a:p>
        </p:txBody>
      </p:sp>
      <p:sp>
        <p:nvSpPr>
          <p:cNvPr id="7" name="Content Placeholder 2"/>
          <p:cNvSpPr txBox="1">
            <a:spLocks/>
          </p:cNvSpPr>
          <p:nvPr/>
        </p:nvSpPr>
        <p:spPr bwMode="auto">
          <a:xfrm>
            <a:off x="6000760" y="3714752"/>
            <a:ext cx="2857520"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50000"/>
              </a:lnSpc>
              <a:spcBef>
                <a:spcPct val="20000"/>
              </a:spcBef>
              <a:spcAft>
                <a:spcPct val="0"/>
              </a:spcAft>
              <a:buClrTx/>
              <a:buSzTx/>
              <a:buFontTx/>
              <a:buNone/>
              <a:tabLst/>
              <a:defRPr/>
            </a:pPr>
            <a:r>
              <a:rPr kumimoji="0" lang="fa-IR" sz="2800" b="1" i="0" u="none" strike="noStrike" kern="0" cap="none" spc="0" normalizeH="0" baseline="0" noProof="0" dirty="0" smtClean="0">
                <a:ln>
                  <a:noFill/>
                </a:ln>
                <a:solidFill>
                  <a:schemeClr val="tx1"/>
                </a:solidFill>
                <a:effectLst/>
                <a:uLnTx/>
                <a:uFillTx/>
                <a:latin typeface="+mn-lt"/>
                <a:ea typeface="+mn-ea"/>
                <a:cs typeface="B Nazanin" pitchFamily="2" charset="-78"/>
              </a:rPr>
              <a:t>خروجی اعداد </a:t>
            </a:r>
            <a:r>
              <a:rPr kumimoji="0" lang="fa-IR"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rPr>
              <a:t>1تا</a:t>
            </a:r>
            <a:r>
              <a:rPr kumimoji="0" lang="fa-IR" sz="2800" b="1" i="0" u="none" strike="noStrike" kern="0" cap="none" spc="0" normalizeH="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rPr>
              <a:t>  10</a:t>
            </a:r>
            <a:endParaRPr kumimoji="0" 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endParaRPr>
          </a:p>
        </p:txBody>
      </p:sp>
      <p:sp>
        <p:nvSpPr>
          <p:cNvPr id="8" name="Content Placeholder 2"/>
          <p:cNvSpPr txBox="1">
            <a:spLocks/>
          </p:cNvSpPr>
          <p:nvPr/>
        </p:nvSpPr>
        <p:spPr bwMode="auto">
          <a:xfrm>
            <a:off x="6143636" y="4357694"/>
            <a:ext cx="2857520"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50000"/>
              </a:lnSpc>
              <a:spcBef>
                <a:spcPct val="20000"/>
              </a:spcBef>
              <a:spcAft>
                <a:spcPct val="0"/>
              </a:spcAft>
              <a:buClrTx/>
              <a:buSzTx/>
              <a:buFontTx/>
              <a:buNone/>
              <a:tabLst/>
              <a:defRPr/>
            </a:pPr>
            <a:r>
              <a:rPr kumimoji="0" lang="fa-IR" sz="2800" b="1" i="0" u="none" strike="noStrike" kern="0" cap="none" spc="0" normalizeH="0" baseline="0" noProof="0" dirty="0" smtClean="0">
                <a:ln>
                  <a:noFill/>
                </a:ln>
                <a:solidFill>
                  <a:schemeClr val="tx1"/>
                </a:solidFill>
                <a:effectLst/>
                <a:uLnTx/>
                <a:uFillTx/>
                <a:latin typeface="+mn-lt"/>
                <a:ea typeface="+mn-ea"/>
                <a:cs typeface="B Nazanin" pitchFamily="2" charset="-78"/>
              </a:rPr>
              <a:t>خروجی اعداد </a:t>
            </a:r>
            <a:r>
              <a:rPr kumimoji="0" lang="fa-IR" sz="32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rPr>
              <a:t>2تا</a:t>
            </a:r>
            <a:r>
              <a:rPr kumimoji="0" lang="fa-IR" sz="3200" b="1" i="0" u="none" strike="noStrike" kern="0" cap="none" spc="0" normalizeH="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rPr>
              <a:t> 11</a:t>
            </a:r>
            <a:endParaRPr kumimoji="0" 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endParaRPr>
          </a:p>
        </p:txBody>
      </p:sp>
      <p:sp>
        <p:nvSpPr>
          <p:cNvPr id="9" name="Rectangle 8"/>
          <p:cNvSpPr/>
          <p:nvPr/>
        </p:nvSpPr>
        <p:spPr>
          <a:xfrm>
            <a:off x="214282" y="5231327"/>
            <a:ext cx="3429024" cy="769441"/>
          </a:xfrm>
          <a:prstGeom prst="rect">
            <a:avLst/>
          </a:prstGeom>
          <a:solidFill>
            <a:srgbClr val="FFFF99"/>
          </a:solidFill>
        </p:spPr>
        <p:txBody>
          <a:bodyPr wrap="square">
            <a:spAutoFit/>
          </a:bodyPr>
          <a:lstStyle/>
          <a:p>
            <a:r>
              <a:rPr lang="nn-NO" sz="2400" b="1" dirty="0" smtClean="0">
                <a:solidFill>
                  <a:srgbClr val="0000FF"/>
                </a:solidFill>
              </a:rPr>
              <a:t>for</a:t>
            </a:r>
            <a:r>
              <a:rPr lang="nn-NO" sz="2400" b="1" dirty="0" smtClean="0"/>
              <a:t> </a:t>
            </a:r>
            <a:r>
              <a:rPr lang="nn-NO" sz="2000" b="1" dirty="0" smtClean="0"/>
              <a:t>(</a:t>
            </a:r>
            <a:r>
              <a:rPr lang="nn-NO" sz="2000" b="1" dirty="0" smtClean="0">
                <a:solidFill>
                  <a:srgbClr val="0000FF"/>
                </a:solidFill>
              </a:rPr>
              <a:t>int</a:t>
            </a:r>
            <a:r>
              <a:rPr lang="nn-NO" sz="2000" b="1" dirty="0" smtClean="0"/>
              <a:t> i </a:t>
            </a:r>
            <a:r>
              <a:rPr lang="nn-NO" sz="2000" b="1" dirty="0" smtClean="0"/>
              <a:t>=100 </a:t>
            </a:r>
            <a:r>
              <a:rPr lang="nn-NO" sz="2000" b="1" dirty="0" smtClean="0"/>
              <a:t>; i</a:t>
            </a:r>
            <a:r>
              <a:rPr lang="nn-NO" sz="2000" b="1" dirty="0" smtClean="0"/>
              <a:t>&gt;= </a:t>
            </a:r>
            <a:r>
              <a:rPr lang="nn-NO" sz="2000" b="1" dirty="0" smtClean="0"/>
              <a:t>1 ; </a:t>
            </a:r>
            <a:r>
              <a:rPr lang="nn-NO" sz="2000" b="1" dirty="0" smtClean="0"/>
              <a:t>i-- </a:t>
            </a:r>
            <a:r>
              <a:rPr lang="nn-NO" sz="2000" b="1" dirty="0" smtClean="0"/>
              <a:t>)</a:t>
            </a:r>
          </a:p>
          <a:p>
            <a:r>
              <a:rPr lang="en-US" sz="2000" b="1" dirty="0" smtClean="0"/>
              <a:t>   </a:t>
            </a:r>
            <a:r>
              <a:rPr lang="en-US" sz="2000" b="1" dirty="0" smtClean="0">
                <a:solidFill>
                  <a:srgbClr val="09E4EC"/>
                </a:solidFill>
              </a:rPr>
              <a:t>Console</a:t>
            </a:r>
            <a:r>
              <a:rPr lang="en-US" sz="2000" b="1" dirty="0" smtClean="0"/>
              <a:t>.WriteLine(</a:t>
            </a:r>
            <a:r>
              <a:rPr lang="en-US" sz="2000" b="1" dirty="0" err="1" smtClean="0"/>
              <a:t>i</a:t>
            </a:r>
            <a:r>
              <a:rPr lang="en-US" sz="2000" b="1" dirty="0" smtClean="0"/>
              <a:t>);</a:t>
            </a:r>
            <a:endParaRPr lang="en-US" sz="2000" b="1" dirty="0"/>
          </a:p>
        </p:txBody>
      </p:sp>
      <p:sp>
        <p:nvSpPr>
          <p:cNvPr id="11" name="Left Arrow 10"/>
          <p:cNvSpPr/>
          <p:nvPr/>
        </p:nvSpPr>
        <p:spPr>
          <a:xfrm>
            <a:off x="3714744" y="5072074"/>
            <a:ext cx="5214974" cy="857256"/>
          </a:xfrm>
          <a:prstGeom prst="leftArrow">
            <a:avLst>
              <a:gd name="adj1" fmla="val 59832"/>
              <a:gd name="adj2" fmla="val 436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Farnaz" pitchFamily="2" charset="-78"/>
              </a:rPr>
              <a:t>استفاده از حلقه </a:t>
            </a:r>
            <a:r>
              <a:rPr lang="en-US" sz="3200" dirty="0" smtClean="0">
                <a:ln w="9000" cmpd="sng">
                  <a:solidFill>
                    <a:schemeClr val="accent4">
                      <a:shade val="50000"/>
                      <a:satMod val="120000"/>
                    </a:schemeClr>
                  </a:solidFill>
                  <a:prstDash val="solid"/>
                </a:ln>
                <a:solidFill>
                  <a:srgbClr val="0000FF"/>
                </a:solidFill>
                <a:effectLst>
                  <a:reflection blurRad="12700" stA="28000" endPos="45000" dist="1000" dir="5400000" sy="-100000" algn="bl" rotWithShape="0"/>
                </a:effectLst>
                <a:cs typeface="B Farnaz" pitchFamily="2" charset="-78"/>
              </a:rPr>
              <a:t>for</a:t>
            </a:r>
            <a:r>
              <a:rPr lang="fa-IR" sz="32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Farnaz" pitchFamily="2" charset="-78"/>
              </a:rPr>
              <a:t> </a:t>
            </a:r>
            <a:r>
              <a:rPr lang="fa-IR"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Farnaz" pitchFamily="2" charset="-78"/>
              </a:rPr>
              <a:t>کاهشی</a:t>
            </a:r>
            <a:endParaRPr lang="en-US"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Farnaz" pitchFamily="2" charset="-78"/>
            </a:endParaRPr>
          </a:p>
        </p:txBody>
      </p:sp>
      <p:sp>
        <p:nvSpPr>
          <p:cNvPr id="12" name="Content Placeholder 2"/>
          <p:cNvSpPr txBox="1">
            <a:spLocks/>
          </p:cNvSpPr>
          <p:nvPr/>
        </p:nvSpPr>
        <p:spPr bwMode="auto">
          <a:xfrm>
            <a:off x="2214546" y="5929330"/>
            <a:ext cx="4786346"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50000"/>
              </a:lnSpc>
              <a:spcBef>
                <a:spcPct val="20000"/>
              </a:spcBef>
              <a:spcAft>
                <a:spcPct val="0"/>
              </a:spcAft>
              <a:buClrTx/>
              <a:buSzTx/>
              <a:buFontTx/>
              <a:buNone/>
              <a:tabLst/>
              <a:defRPr/>
            </a:pPr>
            <a:r>
              <a:rPr kumimoji="0" lang="fa-IR" sz="2800" b="1" i="0" u="none" strike="noStrike" kern="0" cap="none" spc="0" normalizeH="0" baseline="0" noProof="0" dirty="0" smtClean="0">
                <a:ln>
                  <a:noFill/>
                </a:ln>
                <a:solidFill>
                  <a:schemeClr val="tx1"/>
                </a:solidFill>
                <a:effectLst/>
                <a:uLnTx/>
                <a:uFillTx/>
                <a:latin typeface="+mn-lt"/>
                <a:ea typeface="+mn-ea"/>
                <a:cs typeface="B Nazanin" pitchFamily="2" charset="-78"/>
              </a:rPr>
              <a:t>خروجی اعداد </a:t>
            </a:r>
            <a:r>
              <a:rPr kumimoji="0" lang="fa-IR"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rPr>
              <a:t>100 تا 1</a:t>
            </a:r>
            <a:r>
              <a:rPr kumimoji="0" lang="fa-IR" sz="2800" b="1" i="0" u="none" strike="noStrike" kern="0" cap="none" spc="0" normalizeH="0" baseline="0" noProof="0" dirty="0" smtClean="0">
                <a:ln>
                  <a:noFill/>
                </a:ln>
                <a:solidFill>
                  <a:schemeClr val="tx1"/>
                </a:solidFill>
                <a:effectLst/>
                <a:uLnTx/>
                <a:uFillTx/>
                <a:latin typeface="+mn-lt"/>
                <a:ea typeface="+mn-ea"/>
                <a:cs typeface="B Nazanin" pitchFamily="2" charset="-78"/>
              </a:rPr>
              <a:t> به صورت نزولی</a:t>
            </a:r>
            <a:r>
              <a:rPr kumimoji="0" lang="fa-IR" sz="2800" b="1" i="0" u="none" strike="noStrike" kern="0" cap="none" spc="0" normalizeH="0" noProof="0" dirty="0" smtClean="0">
                <a:ln>
                  <a:noFill/>
                </a:ln>
                <a:solidFill>
                  <a:schemeClr val="tx1"/>
                </a:solidFill>
                <a:effectLst/>
                <a:uLnTx/>
                <a:uFillTx/>
                <a:latin typeface="+mn-lt"/>
                <a:ea typeface="+mn-ea"/>
                <a:cs typeface="B Nazanin" pitchFamily="2" charset="-78"/>
              </a:rPr>
              <a:t> </a:t>
            </a:r>
            <a:endParaRPr kumimoji="0" 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pPr rtl="1"/>
            <a:r>
              <a:rPr lang="fa-IR" b="1" dirty="0" smtClean="0"/>
              <a:t>کاربرد </a:t>
            </a:r>
            <a:r>
              <a:rPr lang="en-US" b="1" dirty="0" smtClean="0">
                <a:solidFill>
                  <a:srgbClr val="0000FF"/>
                </a:solidFill>
              </a:rPr>
              <a:t>break</a:t>
            </a:r>
            <a:r>
              <a:rPr lang="fa-IR" b="1" dirty="0" smtClean="0"/>
              <a:t> در ساختار</a:t>
            </a:r>
            <a:r>
              <a:rPr lang="en-US" b="1" dirty="0" smtClean="0">
                <a:solidFill>
                  <a:srgbClr val="0000FF"/>
                </a:solidFill>
              </a:rPr>
              <a:t>for </a:t>
            </a:r>
            <a:r>
              <a:rPr lang="fa-IR" b="1" dirty="0" smtClean="0">
                <a:solidFill>
                  <a:srgbClr val="0000FF"/>
                </a:solidFill>
              </a:rPr>
              <a:t> </a:t>
            </a:r>
            <a:endParaRPr lang="en-US" dirty="0">
              <a:solidFill>
                <a:srgbClr val="0000FF"/>
              </a:solidFill>
            </a:endParaRPr>
          </a:p>
        </p:txBody>
      </p:sp>
      <p:sp>
        <p:nvSpPr>
          <p:cNvPr id="3" name="Content Placeholder 2"/>
          <p:cNvSpPr>
            <a:spLocks noGrp="1"/>
          </p:cNvSpPr>
          <p:nvPr>
            <p:ph idx="1"/>
          </p:nvPr>
        </p:nvSpPr>
        <p:spPr>
          <a:xfrm>
            <a:off x="0" y="857232"/>
            <a:ext cx="9144000" cy="2625725"/>
          </a:xfrm>
          <a:solidFill>
            <a:srgbClr val="FFFF99"/>
          </a:solidFill>
        </p:spPr>
        <p:txBody>
          <a:bodyPr/>
          <a:lstStyle/>
          <a:p>
            <a:pPr algn="l" rtl="0"/>
            <a:r>
              <a:rPr lang="en-US" sz="2000" b="1" dirty="0" smtClean="0">
                <a:solidFill>
                  <a:srgbClr val="0000FF"/>
                </a:solidFill>
              </a:rPr>
              <a:t>int</a:t>
            </a:r>
            <a:r>
              <a:rPr lang="en-US" sz="2000" b="1" dirty="0" smtClean="0"/>
              <a:t> i;</a:t>
            </a:r>
          </a:p>
          <a:p>
            <a:pPr algn="l" rtl="0"/>
            <a:r>
              <a:rPr lang="nn-NO" sz="2000" b="1" dirty="0" smtClean="0">
                <a:solidFill>
                  <a:srgbClr val="0000FF"/>
                </a:solidFill>
              </a:rPr>
              <a:t>for</a:t>
            </a:r>
            <a:r>
              <a:rPr lang="nn-NO" sz="2000" b="1" dirty="0" smtClean="0"/>
              <a:t> (i </a:t>
            </a:r>
            <a:r>
              <a:rPr lang="en-US" sz="2000" b="1" dirty="0" smtClean="0"/>
              <a:t>= </a:t>
            </a:r>
            <a:r>
              <a:rPr lang="nn-NO" sz="2000" b="1" dirty="0" smtClean="0"/>
              <a:t>20 </a:t>
            </a:r>
            <a:r>
              <a:rPr lang="nn-NO" sz="2000" b="1" dirty="0" smtClean="0"/>
              <a:t>; </a:t>
            </a:r>
            <a:r>
              <a:rPr lang="nn-NO" sz="2000" b="1" dirty="0" smtClean="0"/>
              <a:t>i &gt;= </a:t>
            </a:r>
            <a:r>
              <a:rPr lang="nn-NO" sz="2000" b="1" dirty="0" smtClean="0"/>
              <a:t>1 ; </a:t>
            </a:r>
            <a:r>
              <a:rPr lang="nn-NO" sz="2000" b="1" dirty="0" smtClean="0"/>
              <a:t>i-- )  </a:t>
            </a:r>
            <a:r>
              <a:rPr lang="en-US" sz="2000" b="1" dirty="0" smtClean="0"/>
              <a:t>{</a:t>
            </a:r>
            <a:endParaRPr lang="en-US" sz="2000" b="1" dirty="0" smtClean="0"/>
          </a:p>
          <a:p>
            <a:pPr algn="l" rtl="0"/>
            <a:r>
              <a:rPr lang="en-US" sz="2000" b="1" dirty="0" smtClean="0"/>
              <a:t>  if </a:t>
            </a:r>
            <a:r>
              <a:rPr lang="en-US" sz="2000" b="1" dirty="0" smtClean="0"/>
              <a:t>(i </a:t>
            </a:r>
            <a:r>
              <a:rPr lang="en-US" sz="2000" b="1" dirty="0" smtClean="0"/>
              <a:t>== 5</a:t>
            </a:r>
            <a:r>
              <a:rPr lang="en-US" sz="2000" b="1" dirty="0" smtClean="0"/>
              <a:t>)</a:t>
            </a:r>
          </a:p>
          <a:p>
            <a:pPr algn="l" rtl="0"/>
            <a:r>
              <a:rPr lang="en-US" sz="2000" b="1" dirty="0" smtClean="0"/>
              <a:t>       </a:t>
            </a:r>
            <a:r>
              <a:rPr lang="en-US" sz="2000" b="1" dirty="0" smtClean="0">
                <a:solidFill>
                  <a:srgbClr val="0000FF"/>
                </a:solidFill>
              </a:rPr>
              <a:t>break</a:t>
            </a:r>
            <a:r>
              <a:rPr lang="en-US" sz="2000" b="1" dirty="0" smtClean="0"/>
              <a:t>;</a:t>
            </a:r>
          </a:p>
          <a:p>
            <a:pPr algn="l" rtl="0"/>
            <a:r>
              <a:rPr lang="en-US" sz="2000" b="1" dirty="0" smtClean="0"/>
              <a:t>  </a:t>
            </a:r>
            <a:r>
              <a:rPr lang="en-US" sz="2000" b="1" dirty="0" smtClean="0">
                <a:solidFill>
                  <a:srgbClr val="09E4EC"/>
                </a:solidFill>
              </a:rPr>
              <a:t>Console</a:t>
            </a:r>
            <a:r>
              <a:rPr lang="en-US" sz="2000" b="1" dirty="0" smtClean="0"/>
              <a:t>.WriteLine(</a:t>
            </a:r>
            <a:r>
              <a:rPr lang="en-US" sz="2000" b="1" dirty="0" err="1" smtClean="0"/>
              <a:t>i</a:t>
            </a:r>
            <a:r>
              <a:rPr lang="en-US" sz="2000" b="1" dirty="0" smtClean="0"/>
              <a:t>);</a:t>
            </a:r>
          </a:p>
          <a:p>
            <a:pPr algn="l" rtl="0"/>
            <a:r>
              <a:rPr lang="en-US" sz="2000" b="1" dirty="0" smtClean="0"/>
              <a:t>}</a:t>
            </a:r>
          </a:p>
          <a:p>
            <a:pPr algn="l" rtl="0"/>
            <a:r>
              <a:rPr lang="en-US" sz="2000" b="1" dirty="0" smtClean="0">
                <a:solidFill>
                  <a:srgbClr val="09E4EC"/>
                </a:solidFill>
              </a:rPr>
              <a:t>Console</a:t>
            </a:r>
            <a:r>
              <a:rPr lang="en-US" sz="2000" b="1" dirty="0" smtClean="0"/>
              <a:t>.WriteLine(''broke out of loop at i of </a:t>
            </a:r>
            <a:r>
              <a:rPr lang="en-US" sz="2000" b="1" dirty="0" smtClean="0"/>
              <a:t>''+ </a:t>
            </a:r>
            <a:r>
              <a:rPr lang="en-US" sz="2000" b="1" dirty="0" smtClean="0"/>
              <a:t>i);</a:t>
            </a:r>
            <a:endParaRPr lang="en-US" sz="20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16</a:t>
            </a:fld>
            <a:endParaRPr lang="en-US" dirty="0"/>
          </a:p>
        </p:txBody>
      </p:sp>
      <p:sp>
        <p:nvSpPr>
          <p:cNvPr id="5" name="Rectangle 4"/>
          <p:cNvSpPr/>
          <p:nvPr/>
        </p:nvSpPr>
        <p:spPr>
          <a:xfrm>
            <a:off x="71438" y="3500438"/>
            <a:ext cx="9001156" cy="1938992"/>
          </a:xfrm>
          <a:prstGeom prst="rect">
            <a:avLst/>
          </a:prstGeom>
        </p:spPr>
        <p:txBody>
          <a:bodyPr wrap="square">
            <a:spAutoFit/>
          </a:bodyPr>
          <a:lstStyle/>
          <a:p>
            <a:pPr algn="just" rtl="1">
              <a:lnSpc>
                <a:spcPct val="150000"/>
              </a:lnSpc>
            </a:pPr>
            <a:r>
              <a:rPr lang="fa-IR" sz="2400" b="1" dirty="0" smtClean="0">
                <a:cs typeface="B Nazanin" pitchFamily="2" charset="-78"/>
              </a:rPr>
              <a:t>در این قطعه برنامه از دستور </a:t>
            </a:r>
            <a:r>
              <a:rPr lang="en-US" sz="2400" b="1" dirty="0" smtClean="0">
                <a:solidFill>
                  <a:srgbClr val="0000FF"/>
                </a:solidFill>
                <a:cs typeface="B Nazanin" pitchFamily="2" charset="-78"/>
              </a:rPr>
              <a:t>break</a:t>
            </a:r>
            <a:r>
              <a:rPr lang="fa-IR" sz="2400" b="1" dirty="0" smtClean="0">
                <a:cs typeface="B Nazanin" pitchFamily="2" charset="-78"/>
              </a:rPr>
              <a:t> </a:t>
            </a:r>
            <a:r>
              <a:rPr lang="fa-IR" sz="3200" b="1" u="sng" dirty="0" smtClean="0">
                <a:solidFill>
                  <a:srgbClr val="C00000"/>
                </a:solidFill>
                <a:effectLst>
                  <a:outerShdw blurRad="38100" dist="38100" dir="2700000" algn="tl">
                    <a:srgbClr val="000000">
                      <a:alpha val="43137"/>
                    </a:srgbClr>
                  </a:outerShdw>
                </a:effectLst>
                <a:cs typeface="B Nazanin" pitchFamily="2" charset="-78"/>
              </a:rPr>
              <a:t>برای </a:t>
            </a:r>
            <a:r>
              <a:rPr lang="fa-IR" sz="3200" b="1" u="sng" dirty="0" smtClean="0">
                <a:solidFill>
                  <a:srgbClr val="C00000"/>
                </a:solidFill>
                <a:effectLst>
                  <a:outerShdw blurRad="38100" dist="38100" dir="2700000" algn="tl">
                    <a:srgbClr val="000000">
                      <a:alpha val="43137"/>
                    </a:srgbClr>
                  </a:outerShdw>
                </a:effectLst>
                <a:cs typeface="B Nazanin" pitchFamily="2" charset="-78"/>
              </a:rPr>
              <a:t>خروج از حلقه </a:t>
            </a:r>
            <a:r>
              <a:rPr lang="fa-IR" sz="2400" b="1" dirty="0" smtClean="0">
                <a:cs typeface="B Nazanin" pitchFamily="2" charset="-78"/>
              </a:rPr>
              <a:t>در صورت برقراری </a:t>
            </a:r>
            <a:r>
              <a:rPr lang="fa-IR" sz="2400" b="1" dirty="0" smtClean="0">
                <a:cs typeface="B Nazanin" pitchFamily="2" charset="-78"/>
              </a:rPr>
              <a:t>شرط (</a:t>
            </a:r>
            <a:r>
              <a:rPr lang="en-US" sz="2400" b="1" dirty="0" smtClean="0">
                <a:cs typeface="B Nazanin" pitchFamily="2" charset="-78"/>
              </a:rPr>
              <a:t>i==5</a:t>
            </a:r>
            <a:r>
              <a:rPr lang="fa-IR" sz="2400" b="1" dirty="0" smtClean="0">
                <a:cs typeface="B Nazanin" pitchFamily="2" charset="-78"/>
              </a:rPr>
              <a:t>) استفاده شده است.این </a:t>
            </a:r>
            <a:r>
              <a:rPr lang="fa-IR" sz="2400" b="1" dirty="0" smtClean="0">
                <a:cs typeface="B Nazanin" pitchFamily="2" charset="-78"/>
              </a:rPr>
              <a:t>حلقه اعداد ٢٠ تا ٦ را به صورت نزولی چاپ می کند و با رسیدن به عدد </a:t>
            </a:r>
            <a:r>
              <a:rPr lang="fa-IR" sz="2400" b="1" dirty="0" smtClean="0">
                <a:cs typeface="B Nazanin" pitchFamily="2" charset="-78"/>
              </a:rPr>
              <a:t>٥</a:t>
            </a:r>
            <a:r>
              <a:rPr lang="en-US" sz="2400" b="1" dirty="0" smtClean="0">
                <a:cs typeface="B Nazanin" pitchFamily="2" charset="-78"/>
              </a:rPr>
              <a:t> </a:t>
            </a:r>
            <a:r>
              <a:rPr lang="fa-IR" sz="2400" b="1" dirty="0" smtClean="0">
                <a:cs typeface="B Nazanin" pitchFamily="2" charset="-78"/>
              </a:rPr>
              <a:t>توسط دستور</a:t>
            </a:r>
            <a:r>
              <a:rPr lang="en-US" sz="2400" b="1" dirty="0" smtClean="0">
                <a:cs typeface="B Nazanin" pitchFamily="2" charset="-78"/>
              </a:rPr>
              <a:t> </a:t>
            </a:r>
            <a:r>
              <a:rPr lang="en-US" sz="2400" b="1" dirty="0" smtClean="0">
                <a:solidFill>
                  <a:srgbClr val="0000FF"/>
                </a:solidFill>
                <a:cs typeface="B Nazanin" pitchFamily="2" charset="-78"/>
              </a:rPr>
              <a:t>break</a:t>
            </a:r>
            <a:r>
              <a:rPr lang="fa-IR" sz="2400" b="1" dirty="0" smtClean="0">
                <a:cs typeface="B Nazanin" pitchFamily="2" charset="-78"/>
              </a:rPr>
              <a:t> حلقه </a:t>
            </a:r>
            <a:r>
              <a:rPr lang="fa-IR" sz="2400" b="1" dirty="0" smtClean="0">
                <a:cs typeface="B Nazanin" pitchFamily="2" charset="-78"/>
              </a:rPr>
              <a:t>خاتمه می یابد.</a:t>
            </a:r>
            <a:endParaRPr lang="en-US" sz="2400" b="1" dirty="0">
              <a:cs typeface="B Nazanin"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14380"/>
          </a:xfrm>
        </p:spPr>
        <p:txBody>
          <a:bodyPr/>
          <a:lstStyle/>
          <a:p>
            <a:r>
              <a:rPr lang="fa-IR" dirty="0" smtClean="0"/>
              <a:t>حلقه های بی نهایت یا </a:t>
            </a:r>
            <a:r>
              <a:rPr lang="fa-IR" dirty="0" smtClean="0"/>
              <a:t>تمام نشدنی</a:t>
            </a:r>
            <a:endParaRPr lang="en-US" dirty="0"/>
          </a:p>
        </p:txBody>
      </p:sp>
      <p:sp>
        <p:nvSpPr>
          <p:cNvPr id="3" name="Content Placeholder 2"/>
          <p:cNvSpPr>
            <a:spLocks noGrp="1"/>
          </p:cNvSpPr>
          <p:nvPr>
            <p:ph idx="1"/>
          </p:nvPr>
        </p:nvSpPr>
        <p:spPr>
          <a:xfrm>
            <a:off x="71438" y="1000109"/>
            <a:ext cx="9001156" cy="2357453"/>
          </a:xfrm>
        </p:spPr>
        <p:txBody>
          <a:bodyPr/>
          <a:lstStyle/>
          <a:p>
            <a:pPr marL="0" indent="0" algn="just"/>
            <a:r>
              <a:rPr lang="fa-IR" sz="2400" b="1" dirty="0" smtClean="0"/>
              <a:t>توجه داشته باشید، که هیچ کدام از سه قسمت داخل پرانتز، در </a:t>
            </a:r>
            <a:r>
              <a:rPr lang="fa-IR" sz="2400" b="1" dirty="0" smtClean="0"/>
              <a:t>دستور</a:t>
            </a:r>
            <a:r>
              <a:rPr lang="en-US" sz="2800" b="1" dirty="0" smtClean="0">
                <a:solidFill>
                  <a:srgbClr val="0000FF"/>
                </a:solidFill>
              </a:rPr>
              <a:t>for</a:t>
            </a:r>
            <a:r>
              <a:rPr lang="fa-IR" sz="2800" b="1" dirty="0" smtClean="0"/>
              <a:t> </a:t>
            </a:r>
            <a:r>
              <a:rPr lang="fa-IR" sz="2400" b="1" dirty="0" smtClean="0"/>
              <a:t>اجباری </a:t>
            </a:r>
            <a:r>
              <a:rPr lang="fa-IR" sz="2400" b="1" dirty="0" smtClean="0"/>
              <a:t>نیستند</a:t>
            </a:r>
            <a:r>
              <a:rPr lang="fa-IR" sz="2400" b="1" dirty="0" smtClean="0"/>
              <a:t>. حتی </a:t>
            </a:r>
            <a:r>
              <a:rPr lang="fa-IR" sz="2400" b="1" dirty="0" smtClean="0"/>
              <a:t>دستور </a:t>
            </a:r>
            <a:r>
              <a:rPr lang="en-US" sz="2800" b="1" dirty="0" smtClean="0">
                <a:solidFill>
                  <a:srgbClr val="0000FF"/>
                </a:solidFill>
              </a:rPr>
              <a:t>for</a:t>
            </a:r>
            <a:r>
              <a:rPr lang="en-US" sz="2800" b="1" dirty="0" smtClean="0"/>
              <a:t> </a:t>
            </a:r>
            <a:r>
              <a:rPr lang="en-US" sz="2400" b="1" dirty="0" smtClean="0"/>
              <a:t>، </a:t>
            </a:r>
            <a:r>
              <a:rPr lang="fa-IR" sz="2400" b="1" dirty="0" smtClean="0"/>
              <a:t>می تواند به صورت زیر نوشته شود که در این صورت، یک حلقه تمام نشدنی </a:t>
            </a:r>
            <a:r>
              <a:rPr lang="fa-IR" sz="2400" b="1" dirty="0" smtClean="0"/>
              <a:t>و بی </a:t>
            </a:r>
            <a:r>
              <a:rPr lang="fa-IR" sz="2400" b="1" dirty="0" smtClean="0"/>
              <a:t>نهایت ایجاد می شود.</a:t>
            </a:r>
          </a:p>
          <a:p>
            <a:pPr marL="0" indent="0" algn="l"/>
            <a:r>
              <a:rPr lang="en-US" sz="2800" b="1" dirty="0" smtClean="0">
                <a:solidFill>
                  <a:srgbClr val="0000FF"/>
                </a:solidFill>
              </a:rPr>
              <a:t>for</a:t>
            </a:r>
            <a:r>
              <a:rPr lang="en-US" sz="2800" b="1" dirty="0" smtClean="0"/>
              <a:t> </a:t>
            </a:r>
            <a:r>
              <a:rPr lang="en-US" sz="2400" b="1" dirty="0" smtClean="0"/>
              <a:t>( ; ; )</a:t>
            </a:r>
          </a:p>
          <a:p>
            <a:pPr marL="0" indent="0" algn="l" rtl="0"/>
            <a:r>
              <a:rPr lang="fa-IR" sz="2400" b="1" dirty="0" smtClean="0"/>
              <a:t>     </a:t>
            </a:r>
            <a:r>
              <a:rPr lang="en-US" sz="2400" b="1" dirty="0" smtClean="0">
                <a:solidFill>
                  <a:srgbClr val="09E4EC"/>
                </a:solidFill>
              </a:rPr>
              <a:t>Console</a:t>
            </a:r>
            <a:r>
              <a:rPr lang="en-US" sz="2400" b="1" dirty="0" smtClean="0"/>
              <a:t>.WriteLine</a:t>
            </a:r>
            <a:r>
              <a:rPr lang="en-US" sz="2400" b="1" dirty="0" smtClean="0"/>
              <a:t>(''Infinite Loop! '');</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17</a:t>
            </a:fld>
            <a:endParaRPr lang="en-US" dirty="0"/>
          </a:p>
        </p:txBody>
      </p:sp>
      <p:sp>
        <p:nvSpPr>
          <p:cNvPr id="5" name="Rectangle 4"/>
          <p:cNvSpPr/>
          <p:nvPr/>
        </p:nvSpPr>
        <p:spPr>
          <a:xfrm>
            <a:off x="142844" y="3786190"/>
            <a:ext cx="8858280" cy="2000548"/>
          </a:xfrm>
          <a:prstGeom prst="rect">
            <a:avLst/>
          </a:prstGeom>
        </p:spPr>
        <p:txBody>
          <a:bodyPr wrap="square">
            <a:spAutoFit/>
          </a:bodyPr>
          <a:lstStyle/>
          <a:p>
            <a:pPr algn="just" rtl="1"/>
            <a:r>
              <a:rPr lang="fa-IR" sz="2400" b="1" dirty="0" smtClean="0">
                <a:solidFill>
                  <a:srgbClr val="C00000"/>
                </a:solidFill>
                <a:cs typeface="B Jadid" pitchFamily="2" charset="-78"/>
              </a:rPr>
              <a:t>نکته: </a:t>
            </a:r>
          </a:p>
          <a:p>
            <a:pPr algn="r" rtl="1"/>
            <a:r>
              <a:rPr lang="fa-IR" sz="2400" b="1" dirty="0" smtClean="0">
                <a:cs typeface="B Nazanin" pitchFamily="2" charset="-78"/>
              </a:rPr>
              <a:t>به علامت (</a:t>
            </a:r>
            <a:r>
              <a:rPr lang="en-US" sz="2400" b="1" dirty="0" smtClean="0">
                <a:cs typeface="B Nazanin" pitchFamily="2" charset="-78"/>
              </a:rPr>
              <a:t>;</a:t>
            </a:r>
            <a:r>
              <a:rPr lang="fa-IR" sz="2400" b="1" dirty="0" smtClean="0">
                <a:cs typeface="B Nazanin" pitchFamily="2" charset="-78"/>
              </a:rPr>
              <a:t>)</a:t>
            </a:r>
            <a:r>
              <a:rPr lang="fa-IR" sz="2400" b="1" dirty="0" smtClean="0">
                <a:cs typeface="B Nazanin" pitchFamily="2" charset="-78"/>
              </a:rPr>
              <a:t> </a:t>
            </a:r>
            <a:r>
              <a:rPr lang="fa-IR" sz="2400" b="1" dirty="0" smtClean="0">
                <a:cs typeface="B Nazanin" pitchFamily="2" charset="-78"/>
              </a:rPr>
              <a:t>در دستور </a:t>
            </a:r>
            <a:r>
              <a:rPr lang="en-US" sz="2400" b="1" dirty="0" smtClean="0">
                <a:cs typeface="B Nazanin" pitchFamily="2" charset="-78"/>
              </a:rPr>
              <a:t>for </a:t>
            </a:r>
            <a:r>
              <a:rPr lang="fa-IR" sz="2400" b="1" dirty="0" smtClean="0">
                <a:cs typeface="B Nazanin" pitchFamily="2" charset="-78"/>
              </a:rPr>
              <a:t>توجه کنید. بعد از علامت پرانتز </a:t>
            </a:r>
            <a:r>
              <a:rPr lang="fa-IR" sz="2400" b="1" dirty="0" smtClean="0">
                <a:cs typeface="B Nazanin" pitchFamily="2" charset="-78"/>
              </a:rPr>
              <a:t>علامت </a:t>
            </a:r>
            <a:r>
              <a:rPr lang="fa-IR" sz="2400" b="1" dirty="0" smtClean="0">
                <a:cs typeface="B Nazanin" pitchFamily="2" charset="-78"/>
              </a:rPr>
              <a:t>; </a:t>
            </a:r>
            <a:r>
              <a:rPr lang="fa-IR" sz="2400" b="1" dirty="0" smtClean="0">
                <a:cs typeface="B Nazanin" pitchFamily="2" charset="-78"/>
              </a:rPr>
              <a:t>نگذارید</a:t>
            </a:r>
            <a:r>
              <a:rPr lang="fa-IR" sz="2400" b="1" dirty="0" smtClean="0">
                <a:cs typeface="B Nazanin" pitchFamily="2" charset="-78"/>
              </a:rPr>
              <a:t>، </a:t>
            </a:r>
            <a:r>
              <a:rPr lang="fa-IR" sz="2400" b="1" dirty="0" smtClean="0">
                <a:cs typeface="B Nazanin" pitchFamily="2" charset="-78"/>
              </a:rPr>
              <a:t>زیرا دستور</a:t>
            </a:r>
            <a:r>
              <a:rPr lang="en-US" sz="2400" b="1" dirty="0" smtClean="0">
                <a:cs typeface="B Nazanin" pitchFamily="2" charset="-78"/>
              </a:rPr>
              <a:t>for</a:t>
            </a:r>
            <a:r>
              <a:rPr lang="fa-IR" sz="2400" b="1" dirty="0" smtClean="0">
                <a:cs typeface="B Nazanin" pitchFamily="2" charset="-78"/>
              </a:rPr>
              <a:t> هنوز </a:t>
            </a:r>
            <a:r>
              <a:rPr lang="fa-IR" sz="2400" b="1" dirty="0" smtClean="0">
                <a:cs typeface="B Nazanin" pitchFamily="2" charset="-78"/>
              </a:rPr>
              <a:t>تمام نشده است. علامت ; باید در انتهای دستور نوشته شود.</a:t>
            </a:r>
          </a:p>
          <a:p>
            <a:pPr rtl="1"/>
            <a:r>
              <a:rPr lang="fa-IR" sz="2400" b="1" dirty="0" smtClean="0">
                <a:cs typeface="B Nazanin" pitchFamily="2" charset="-78"/>
              </a:rPr>
              <a:t>( تغییر مقدار متغیر ; عبارت منطقی ; مقدار اولیه </a:t>
            </a:r>
            <a:r>
              <a:rPr lang="fa-IR" sz="2400" b="1" dirty="0" smtClean="0">
                <a:cs typeface="B Nazanin" pitchFamily="2" charset="-78"/>
              </a:rPr>
              <a:t>=نام </a:t>
            </a:r>
            <a:r>
              <a:rPr lang="fa-IR" sz="2400" b="1" dirty="0" smtClean="0">
                <a:cs typeface="B Nazanin" pitchFamily="2" charset="-78"/>
              </a:rPr>
              <a:t>متغیر ) </a:t>
            </a:r>
            <a:r>
              <a:rPr lang="en-US" sz="2800" b="1" dirty="0" smtClean="0">
                <a:solidFill>
                  <a:srgbClr val="0000FF"/>
                </a:solidFill>
                <a:cs typeface="B Nazanin" pitchFamily="2" charset="-78"/>
              </a:rPr>
              <a:t>for</a:t>
            </a:r>
            <a:endParaRPr lang="en-US" sz="2400" b="1" dirty="0" smtClean="0">
              <a:solidFill>
                <a:srgbClr val="0000FF"/>
              </a:solidFill>
              <a:cs typeface="B Nazanin" pitchFamily="2" charset="-78"/>
            </a:endParaRPr>
          </a:p>
          <a:p>
            <a:r>
              <a:rPr lang="fa-IR" sz="2400" b="1" dirty="0" smtClean="0">
                <a:cs typeface="B Nazanin" pitchFamily="2" charset="-78"/>
              </a:rPr>
              <a:t>; </a:t>
            </a:r>
            <a:r>
              <a:rPr lang="fa-IR" sz="2400" b="1" dirty="0" smtClean="0">
                <a:cs typeface="B Nazanin" pitchFamily="2" charset="-78"/>
              </a:rPr>
              <a:t>دستور     </a:t>
            </a:r>
            <a:endParaRPr lang="en-US" sz="2400" b="1" dirty="0">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1071570"/>
          </a:xfrm>
        </p:spPr>
        <p:txBody>
          <a:bodyPr/>
          <a:lstStyle/>
          <a:p>
            <a:pPr algn="just" rtl="1"/>
            <a:r>
              <a:rPr lang="fa-IR" sz="3600" b="1" dirty="0" smtClean="0">
                <a:cs typeface="B Jadid" pitchFamily="2" charset="-78"/>
              </a:rPr>
              <a:t>مثال</a:t>
            </a:r>
            <a:r>
              <a:rPr lang="en-US" sz="3600" b="1" dirty="0" smtClean="0">
                <a:cs typeface="B Nazanin" pitchFamily="2" charset="-78"/>
              </a:rPr>
              <a:t> </a:t>
            </a:r>
            <a:r>
              <a:rPr lang="fa-IR" sz="3600" b="1" dirty="0" smtClean="0">
                <a:cs typeface="B Nazanin" pitchFamily="2" charset="-78"/>
              </a:rPr>
              <a:t> </a:t>
            </a:r>
            <a:r>
              <a:rPr lang="fa-IR" sz="2800" b="1" dirty="0" smtClean="0">
                <a:cs typeface="B Nazanin" pitchFamily="2" charset="-78"/>
              </a:rPr>
              <a:t>: </a:t>
            </a:r>
            <a:r>
              <a:rPr lang="fa-IR" sz="2800" b="1" dirty="0" smtClean="0">
                <a:cs typeface="B Nazanin" pitchFamily="2" charset="-78"/>
              </a:rPr>
              <a:t>می خواهیم </a:t>
            </a:r>
            <a:r>
              <a:rPr lang="fa-IR" sz="2800" b="1" dirty="0" smtClean="0">
                <a:cs typeface="B Nazanin" pitchFamily="2" charset="-78"/>
              </a:rPr>
              <a:t>هفت </a:t>
            </a:r>
            <a:r>
              <a:rPr lang="fa-IR" sz="2800" b="1" dirty="0" smtClean="0">
                <a:cs typeface="B Nazanin" pitchFamily="2" charset="-78"/>
              </a:rPr>
              <a:t>عدد از ورودی دریافت کرده، بزرگ ترین آن را تشخیص داده </a:t>
            </a:r>
            <a:r>
              <a:rPr lang="fa-IR" sz="2800" b="1" dirty="0" smtClean="0">
                <a:cs typeface="B Nazanin" pitchFamily="2" charset="-78"/>
              </a:rPr>
              <a:t>و نمایش </a:t>
            </a:r>
            <a:r>
              <a:rPr lang="fa-IR" sz="2800" b="1" dirty="0" smtClean="0">
                <a:cs typeface="B Nazanin" pitchFamily="2" charset="-78"/>
              </a:rPr>
              <a:t>دهیم.</a:t>
            </a:r>
            <a:endParaRPr lang="en-US" sz="2800" b="1" dirty="0">
              <a:cs typeface="B Nazanin" pitchFamily="2" charset="-78"/>
            </a:endParaRPr>
          </a:p>
        </p:txBody>
      </p:sp>
      <p:sp>
        <p:nvSpPr>
          <p:cNvPr id="3" name="Content Placeholder 2"/>
          <p:cNvSpPr>
            <a:spLocks noGrp="1"/>
          </p:cNvSpPr>
          <p:nvPr>
            <p:ph idx="1"/>
          </p:nvPr>
        </p:nvSpPr>
        <p:spPr>
          <a:xfrm>
            <a:off x="0" y="1142986"/>
            <a:ext cx="9144000" cy="571503"/>
          </a:xfrm>
          <a:solidFill>
            <a:schemeClr val="bg1"/>
          </a:solidFill>
        </p:spPr>
        <p:txBody>
          <a:bodyPr/>
          <a:lstStyle/>
          <a:p>
            <a:pPr algn="l" rtl="0"/>
            <a:r>
              <a:rPr lang="en-US" sz="2400" b="1" dirty="0" smtClean="0">
                <a:solidFill>
                  <a:srgbClr val="0000FF"/>
                </a:solidFill>
              </a:rPr>
              <a:t>int</a:t>
            </a:r>
            <a:r>
              <a:rPr lang="en-US" sz="2400" b="1" dirty="0" smtClean="0"/>
              <a:t>  n </a:t>
            </a:r>
            <a:r>
              <a:rPr lang="en-US" sz="2400" b="1" dirty="0" smtClean="0"/>
              <a:t>= int.parse(</a:t>
            </a:r>
            <a:r>
              <a:rPr lang="en-US" sz="2400" b="1" dirty="0" smtClean="0">
                <a:solidFill>
                  <a:srgbClr val="09E4EC"/>
                </a:solidFill>
              </a:rPr>
              <a:t>Console</a:t>
            </a:r>
            <a:r>
              <a:rPr lang="en-US" sz="2400" b="1" dirty="0" smtClean="0"/>
              <a:t>.readline());</a:t>
            </a:r>
            <a:endParaRPr lang="en-US" sz="2400" b="1" dirty="0"/>
          </a:p>
        </p:txBody>
      </p:sp>
      <p:sp>
        <p:nvSpPr>
          <p:cNvPr id="4" name="Slide Number Placeholder 3"/>
          <p:cNvSpPr>
            <a:spLocks noGrp="1"/>
          </p:cNvSpPr>
          <p:nvPr>
            <p:ph type="sldNum" sz="quarter" idx="12"/>
          </p:nvPr>
        </p:nvSpPr>
        <p:spPr>
          <a:xfrm>
            <a:off x="8501090" y="6453213"/>
            <a:ext cx="642943" cy="404788"/>
          </a:xfrm>
          <a:solidFill>
            <a:schemeClr val="bg1"/>
          </a:solidFill>
        </p:spPr>
        <p:txBody>
          <a:bodyPr/>
          <a:lstStyle/>
          <a:p>
            <a:fld id="{6008D2E2-AB25-4D75-A051-1EBB6AD45A34}" type="slidenum">
              <a:rPr lang="en-US" smtClean="0"/>
              <a:pPr/>
              <a:t>18</a:t>
            </a:fld>
            <a:endParaRPr lang="en-US" dirty="0"/>
          </a:p>
        </p:txBody>
      </p:sp>
      <p:sp>
        <p:nvSpPr>
          <p:cNvPr id="20" name="Flowchart: Magnetic Disk 19"/>
          <p:cNvSpPr/>
          <p:nvPr/>
        </p:nvSpPr>
        <p:spPr>
          <a:xfrm>
            <a:off x="357157" y="5467666"/>
            <a:ext cx="1357323" cy="714380"/>
          </a:xfrm>
          <a:prstGeom prst="flowChartMagneticDisk">
            <a:avLst/>
          </a:prstGeom>
          <a:solidFill>
            <a:srgbClr val="92D05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21" name="TextBox 20"/>
          <p:cNvSpPr txBox="1"/>
          <p:nvPr/>
        </p:nvSpPr>
        <p:spPr>
          <a:xfrm>
            <a:off x="214282" y="6182046"/>
            <a:ext cx="1643074" cy="461665"/>
          </a:xfrm>
          <a:prstGeom prst="rect">
            <a:avLst/>
          </a:prstGeom>
          <a:noFill/>
        </p:spPr>
        <p:txBody>
          <a:bodyPr wrap="square" rtlCol="0">
            <a:spAutoFit/>
          </a:bodyPr>
          <a:lstStyle/>
          <a:p>
            <a:r>
              <a:rPr lang="en-US" sz="2400" b="1" dirty="0" smtClean="0"/>
              <a:t>maximum</a:t>
            </a:r>
            <a:endParaRPr lang="en-US" sz="2400" b="1" dirty="0"/>
          </a:p>
        </p:txBody>
      </p:sp>
      <p:sp>
        <p:nvSpPr>
          <p:cNvPr id="22" name="TextBox 21"/>
          <p:cNvSpPr txBox="1"/>
          <p:nvPr/>
        </p:nvSpPr>
        <p:spPr>
          <a:xfrm>
            <a:off x="1000100" y="2428869"/>
            <a:ext cx="571504" cy="461665"/>
          </a:xfrm>
          <a:prstGeom prst="rect">
            <a:avLst/>
          </a:prstGeom>
          <a:noFill/>
        </p:spPr>
        <p:txBody>
          <a:bodyPr wrap="square" lIns="0" rIns="0" rtlCol="0">
            <a:spAutoFit/>
          </a:bodyPr>
          <a:lstStyle/>
          <a:p>
            <a:pPr algn="ctr"/>
            <a:r>
              <a:rPr lang="en-US" sz="2400" b="1" dirty="0" smtClean="0"/>
              <a:t>10</a:t>
            </a:r>
            <a:endParaRPr lang="en-US" sz="2400" b="1" dirty="0"/>
          </a:p>
        </p:txBody>
      </p:sp>
      <p:sp>
        <p:nvSpPr>
          <p:cNvPr id="23" name="TextBox 22"/>
          <p:cNvSpPr txBox="1"/>
          <p:nvPr/>
        </p:nvSpPr>
        <p:spPr>
          <a:xfrm>
            <a:off x="2071671" y="2428869"/>
            <a:ext cx="571504" cy="461665"/>
          </a:xfrm>
          <a:prstGeom prst="rect">
            <a:avLst/>
          </a:prstGeom>
          <a:noFill/>
        </p:spPr>
        <p:txBody>
          <a:bodyPr wrap="square" lIns="0" rIns="0" rtlCol="0">
            <a:spAutoFit/>
          </a:bodyPr>
          <a:lstStyle/>
          <a:p>
            <a:pPr algn="ctr"/>
            <a:r>
              <a:rPr lang="en-US" sz="2400" b="1" dirty="0" smtClean="0"/>
              <a:t>23</a:t>
            </a:r>
            <a:endParaRPr lang="en-US" sz="2400" b="1" dirty="0"/>
          </a:p>
        </p:txBody>
      </p:sp>
      <p:sp>
        <p:nvSpPr>
          <p:cNvPr id="24" name="TextBox 23"/>
          <p:cNvSpPr txBox="1"/>
          <p:nvPr/>
        </p:nvSpPr>
        <p:spPr>
          <a:xfrm>
            <a:off x="3214679" y="2428869"/>
            <a:ext cx="571504" cy="461665"/>
          </a:xfrm>
          <a:prstGeom prst="rect">
            <a:avLst/>
          </a:prstGeom>
          <a:noFill/>
        </p:spPr>
        <p:txBody>
          <a:bodyPr wrap="square" lIns="0" rIns="0" rtlCol="0">
            <a:spAutoFit/>
          </a:bodyPr>
          <a:lstStyle/>
          <a:p>
            <a:pPr algn="ctr"/>
            <a:r>
              <a:rPr lang="en-US" sz="2400" b="1" dirty="0" smtClean="0"/>
              <a:t>15</a:t>
            </a:r>
            <a:endParaRPr lang="en-US" sz="2400" b="1" dirty="0"/>
          </a:p>
        </p:txBody>
      </p:sp>
      <p:sp>
        <p:nvSpPr>
          <p:cNvPr id="25" name="TextBox 24"/>
          <p:cNvSpPr txBox="1"/>
          <p:nvPr/>
        </p:nvSpPr>
        <p:spPr>
          <a:xfrm>
            <a:off x="4357687" y="2428869"/>
            <a:ext cx="571504" cy="461665"/>
          </a:xfrm>
          <a:prstGeom prst="rect">
            <a:avLst/>
          </a:prstGeom>
          <a:noFill/>
        </p:spPr>
        <p:txBody>
          <a:bodyPr wrap="square" lIns="0" rIns="0" rtlCol="0">
            <a:spAutoFit/>
          </a:bodyPr>
          <a:lstStyle/>
          <a:p>
            <a:pPr algn="ctr"/>
            <a:r>
              <a:rPr lang="en-US" sz="2400" b="1" dirty="0" smtClean="0"/>
              <a:t>31</a:t>
            </a:r>
            <a:endParaRPr lang="en-US" sz="2400" b="1" dirty="0"/>
          </a:p>
        </p:txBody>
      </p:sp>
      <p:sp>
        <p:nvSpPr>
          <p:cNvPr id="26" name="TextBox 25"/>
          <p:cNvSpPr txBox="1"/>
          <p:nvPr/>
        </p:nvSpPr>
        <p:spPr>
          <a:xfrm>
            <a:off x="5500695" y="2428869"/>
            <a:ext cx="571504" cy="461665"/>
          </a:xfrm>
          <a:prstGeom prst="rect">
            <a:avLst/>
          </a:prstGeom>
          <a:noFill/>
        </p:spPr>
        <p:txBody>
          <a:bodyPr wrap="square" lIns="0" rIns="0" rtlCol="0">
            <a:spAutoFit/>
          </a:bodyPr>
          <a:lstStyle/>
          <a:p>
            <a:pPr algn="ctr"/>
            <a:r>
              <a:rPr lang="en-US" sz="2400" b="1" dirty="0" smtClean="0"/>
              <a:t>20</a:t>
            </a:r>
            <a:endParaRPr lang="en-US" sz="2400" b="1" dirty="0"/>
          </a:p>
        </p:txBody>
      </p:sp>
      <p:sp>
        <p:nvSpPr>
          <p:cNvPr id="27" name="TextBox 26"/>
          <p:cNvSpPr txBox="1"/>
          <p:nvPr/>
        </p:nvSpPr>
        <p:spPr>
          <a:xfrm>
            <a:off x="6572264" y="2428869"/>
            <a:ext cx="571504" cy="461665"/>
          </a:xfrm>
          <a:prstGeom prst="rect">
            <a:avLst/>
          </a:prstGeom>
          <a:noFill/>
        </p:spPr>
        <p:txBody>
          <a:bodyPr wrap="square" lIns="0" rIns="0" rtlCol="0">
            <a:spAutoFit/>
          </a:bodyPr>
          <a:lstStyle/>
          <a:p>
            <a:pPr algn="ctr"/>
            <a:r>
              <a:rPr lang="en-US" sz="2400" b="1" dirty="0" smtClean="0"/>
              <a:t>8</a:t>
            </a:r>
            <a:endParaRPr lang="en-US" sz="2400" b="1" dirty="0"/>
          </a:p>
        </p:txBody>
      </p:sp>
      <p:sp>
        <p:nvSpPr>
          <p:cNvPr id="12" name="Rounded Rectangle 11"/>
          <p:cNvSpPr/>
          <p:nvPr/>
        </p:nvSpPr>
        <p:spPr>
          <a:xfrm>
            <a:off x="928662"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13" name="Rounded Rectangle 12"/>
          <p:cNvSpPr/>
          <p:nvPr/>
        </p:nvSpPr>
        <p:spPr>
          <a:xfrm>
            <a:off x="2058106"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14" name="Rounded Rectangle 13"/>
          <p:cNvSpPr/>
          <p:nvPr/>
        </p:nvSpPr>
        <p:spPr>
          <a:xfrm>
            <a:off x="3143241"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15" name="Rounded Rectangle 14"/>
          <p:cNvSpPr/>
          <p:nvPr/>
        </p:nvSpPr>
        <p:spPr>
          <a:xfrm>
            <a:off x="4286249"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16" name="Rounded Rectangle 15"/>
          <p:cNvSpPr/>
          <p:nvPr/>
        </p:nvSpPr>
        <p:spPr>
          <a:xfrm>
            <a:off x="5429257"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17" name="Rounded Rectangle 16"/>
          <p:cNvSpPr/>
          <p:nvPr/>
        </p:nvSpPr>
        <p:spPr>
          <a:xfrm>
            <a:off x="6572265"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
        <p:nvSpPr>
          <p:cNvPr id="29" name="TextBox 28"/>
          <p:cNvSpPr txBox="1"/>
          <p:nvPr/>
        </p:nvSpPr>
        <p:spPr>
          <a:xfrm>
            <a:off x="2428861" y="5357827"/>
            <a:ext cx="6143668" cy="1077218"/>
          </a:xfrm>
          <a:prstGeom prst="rect">
            <a:avLst/>
          </a:prstGeom>
          <a:noFill/>
        </p:spPr>
        <p:txBody>
          <a:bodyPr wrap="square" rtlCol="0">
            <a:spAutoFit/>
          </a:bodyPr>
          <a:lstStyle/>
          <a:p>
            <a:pPr algn="r" rtl="1"/>
            <a:r>
              <a:rPr lang="fa-IR" sz="3200" dirty="0" smtClean="0">
                <a:cs typeface="B Titr" pitchFamily="2" charset="-78"/>
              </a:rPr>
              <a:t>اولین عدد(</a:t>
            </a:r>
            <a:r>
              <a:rPr lang="en-US" sz="3200" dirty="0" smtClean="0">
                <a:cs typeface="B Titr" pitchFamily="2" charset="-78"/>
              </a:rPr>
              <a:t>n</a:t>
            </a:r>
            <a:r>
              <a:rPr lang="fa-IR" sz="3200" dirty="0" smtClean="0">
                <a:cs typeface="B Titr" pitchFamily="2" charset="-78"/>
              </a:rPr>
              <a:t>) را به متغیر </a:t>
            </a:r>
            <a:r>
              <a:rPr lang="en-US" sz="3200" b="1" dirty="0" smtClean="0">
                <a:cs typeface="B Titr" pitchFamily="2" charset="-78"/>
              </a:rPr>
              <a:t>max</a:t>
            </a:r>
            <a:r>
              <a:rPr lang="fa-IR" sz="3200" dirty="0" smtClean="0">
                <a:cs typeface="B Titr" pitchFamily="2" charset="-78"/>
              </a:rPr>
              <a:t> می دهیم </a:t>
            </a:r>
            <a:endParaRPr lang="en-US" sz="3200" dirty="0" smtClean="0">
              <a:cs typeface="B Titr" pitchFamily="2" charset="-78"/>
            </a:endParaRPr>
          </a:p>
          <a:p>
            <a:pPr algn="ctr" rtl="1"/>
            <a:r>
              <a:rPr lang="en-US" sz="3200" b="1" dirty="0" smtClean="0">
                <a:cs typeface="B Titr" pitchFamily="2" charset="-78"/>
              </a:rPr>
              <a:t>max=n;</a:t>
            </a:r>
            <a:endParaRPr lang="en-US" sz="3200" b="1" dirty="0">
              <a:cs typeface="B Titr" pitchFamily="2" charset="-78"/>
            </a:endParaRPr>
          </a:p>
        </p:txBody>
      </p:sp>
      <p:sp>
        <p:nvSpPr>
          <p:cNvPr id="30" name="TextBox 29"/>
          <p:cNvSpPr txBox="1"/>
          <p:nvPr/>
        </p:nvSpPr>
        <p:spPr>
          <a:xfrm>
            <a:off x="1500166" y="3500439"/>
            <a:ext cx="1785951" cy="707886"/>
          </a:xfrm>
          <a:prstGeom prst="rect">
            <a:avLst/>
          </a:prstGeom>
          <a:gradFill>
            <a:gsLst>
              <a:gs pos="0">
                <a:schemeClr val="accent6">
                  <a:shade val="51000"/>
                  <a:satMod val="130000"/>
                  <a:alpha val="34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t>if  (n &gt; max ) </a:t>
            </a:r>
          </a:p>
          <a:p>
            <a:r>
              <a:rPr lang="en-US" sz="2000" b="1" dirty="0" smtClean="0"/>
              <a:t>     max=n;  </a:t>
            </a:r>
            <a:endParaRPr lang="en-US" sz="2000" b="1" dirty="0"/>
          </a:p>
        </p:txBody>
      </p:sp>
      <p:sp>
        <p:nvSpPr>
          <p:cNvPr id="31" name="TextBox 30"/>
          <p:cNvSpPr txBox="1"/>
          <p:nvPr/>
        </p:nvSpPr>
        <p:spPr>
          <a:xfrm>
            <a:off x="3643307" y="4199288"/>
            <a:ext cx="5429256" cy="1015663"/>
          </a:xfrm>
          <a:prstGeom prst="rect">
            <a:avLst/>
          </a:prstGeom>
          <a:noFill/>
        </p:spPr>
        <p:txBody>
          <a:bodyPr wrap="square" rtlCol="0">
            <a:spAutoFit/>
          </a:bodyPr>
          <a:lstStyle/>
          <a:p>
            <a:pPr algn="r" rtl="1">
              <a:lnSpc>
                <a:spcPct val="150000"/>
              </a:lnSpc>
            </a:pPr>
            <a:r>
              <a:rPr lang="fa-IR" sz="2000" dirty="0" smtClean="0">
                <a:solidFill>
                  <a:srgbClr val="002060"/>
                </a:solidFill>
                <a:cs typeface="B Titr" pitchFamily="2" charset="-78"/>
              </a:rPr>
              <a:t>اعداد بعدی را بعد از دریافت با </a:t>
            </a:r>
            <a:r>
              <a:rPr lang="en-US" sz="2000" b="1" dirty="0" smtClean="0">
                <a:solidFill>
                  <a:srgbClr val="002060"/>
                </a:solidFill>
                <a:cs typeface="B Titr" pitchFamily="2" charset="-78"/>
              </a:rPr>
              <a:t>max</a:t>
            </a:r>
            <a:r>
              <a:rPr lang="fa-IR" sz="2000" dirty="0" smtClean="0">
                <a:solidFill>
                  <a:srgbClr val="002060"/>
                </a:solidFill>
                <a:cs typeface="B Titr" pitchFamily="2" charset="-78"/>
              </a:rPr>
              <a:t> مقایسه می نماییم اگر از </a:t>
            </a:r>
            <a:r>
              <a:rPr lang="en-US" sz="2000" dirty="0" smtClean="0">
                <a:solidFill>
                  <a:srgbClr val="002060"/>
                </a:solidFill>
                <a:cs typeface="B Titr" pitchFamily="2" charset="-78"/>
              </a:rPr>
              <a:t> </a:t>
            </a:r>
            <a:r>
              <a:rPr lang="en-US" sz="2000" b="1" dirty="0" smtClean="0">
                <a:solidFill>
                  <a:srgbClr val="002060"/>
                </a:solidFill>
                <a:cs typeface="B Titr" pitchFamily="2" charset="-78"/>
              </a:rPr>
              <a:t>max</a:t>
            </a:r>
            <a:r>
              <a:rPr lang="en-US" sz="2000" dirty="0" smtClean="0">
                <a:solidFill>
                  <a:srgbClr val="002060"/>
                </a:solidFill>
                <a:cs typeface="B Titr" pitchFamily="2" charset="-78"/>
              </a:rPr>
              <a:t> </a:t>
            </a:r>
            <a:r>
              <a:rPr lang="fa-IR" sz="2000" dirty="0" smtClean="0">
                <a:solidFill>
                  <a:srgbClr val="002060"/>
                </a:solidFill>
                <a:cs typeface="B Titr" pitchFamily="2" charset="-78"/>
              </a:rPr>
              <a:t> بزرگتر بود آنگاه عدد را به </a:t>
            </a:r>
            <a:r>
              <a:rPr lang="en-US" sz="2000" b="1" dirty="0" smtClean="0">
                <a:solidFill>
                  <a:srgbClr val="002060"/>
                </a:solidFill>
                <a:cs typeface="B Titr" pitchFamily="2" charset="-78"/>
              </a:rPr>
              <a:t>max</a:t>
            </a:r>
            <a:r>
              <a:rPr lang="en-US" sz="2000" dirty="0" smtClean="0">
                <a:solidFill>
                  <a:srgbClr val="002060"/>
                </a:solidFill>
                <a:cs typeface="B Titr" pitchFamily="2" charset="-78"/>
              </a:rPr>
              <a:t> </a:t>
            </a:r>
            <a:r>
              <a:rPr lang="fa-IR" sz="2000" dirty="0" smtClean="0">
                <a:solidFill>
                  <a:srgbClr val="002060"/>
                </a:solidFill>
                <a:cs typeface="B Titr" pitchFamily="2" charset="-78"/>
              </a:rPr>
              <a:t> می دهیم . </a:t>
            </a:r>
            <a:endParaRPr lang="en-US" sz="2000" dirty="0">
              <a:solidFill>
                <a:srgbClr val="002060"/>
              </a:solidFill>
              <a:cs typeface="B Titr" pitchFamily="2" charset="-78"/>
            </a:endParaRPr>
          </a:p>
        </p:txBody>
      </p:sp>
      <p:sp>
        <p:nvSpPr>
          <p:cNvPr id="33" name="Up Arrow Callout 32"/>
          <p:cNvSpPr/>
          <p:nvPr/>
        </p:nvSpPr>
        <p:spPr>
          <a:xfrm>
            <a:off x="2357423" y="4143380"/>
            <a:ext cx="1285884" cy="857256"/>
          </a:xfrm>
          <a:prstGeom prst="upArrowCallou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b="1" dirty="0" smtClean="0"/>
              <a:t>true</a:t>
            </a:r>
            <a:endParaRPr lang="en-US" b="1" dirty="0"/>
          </a:p>
        </p:txBody>
      </p:sp>
      <p:sp>
        <p:nvSpPr>
          <p:cNvPr id="34" name="Up Arrow Callout 33"/>
          <p:cNvSpPr/>
          <p:nvPr/>
        </p:nvSpPr>
        <p:spPr>
          <a:xfrm>
            <a:off x="2357422" y="4143380"/>
            <a:ext cx="1285884" cy="857256"/>
          </a:xfrm>
          <a:prstGeom prst="upArrowCallout">
            <a:avLst/>
          </a:prstGeom>
          <a:solidFill>
            <a:srgbClr val="FF000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b="1" dirty="0" smtClean="0"/>
              <a:t>false</a:t>
            </a:r>
            <a:endParaRPr lang="en-US" b="1" dirty="0"/>
          </a:p>
        </p:txBody>
      </p:sp>
      <p:sp>
        <p:nvSpPr>
          <p:cNvPr id="32" name="TextBox 31"/>
          <p:cNvSpPr txBox="1"/>
          <p:nvPr/>
        </p:nvSpPr>
        <p:spPr>
          <a:xfrm>
            <a:off x="7643834" y="2357430"/>
            <a:ext cx="571504" cy="461665"/>
          </a:xfrm>
          <a:prstGeom prst="rect">
            <a:avLst/>
          </a:prstGeom>
          <a:noFill/>
        </p:spPr>
        <p:txBody>
          <a:bodyPr wrap="square" lIns="0" rIns="0" rtlCol="0">
            <a:spAutoFit/>
          </a:bodyPr>
          <a:lstStyle/>
          <a:p>
            <a:pPr algn="ctr"/>
            <a:r>
              <a:rPr lang="en-US" sz="2400" b="1" dirty="0" smtClean="0"/>
              <a:t>30</a:t>
            </a:r>
            <a:endParaRPr lang="en-US" sz="2400" b="1" dirty="0"/>
          </a:p>
        </p:txBody>
      </p:sp>
      <p:sp>
        <p:nvSpPr>
          <p:cNvPr id="35" name="Rounded Rectangle 34"/>
          <p:cNvSpPr/>
          <p:nvPr/>
        </p:nvSpPr>
        <p:spPr>
          <a:xfrm>
            <a:off x="7572396" y="2143116"/>
            <a:ext cx="642943" cy="785818"/>
          </a:xfrm>
          <a:prstGeom prst="roundRect">
            <a:avLst/>
          </a:prstGeom>
          <a:solidFill>
            <a:srgbClr val="FF00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b="1" dirty="0" smtClean="0"/>
              <a:t>n</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100"/>
                                  </p:stCondLst>
                                  <p:childTnLst>
                                    <p:animMotion origin="layout" path="M -1.94444E-6 -9.80574E-7 L 0.00104 -0.07955 " pathEditMode="relative" rAng="0" ptsTypes="AA">
                                      <p:cBhvr>
                                        <p:cTn id="6" dur="500" fill="hold"/>
                                        <p:tgtEl>
                                          <p:spTgt spid="12"/>
                                        </p:tgtEl>
                                        <p:attrNameLst>
                                          <p:attrName>ppt_x</p:attrName>
                                          <p:attrName>ppt_y</p:attrName>
                                        </p:attrNameLst>
                                      </p:cBhvr>
                                      <p:rCtr x="1" y="-40"/>
                                    </p:animMotion>
                                  </p:childTnLst>
                                  <p:subTnLst>
                                    <p:set>
                                      <p:cBhvr override="childStyle">
                                        <p:cTn dur="1" fill="hold" display="0" masterRel="sameClick" afterEffect="1">
                                          <p:stCondLst>
                                            <p:cond evt="end" delay="0">
                                              <p:tn val="5"/>
                                            </p:cond>
                                          </p:stCondLst>
                                        </p:cTn>
                                        <p:tgtEl>
                                          <p:spTgt spid="12"/>
                                        </p:tgtEl>
                                        <p:attrNameLst>
                                          <p:attrName>style.visibility</p:attrName>
                                        </p:attrNameLst>
                                      </p:cBhvr>
                                      <p:to>
                                        <p:strVal val="hidden"/>
                                      </p:to>
                                    </p:set>
                                  </p:subTnLst>
                                </p:cTn>
                              </p:par>
                            </p:childTnLst>
                          </p:cTn>
                        </p:par>
                        <p:par>
                          <p:cTn id="7" fill="hold">
                            <p:stCondLst>
                              <p:cond delay="600"/>
                            </p:stCondLst>
                            <p:childTnLst>
                              <p:par>
                                <p:cTn id="8" presetID="2" presetClass="entr" presetSubtype="2" fill="hold" grpId="0" nodeType="afterEffect">
                                  <p:stCondLst>
                                    <p:cond delay="0"/>
                                  </p:stCondLst>
                                  <p:iterate type="lt">
                                    <p:tmPct val="0"/>
                                  </p:iterate>
                                  <p:childTnLst>
                                    <p:set>
                                      <p:cBhvr>
                                        <p:cTn id="9" dur="1" fill="hold">
                                          <p:stCondLst>
                                            <p:cond delay="0"/>
                                          </p:stCondLst>
                                        </p:cTn>
                                        <p:tgtEl>
                                          <p:spTgt spid="29"/>
                                        </p:tgtEl>
                                        <p:attrNameLst>
                                          <p:attrName>style.visibility</p:attrName>
                                        </p:attrNameLst>
                                      </p:cBhvr>
                                      <p:to>
                                        <p:strVal val="visible"/>
                                      </p:to>
                                    </p:set>
                                    <p:anim calcmode="lin" valueType="num">
                                      <p:cBhvr additive="base">
                                        <p:cTn id="10" dur="1000" fill="hold"/>
                                        <p:tgtEl>
                                          <p:spTgt spid="29"/>
                                        </p:tgtEl>
                                        <p:attrNameLst>
                                          <p:attrName>ppt_x</p:attrName>
                                        </p:attrNameLst>
                                      </p:cBhvr>
                                      <p:tavLst>
                                        <p:tav tm="0">
                                          <p:val>
                                            <p:strVal val="1+#ppt_w/2"/>
                                          </p:val>
                                        </p:tav>
                                        <p:tav tm="100000">
                                          <p:val>
                                            <p:strVal val="#ppt_x"/>
                                          </p:val>
                                        </p:tav>
                                      </p:tavLst>
                                    </p:anim>
                                    <p:anim calcmode="lin" valueType="num">
                                      <p:cBhvr additive="base">
                                        <p:cTn id="11" dur="1000" fill="hold"/>
                                        <p:tgtEl>
                                          <p:spTgt spid="29"/>
                                        </p:tgtEl>
                                        <p:attrNameLst>
                                          <p:attrName>ppt_y</p:attrName>
                                        </p:attrNameLst>
                                      </p:cBhvr>
                                      <p:tavLst>
                                        <p:tav tm="0">
                                          <p:val>
                                            <p:strVal val="#ppt_y"/>
                                          </p:val>
                                        </p:tav>
                                        <p:tav tm="100000">
                                          <p:val>
                                            <p:strVal val="#ppt_y"/>
                                          </p:val>
                                        </p:tav>
                                      </p:tavLst>
                                    </p:anim>
                                  </p:childTnLst>
                                </p:cTn>
                              </p:par>
                              <p:par>
                                <p:cTn id="12" presetID="0" presetClass="path" presetSubtype="0" accel="50000" decel="50000" fill="hold" grpId="0" nodeType="withEffect">
                                  <p:stCondLst>
                                    <p:cond delay="0"/>
                                  </p:stCondLst>
                                  <p:childTnLst>
                                    <p:animMotion origin="layout" path="M -0.01528 -2.80296E-6 C -0.01563 0.034 -0.01667 0.13529 -0.01789 0.16536 C -0.01806 0.16813 -0.0198 0.16698 -0.02049 0.16767 C -0.02796 0.23474 -0.00903 0.33812 -0.02396 0.39986 C -0.02657 0.42415 -0.0224 0.39084 -0.02744 0.41235 C -0.02813 0.41513 -0.02778 0.41883 -0.0283 0.42207 C -0.02882 0.42484 -0.02952 0.42715 -0.03004 0.42947 C -0.0316 0.44727 -0.03438 0.46046 -0.03438 0.47942 " pathEditMode="relative" rAng="0" ptsTypes="fffffffA">
                                      <p:cBhvr>
                                        <p:cTn id="13" dur="2000" fill="hold"/>
                                        <p:tgtEl>
                                          <p:spTgt spid="22"/>
                                        </p:tgtEl>
                                        <p:attrNameLst>
                                          <p:attrName>ppt_x</p:attrName>
                                          <p:attrName>ppt_y</p:attrName>
                                        </p:attrNameLst>
                                      </p:cBhvr>
                                      <p:rCtr x="-6" y="240"/>
                                    </p:animMotion>
                                  </p:childTnLst>
                                </p:cTn>
                              </p:par>
                            </p:childTnLst>
                          </p:cTn>
                        </p:par>
                      </p:childTnLst>
                    </p:cTn>
                  </p:par>
                  <p:par>
                    <p:cTn id="14" fill="hold">
                      <p:stCondLst>
                        <p:cond delay="indefinite"/>
                      </p:stCondLst>
                      <p:childTnLst>
                        <p:par>
                          <p:cTn id="15" fill="hold">
                            <p:stCondLst>
                              <p:cond delay="0"/>
                            </p:stCondLst>
                            <p:childTnLst>
                              <p:par>
                                <p:cTn id="16" presetID="2" presetClass="exit" presetSubtype="8" fill="hold" grpId="1" nodeType="clickEffect">
                                  <p:stCondLst>
                                    <p:cond delay="500"/>
                                  </p:stCondLst>
                                  <p:iterate type="lt">
                                    <p:tmPct val="0"/>
                                  </p:iterate>
                                  <p:childTnLst>
                                    <p:anim calcmode="lin" valueType="num">
                                      <p:cBhvr additive="base">
                                        <p:cTn id="17" dur="500"/>
                                        <p:tgtEl>
                                          <p:spTgt spid="29"/>
                                        </p:tgtEl>
                                        <p:attrNameLst>
                                          <p:attrName>ppt_x</p:attrName>
                                        </p:attrNameLst>
                                      </p:cBhvr>
                                      <p:tavLst>
                                        <p:tav tm="0">
                                          <p:val>
                                            <p:strVal val="ppt_x"/>
                                          </p:val>
                                        </p:tav>
                                        <p:tav tm="100000">
                                          <p:val>
                                            <p:strVal val="0-ppt_w/2"/>
                                          </p:val>
                                        </p:tav>
                                      </p:tavLst>
                                    </p:anim>
                                    <p:anim calcmode="lin" valueType="num">
                                      <p:cBhvr additive="base">
                                        <p:cTn id="18" dur="500"/>
                                        <p:tgtEl>
                                          <p:spTgt spid="29"/>
                                        </p:tgtEl>
                                        <p:attrNameLst>
                                          <p:attrName>ppt_y</p:attrName>
                                        </p:attrNameLst>
                                      </p:cBhvr>
                                      <p:tavLst>
                                        <p:tav tm="0">
                                          <p:val>
                                            <p:strVal val="ppt_y"/>
                                          </p:val>
                                        </p:tav>
                                        <p:tav tm="100000">
                                          <p:val>
                                            <p:strVal val="ppt_y"/>
                                          </p:val>
                                        </p:tav>
                                      </p:tavLst>
                                    </p:anim>
                                    <p:set>
                                      <p:cBhvr>
                                        <p:cTn id="19" dur="1" fill="hold">
                                          <p:stCondLst>
                                            <p:cond delay="499"/>
                                          </p:stCondLst>
                                        </p:cTn>
                                        <p:tgtEl>
                                          <p:spTgt spid="29"/>
                                        </p:tgtEl>
                                        <p:attrNameLst>
                                          <p:attrName>style.visibility</p:attrName>
                                        </p:attrNameLst>
                                      </p:cBhvr>
                                      <p:to>
                                        <p:strVal val="hidden"/>
                                      </p:to>
                                    </p:set>
                                  </p:childTnLst>
                                </p:cTn>
                              </p:par>
                            </p:childTnLst>
                          </p:cTn>
                        </p:par>
                        <p:par>
                          <p:cTn id="20" fill="hold">
                            <p:stCondLst>
                              <p:cond delay="1000"/>
                            </p:stCondLst>
                            <p:childTnLst>
                              <p:par>
                                <p:cTn id="21" presetID="64" presetClass="path" presetSubtype="0" accel="50000" decel="50000" fill="hold" grpId="0" nodeType="afterEffect">
                                  <p:stCondLst>
                                    <p:cond delay="0"/>
                                  </p:stCondLst>
                                  <p:childTnLst>
                                    <p:animMotion origin="layout" path="M 5.55556E-7 -9.80574E-7 L 5.55556E-7 -0.06892 " pathEditMode="relative" rAng="0" ptsTypes="AA">
                                      <p:cBhvr>
                                        <p:cTn id="22" dur="500" fill="hold"/>
                                        <p:tgtEl>
                                          <p:spTgt spid="13"/>
                                        </p:tgtEl>
                                        <p:attrNameLst>
                                          <p:attrName>ppt_x</p:attrName>
                                          <p:attrName>ppt_y</p:attrName>
                                        </p:attrNameLst>
                                      </p:cBhvr>
                                      <p:rCtr x="0" y="-34"/>
                                    </p:animMotion>
                                  </p:childTnLst>
                                  <p:subTnLst>
                                    <p:set>
                                      <p:cBhvr override="childStyle">
                                        <p:cTn dur="1" fill="hold" display="0" masterRel="sameClick" afterEffect="1">
                                          <p:stCondLst>
                                            <p:cond evt="end" delay="0">
                                              <p:tn val="21"/>
                                            </p:cond>
                                          </p:stCondLst>
                                        </p:cTn>
                                        <p:tgtEl>
                                          <p:spTgt spid="13"/>
                                        </p:tgtEl>
                                        <p:attrNameLst>
                                          <p:attrName>style.visibility</p:attrName>
                                        </p:attrNameLst>
                                      </p:cBhvr>
                                      <p:to>
                                        <p:strVal val="hidden"/>
                                      </p:to>
                                    </p:set>
                                  </p:subTnLst>
                                </p:cTn>
                              </p:par>
                            </p:childTnLst>
                          </p:cTn>
                        </p:par>
                        <p:par>
                          <p:cTn id="23" fill="hold">
                            <p:stCondLst>
                              <p:cond delay="1500"/>
                            </p:stCondLst>
                            <p:childTnLst>
                              <p:par>
                                <p:cTn id="24" presetID="1"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childTnLst>
                                </p:cTn>
                              </p:par>
                            </p:childTnLst>
                          </p:cTn>
                        </p:par>
                        <p:par>
                          <p:cTn id="26" fill="hold">
                            <p:stCondLst>
                              <p:cond delay="1500"/>
                            </p:stCondLst>
                            <p:childTnLst>
                              <p:par>
                                <p:cTn id="27" presetID="42" presetClass="path" presetSubtype="0" accel="50000" decel="50000" fill="hold" grpId="0" nodeType="afterEffect">
                                  <p:stCondLst>
                                    <p:cond delay="0"/>
                                  </p:stCondLst>
                                  <p:childTnLst>
                                    <p:animMotion origin="layout" path="M -2.5E-6 -2.80296E-6 L -0.0335 0.10176 " pathEditMode="relative" rAng="0" ptsTypes="AA">
                                      <p:cBhvr>
                                        <p:cTn id="28" dur="2000" fill="hold"/>
                                        <p:tgtEl>
                                          <p:spTgt spid="23"/>
                                        </p:tgtEl>
                                        <p:attrNameLst>
                                          <p:attrName>ppt_x</p:attrName>
                                          <p:attrName>ppt_y</p:attrName>
                                        </p:attrNameLst>
                                      </p:cBhvr>
                                      <p:rCtr x="-17" y="51"/>
                                    </p:animMotion>
                                  </p:childTnLst>
                                </p:cTn>
                              </p:par>
                              <p:par>
                                <p:cTn id="29" presetID="38" presetClass="entr" presetSubtype="0" accel="50000" fill="hold" grpId="0" nodeType="withEffect">
                                  <p:stCondLst>
                                    <p:cond delay="0"/>
                                  </p:stCondLst>
                                  <p:iterate type="wd">
                                    <p:tmPct val="20000"/>
                                  </p:iterate>
                                  <p:childTnLst>
                                    <p:set>
                                      <p:cBhvr>
                                        <p:cTn id="30" dur="1" fill="hold">
                                          <p:stCondLst>
                                            <p:cond delay="0"/>
                                          </p:stCondLst>
                                        </p:cTn>
                                        <p:tgtEl>
                                          <p:spTgt spid="31"/>
                                        </p:tgtEl>
                                        <p:attrNameLst>
                                          <p:attrName>style.visibility</p:attrName>
                                        </p:attrNameLst>
                                      </p:cBhvr>
                                      <p:to>
                                        <p:strVal val="visible"/>
                                      </p:to>
                                    </p:set>
                                    <p:set>
                                      <p:cBhvr>
                                        <p:cTn id="31" dur="228" fill="hold">
                                          <p:stCondLst>
                                            <p:cond delay="0"/>
                                          </p:stCondLst>
                                        </p:cTn>
                                        <p:tgtEl>
                                          <p:spTgt spid="31"/>
                                        </p:tgtEl>
                                        <p:attrNameLst>
                                          <p:attrName>style.rotation</p:attrName>
                                        </p:attrNameLst>
                                      </p:cBhvr>
                                      <p:to>
                                        <p:strVal val="-45.0"/>
                                      </p:to>
                                    </p:set>
                                    <p:anim calcmode="lin" valueType="num">
                                      <p:cBhvr>
                                        <p:cTn id="32" dur="228" fill="hold">
                                          <p:stCondLst>
                                            <p:cond delay="228"/>
                                          </p:stCondLst>
                                        </p:cTn>
                                        <p:tgtEl>
                                          <p:spTgt spid="31"/>
                                        </p:tgtEl>
                                        <p:attrNameLst>
                                          <p:attrName>style.rotation</p:attrName>
                                        </p:attrNameLst>
                                      </p:cBhvr>
                                      <p:tavLst>
                                        <p:tav tm="0">
                                          <p:val>
                                            <p:fltVal val="-45"/>
                                          </p:val>
                                        </p:tav>
                                        <p:tav tm="69900">
                                          <p:val>
                                            <p:fltVal val="45"/>
                                          </p:val>
                                        </p:tav>
                                        <p:tav tm="100000">
                                          <p:val>
                                            <p:fltVal val="0"/>
                                          </p:val>
                                        </p:tav>
                                      </p:tavLst>
                                    </p:anim>
                                    <p:anim calcmode="lin" valueType="num">
                                      <p:cBhvr>
                                        <p:cTn id="33" dur="228" fill="hold">
                                          <p:stCondLst>
                                            <p:cond delay="0"/>
                                          </p:stCondLst>
                                        </p:cTn>
                                        <p:tgtEl>
                                          <p:spTgt spid="31"/>
                                        </p:tgtEl>
                                        <p:attrNameLst>
                                          <p:attrName>ppt_y</p:attrName>
                                        </p:attrNameLst>
                                      </p:cBhvr>
                                      <p:tavLst>
                                        <p:tav tm="0">
                                          <p:val>
                                            <p:strVal val="#ppt_y-1"/>
                                          </p:val>
                                        </p:tav>
                                        <p:tav tm="100000">
                                          <p:val>
                                            <p:strVal val="#ppt_y-(0.354*#ppt_w-0.172*#ppt_h)"/>
                                          </p:val>
                                        </p:tav>
                                      </p:tavLst>
                                    </p:anim>
                                    <p:anim calcmode="lin" valueType="num">
                                      <p:cBhvr>
                                        <p:cTn id="34" dur="78" decel="50000" autoRev="1" fill="hold">
                                          <p:stCondLst>
                                            <p:cond delay="228"/>
                                          </p:stCondLst>
                                        </p:cTn>
                                        <p:tgtEl>
                                          <p:spTgt spid="31"/>
                                        </p:tgtEl>
                                        <p:attrNameLst>
                                          <p:attrName>ppt_y</p:attrName>
                                        </p:attrNameLst>
                                      </p:cBhvr>
                                      <p:tavLst>
                                        <p:tav tm="0">
                                          <p:val>
                                            <p:strVal val="#ppt_y-(0.354*#ppt_w-0.172*#ppt_h)"/>
                                          </p:val>
                                        </p:tav>
                                        <p:tav tm="100000">
                                          <p:val>
                                            <p:strVal val="#ppt_y-(0.354*#ppt_w-0.172*#ppt_h)-#ppt_h/2"/>
                                          </p:val>
                                        </p:tav>
                                      </p:tavLst>
                                    </p:anim>
                                    <p:anim calcmode="lin" valueType="num">
                                      <p:cBhvr>
                                        <p:cTn id="35" dur="68" fill="hold">
                                          <p:stCondLst>
                                            <p:cond delay="432"/>
                                          </p:stCondLst>
                                        </p:cTn>
                                        <p:tgtEl>
                                          <p:spTgt spid="31"/>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4300"/>
                            </p:stCondLst>
                            <p:childTnLst>
                              <p:par>
                                <p:cTn id="37" presetID="1"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 presetClass="exit" presetSubtype="10" fill="hold" grpId="1" nodeType="clickEffect">
                                  <p:stCondLst>
                                    <p:cond delay="0"/>
                                  </p:stCondLst>
                                  <p:childTnLst>
                                    <p:animEffect transition="out" filter="blinds(horizontal)">
                                      <p:cBhvr>
                                        <p:cTn id="42" dur="500"/>
                                        <p:tgtEl>
                                          <p:spTgt spid="33"/>
                                        </p:tgtEl>
                                      </p:cBhvr>
                                    </p:animEffect>
                                    <p:set>
                                      <p:cBhvr>
                                        <p:cTn id="43" dur="1" fill="hold">
                                          <p:stCondLst>
                                            <p:cond delay="499"/>
                                          </p:stCondLst>
                                        </p:cTn>
                                        <p:tgtEl>
                                          <p:spTgt spid="33"/>
                                        </p:tgtEl>
                                        <p:attrNameLst>
                                          <p:attrName>style.visibility</p:attrName>
                                        </p:attrNameLst>
                                      </p:cBhvr>
                                      <p:to>
                                        <p:strVal val="hidden"/>
                                      </p:to>
                                    </p:set>
                                  </p:childTnLst>
                                </p:cTn>
                              </p:par>
                            </p:childTnLst>
                          </p:cTn>
                        </p:par>
                        <p:par>
                          <p:cTn id="44" fill="hold">
                            <p:stCondLst>
                              <p:cond delay="500"/>
                            </p:stCondLst>
                            <p:childTnLst>
                              <p:par>
                                <p:cTn id="45" presetID="0" presetClass="path" presetSubtype="0" accel="50000" decel="50000" fill="hold" grpId="1" nodeType="afterEffect">
                                  <p:stCondLst>
                                    <p:cond delay="0"/>
                                  </p:stCondLst>
                                  <p:childTnLst>
                                    <p:animMotion origin="layout" path="M -0.0335 0.10176 C -0.03507 0.11494 -0.03507 0.11911 -0.03958 0.12859 C -0.04357 0.15125 -0.03698 0.11517 -0.04444 0.14246 C -0.04618 0.1494 -0.04774 0.16166 -0.05 0.16952 C -0.05034 0.17183 -0.05139 0.18132 -0.05225 0.1834 C -0.0533 0.18571 -0.05451 0.18756 -0.05555 0.18987 C -0.0585 0.19751 -0.05816 0.20259 -0.06232 0.20837 C -0.06302 0.21369 -0.06337 0.21948 -0.06458 0.2241 C -0.06718 0.2359 -0.075 0.25047 -0.07899 0.26041 C -0.08316 0.2692 -0.08316 0.27359 -0.08906 0.2766 C -0.09323 0.28816 -0.09948 0.29579 -0.10468 0.30412 C -0.10816 0.31291 -0.10659 0.31638 -0.1118 0.32008 C -0.11857 0.32863 -0.11962 0.3469 -0.12639 0.35662 C -0.12708 0.35985 -0.12743 0.36286 -0.12899 0.36564 C -0.12968 0.36702 -0.13125 0.36633 -0.13194 0.36772 C -0.13298 0.36957 -0.13264 0.37234 -0.13333 0.37466 C -0.1368 0.38853 -0.13784 0.40079 -0.13975 0.41536 C -0.1408 0.42137 -0.1401 0.42947 -0.14236 0.43386 C -0.14375 0.43733 -0.14896 0.43802 -0.14896 0.43825 C -0.15017 0.44774 -0.15156 0.45491 -0.14896 0.46578 C -0.14826 0.46878 -0.14687 0.46231 -0.14566 0.46138 C -0.14496 0.46022 -0.14427 0.46138 -0.14305 0.46138 " pathEditMode="relative" rAng="0" ptsTypes="fffffffffffffffffffffA">
                                      <p:cBhvr>
                                        <p:cTn id="46" dur="2000" fill="hold"/>
                                        <p:tgtEl>
                                          <p:spTgt spid="23"/>
                                        </p:tgtEl>
                                        <p:attrNameLst>
                                          <p:attrName>ppt_x</p:attrName>
                                          <p:attrName>ppt_y</p:attrName>
                                        </p:attrNameLst>
                                      </p:cBhvr>
                                      <p:rCtr x="-59" y="183"/>
                                    </p:animMotion>
                                  </p:childTnLst>
                                </p:cTn>
                              </p:par>
                            </p:childTnLst>
                          </p:cTn>
                        </p:par>
                        <p:par>
                          <p:cTn id="47" fill="hold">
                            <p:stCondLst>
                              <p:cond delay="2500"/>
                            </p:stCondLst>
                            <p:childTnLst>
                              <p:par>
                                <p:cTn id="48" presetID="0" presetClass="path" presetSubtype="0" accel="50000" decel="50000" fill="hold" grpId="1" nodeType="afterEffect">
                                  <p:stCondLst>
                                    <p:cond delay="0"/>
                                  </p:stCondLst>
                                  <p:childTnLst>
                                    <p:animMotion origin="layout" path="M -0.03438 0.47942 C -0.03628 0.46809 -0.03941 0.46809 -0.04462 0.45768 C -0.04774 0.45167 -0.04896 0.44797 -0.05347 0.44404 C -0.05625 0.43826 -0.06146 0.43109 -0.06615 0.42901 C -0.07049 0.41999 -0.06753 0.42531 -0.07622 0.41374 C -0.08056 0.40796 -0.07778 0.40542 -0.08385 0.40033 C -0.08802 0.38275 -0.08715 0.35315 -0.07865 0.33627 C -0.07535 0.29834 -0.07656 0.26226 -0.08507 0.22665 C -0.08438 0.18294 -0.08628 0.15704 -0.07865 0.12026 C -0.07674 0.11101 -0.07656 0.09968 -0.0724 0.09182 C -0.07205 0.0902 -0.07205 0.08812 -0.07118 0.08673 C -0.07031 0.08511 -0.06788 0.08511 -0.06736 0.08326 C -0.06528 0.07632 -0.06476 0.06869 -0.06354 0.06129 C -0.06319 0.05898 -0.06285 0.05667 -0.06233 0.05458 C -0.06024 0.04695 -0.05799 0.04001 -0.0559 0.03261 C -0.05469 0.02198 -0.05382 0.01989 -0.04826 0.01249 C -0.04653 0.00556 -0.04462 0.00301 -0.03941 0.0007 C -0.03351 -0.01156 -0.02795 -0.00855 -0.01927 -0.00277 " pathEditMode="relative" ptsTypes="fffffffffffffffffA">
                                      <p:cBhvr>
                                        <p:cTn id="49" dur="2000" fill="hold"/>
                                        <p:tgtEl>
                                          <p:spTgt spid="22"/>
                                        </p:tgtEl>
                                        <p:attrNameLst>
                                          <p:attrName>ppt_x</p:attrName>
                                          <p:attrName>ppt_y</p:attrName>
                                        </p:attrNameLst>
                                      </p:cBhvr>
                                    </p:animMotion>
                                  </p:childTnLst>
                                </p:cTn>
                              </p:par>
                            </p:childTnLst>
                          </p:cTn>
                        </p:par>
                      </p:childTnLst>
                    </p:cTn>
                  </p:par>
                  <p:par>
                    <p:cTn id="50" fill="hold">
                      <p:stCondLst>
                        <p:cond delay="indefinite"/>
                      </p:stCondLst>
                      <p:childTnLst>
                        <p:par>
                          <p:cTn id="51" fill="hold">
                            <p:stCondLst>
                              <p:cond delay="0"/>
                            </p:stCondLst>
                            <p:childTnLst>
                              <p:par>
                                <p:cTn id="52" presetID="64" presetClass="path" presetSubtype="0" accel="50000" decel="50000" fill="hold" grpId="0" nodeType="clickEffect">
                                  <p:stCondLst>
                                    <p:cond delay="0"/>
                                  </p:stCondLst>
                                  <p:childTnLst>
                                    <p:animMotion origin="layout" path="M 0.00313 0.0252 L -0.00173 -0.05435 " pathEditMode="relative" rAng="0" ptsTypes="AA">
                                      <p:cBhvr>
                                        <p:cTn id="53" dur="500" fill="hold"/>
                                        <p:tgtEl>
                                          <p:spTgt spid="14"/>
                                        </p:tgtEl>
                                        <p:attrNameLst>
                                          <p:attrName>ppt_x</p:attrName>
                                          <p:attrName>ppt_y</p:attrName>
                                        </p:attrNameLst>
                                      </p:cBhvr>
                                      <p:rCtr x="-2" y="-40"/>
                                    </p:animMotion>
                                  </p:childTnLst>
                                  <p:subTnLst>
                                    <p:set>
                                      <p:cBhvr override="childStyle">
                                        <p:cTn dur="1" fill="hold" display="0" masterRel="sameClick" afterEffect="1">
                                          <p:stCondLst>
                                            <p:cond evt="end" delay="0">
                                              <p:tn val="52"/>
                                            </p:cond>
                                          </p:stCondLst>
                                        </p:cTn>
                                        <p:tgtEl>
                                          <p:spTgt spid="14"/>
                                        </p:tgtEl>
                                        <p:attrNameLst>
                                          <p:attrName>style.visibility</p:attrName>
                                        </p:attrNameLst>
                                      </p:cBhvr>
                                      <p:to>
                                        <p:strVal val="hidden"/>
                                      </p:to>
                                    </p:set>
                                  </p:subTnLst>
                                </p:cTn>
                              </p:par>
                            </p:childTnLst>
                          </p:cTn>
                        </p:par>
                        <p:par>
                          <p:cTn id="54" fill="hold">
                            <p:stCondLst>
                              <p:cond delay="500"/>
                            </p:stCondLst>
                            <p:childTnLst>
                              <p:par>
                                <p:cTn id="55" presetID="49" presetClass="path" presetSubtype="0" accel="50000" decel="50000" fill="hold" grpId="0" nodeType="afterEffect">
                                  <p:stCondLst>
                                    <p:cond delay="0"/>
                                  </p:stCondLst>
                                  <p:childTnLst>
                                    <p:animMotion origin="layout" path="M -0.00087 0.00717 L -0.15937 0.10893 " pathEditMode="relative" rAng="0" ptsTypes="AA">
                                      <p:cBhvr>
                                        <p:cTn id="56" dur="2000" fill="hold"/>
                                        <p:tgtEl>
                                          <p:spTgt spid="24"/>
                                        </p:tgtEl>
                                        <p:attrNameLst>
                                          <p:attrName>ppt_x</p:attrName>
                                          <p:attrName>ppt_y</p:attrName>
                                        </p:attrNameLst>
                                      </p:cBhvr>
                                      <p:rCtr x="-79" y="51"/>
                                    </p:animMotion>
                                  </p:childTnLst>
                                </p:cTn>
                              </p:par>
                            </p:childTnLst>
                          </p:cTn>
                        </p:par>
                        <p:par>
                          <p:cTn id="57" fill="hold">
                            <p:stCondLst>
                              <p:cond delay="2500"/>
                            </p:stCondLst>
                            <p:childTnLst>
                              <p:par>
                                <p:cTn id="58" presetID="1" presetClass="entr" presetSubtype="0"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3" presetClass="exit" presetSubtype="10" fill="hold" grpId="1" nodeType="clickEffect">
                                  <p:stCondLst>
                                    <p:cond delay="0"/>
                                  </p:stCondLst>
                                  <p:childTnLst>
                                    <p:animEffect transition="out" filter="blinds(horizontal)">
                                      <p:cBhvr>
                                        <p:cTn id="63" dur="500"/>
                                        <p:tgtEl>
                                          <p:spTgt spid="34"/>
                                        </p:tgtEl>
                                      </p:cBhvr>
                                    </p:animEffect>
                                    <p:set>
                                      <p:cBhvr>
                                        <p:cTn id="64" dur="1" fill="hold">
                                          <p:stCondLst>
                                            <p:cond delay="499"/>
                                          </p:stCondLst>
                                        </p:cTn>
                                        <p:tgtEl>
                                          <p:spTgt spid="34"/>
                                        </p:tgtEl>
                                        <p:attrNameLst>
                                          <p:attrName>style.visibility</p:attrName>
                                        </p:attrNameLst>
                                      </p:cBhvr>
                                      <p:to>
                                        <p:strVal val="hidden"/>
                                      </p:to>
                                    </p:set>
                                  </p:childTnLst>
                                </p:cTn>
                              </p:par>
                            </p:childTnLst>
                          </p:cTn>
                        </p:par>
                        <p:par>
                          <p:cTn id="65" fill="hold">
                            <p:stCondLst>
                              <p:cond delay="500"/>
                            </p:stCondLst>
                            <p:childTnLst>
                              <p:par>
                                <p:cTn id="66" presetID="56" presetClass="path" presetSubtype="0" accel="50000" decel="50000" fill="hold" grpId="1" nodeType="afterEffect">
                                  <p:stCondLst>
                                    <p:cond delay="0"/>
                                  </p:stCondLst>
                                  <p:childTnLst>
                                    <p:animMotion origin="layout" path="M -0.12691 0.17507 L -0.00087 0.00717 " pathEditMode="relative" rAng="0" ptsTypes="AA">
                                      <p:cBhvr>
                                        <p:cTn id="67" dur="2000" fill="hold"/>
                                        <p:tgtEl>
                                          <p:spTgt spid="24"/>
                                        </p:tgtEl>
                                        <p:attrNameLst>
                                          <p:attrName>ppt_x</p:attrName>
                                          <p:attrName>ppt_y</p:attrName>
                                        </p:attrNameLst>
                                      </p:cBhvr>
                                      <p:rCtr x="63" y="-84"/>
                                    </p:animMotion>
                                  </p:childTnLst>
                                </p:cTn>
                              </p:par>
                            </p:childTnLst>
                          </p:cTn>
                        </p:par>
                      </p:childTnLst>
                    </p:cTn>
                  </p:par>
                  <p:par>
                    <p:cTn id="68" fill="hold">
                      <p:stCondLst>
                        <p:cond delay="indefinite"/>
                      </p:stCondLst>
                      <p:childTnLst>
                        <p:par>
                          <p:cTn id="69" fill="hold">
                            <p:stCondLst>
                              <p:cond delay="0"/>
                            </p:stCondLst>
                            <p:childTnLst>
                              <p:par>
                                <p:cTn id="70" presetID="64" presetClass="path" presetSubtype="0" accel="50000" decel="50000" fill="hold" grpId="0" nodeType="clickEffect">
                                  <p:stCondLst>
                                    <p:cond delay="0"/>
                                  </p:stCondLst>
                                  <p:childTnLst>
                                    <p:animMotion origin="layout" path="M 5.55556E-7 -9.80574E-7 L -0.00382 -0.06892 " pathEditMode="relative" rAng="0" ptsTypes="AA">
                                      <p:cBhvr>
                                        <p:cTn id="71" dur="2000" fill="hold"/>
                                        <p:tgtEl>
                                          <p:spTgt spid="15"/>
                                        </p:tgtEl>
                                        <p:attrNameLst>
                                          <p:attrName>ppt_x</p:attrName>
                                          <p:attrName>ppt_y</p:attrName>
                                        </p:attrNameLst>
                                      </p:cBhvr>
                                      <p:rCtr x="-2" y="-34"/>
                                    </p:animMotion>
                                  </p:childTnLst>
                                  <p:subTnLst>
                                    <p:set>
                                      <p:cBhvr override="childStyle">
                                        <p:cTn dur="1" fill="hold" display="0" masterRel="sameClick" afterEffect="1">
                                          <p:stCondLst>
                                            <p:cond evt="end" delay="0">
                                              <p:tn val="70"/>
                                            </p:cond>
                                          </p:stCondLst>
                                        </p:cTn>
                                        <p:tgtEl>
                                          <p:spTgt spid="15"/>
                                        </p:tgtEl>
                                        <p:attrNameLst>
                                          <p:attrName>style.visibility</p:attrName>
                                        </p:attrNameLst>
                                      </p:cBhvr>
                                      <p:to>
                                        <p:strVal val="hidden"/>
                                      </p:to>
                                    </p:set>
                                  </p:subTnLst>
                                </p:cTn>
                              </p:par>
                            </p:childTnLst>
                          </p:cTn>
                        </p:par>
                        <p:par>
                          <p:cTn id="72" fill="hold">
                            <p:stCondLst>
                              <p:cond delay="2000"/>
                            </p:stCondLst>
                            <p:childTnLst>
                              <p:par>
                                <p:cTn id="73" presetID="56" presetClass="path" presetSubtype="0" accel="50000" decel="50000" fill="hold" grpId="0" nodeType="afterEffect">
                                  <p:stCondLst>
                                    <p:cond delay="0"/>
                                  </p:stCondLst>
                                  <p:childTnLst>
                                    <p:animMotion origin="layout" path="M -2.5E-6 -2.80296E-6 L -0.2835 0.10176 " pathEditMode="relative" rAng="0" ptsTypes="AA">
                                      <p:cBhvr>
                                        <p:cTn id="74" dur="2000" fill="hold"/>
                                        <p:tgtEl>
                                          <p:spTgt spid="25"/>
                                        </p:tgtEl>
                                        <p:attrNameLst>
                                          <p:attrName>ppt_x</p:attrName>
                                          <p:attrName>ppt_y</p:attrName>
                                        </p:attrNameLst>
                                      </p:cBhvr>
                                      <p:rCtr x="-142" y="51"/>
                                    </p:animMotion>
                                  </p:childTnLst>
                                </p:cTn>
                              </p:par>
                            </p:childTnLst>
                          </p:cTn>
                        </p:par>
                        <p:par>
                          <p:cTn id="75" fill="hold">
                            <p:stCondLst>
                              <p:cond delay="4000"/>
                            </p:stCondLst>
                            <p:childTnLst>
                              <p:par>
                                <p:cTn id="76" presetID="1" presetClass="entr" presetSubtype="0" fill="hold" grpId="2" nodeType="afterEffect">
                                  <p:stCondLst>
                                    <p:cond delay="0"/>
                                  </p:stCondLst>
                                  <p:childTnLst>
                                    <p:set>
                                      <p:cBhvr>
                                        <p:cTn id="77" dur="1" fill="hold">
                                          <p:stCondLst>
                                            <p:cond delay="0"/>
                                          </p:stCondLst>
                                        </p:cTn>
                                        <p:tgtEl>
                                          <p:spTgt spid="33"/>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3" presetClass="exit" presetSubtype="10" fill="hold" grpId="3" nodeType="clickEffect">
                                  <p:stCondLst>
                                    <p:cond delay="0"/>
                                  </p:stCondLst>
                                  <p:childTnLst>
                                    <p:animEffect transition="out" filter="blinds(horizontal)">
                                      <p:cBhvr>
                                        <p:cTn id="81" dur="500"/>
                                        <p:tgtEl>
                                          <p:spTgt spid="33"/>
                                        </p:tgtEl>
                                      </p:cBhvr>
                                    </p:animEffect>
                                    <p:set>
                                      <p:cBhvr>
                                        <p:cTn id="82" dur="1" fill="hold">
                                          <p:stCondLst>
                                            <p:cond delay="499"/>
                                          </p:stCondLst>
                                        </p:cTn>
                                        <p:tgtEl>
                                          <p:spTgt spid="33"/>
                                        </p:tgtEl>
                                        <p:attrNameLst>
                                          <p:attrName>style.visibility</p:attrName>
                                        </p:attrNameLst>
                                      </p:cBhvr>
                                      <p:to>
                                        <p:strVal val="hidden"/>
                                      </p:to>
                                    </p:set>
                                  </p:childTnLst>
                                </p:cTn>
                              </p:par>
                            </p:childTnLst>
                          </p:cTn>
                        </p:par>
                        <p:par>
                          <p:cTn id="83" fill="hold">
                            <p:stCondLst>
                              <p:cond delay="500"/>
                            </p:stCondLst>
                            <p:childTnLst>
                              <p:par>
                                <p:cTn id="84" presetID="56" presetClass="path" presetSubtype="0" accel="50000" decel="50000" fill="hold" grpId="1" nodeType="afterEffect">
                                  <p:stCondLst>
                                    <p:cond delay="0"/>
                                  </p:stCondLst>
                                  <p:childTnLst>
                                    <p:animMotion origin="layout" path="M -0.2835 0.10176 L -0.40156 0.46878 " pathEditMode="relative" rAng="0" ptsTypes="AA">
                                      <p:cBhvr>
                                        <p:cTn id="85" dur="2000" fill="hold"/>
                                        <p:tgtEl>
                                          <p:spTgt spid="25"/>
                                        </p:tgtEl>
                                        <p:attrNameLst>
                                          <p:attrName>ppt_x</p:attrName>
                                          <p:attrName>ppt_y</p:attrName>
                                        </p:attrNameLst>
                                      </p:cBhvr>
                                      <p:rCtr x="-59" y="183"/>
                                    </p:animMotion>
                                  </p:childTnLst>
                                </p:cTn>
                              </p:par>
                            </p:childTnLst>
                          </p:cTn>
                        </p:par>
                        <p:par>
                          <p:cTn id="86" fill="hold">
                            <p:stCondLst>
                              <p:cond delay="2500"/>
                            </p:stCondLst>
                            <p:childTnLst>
                              <p:par>
                                <p:cTn id="87" presetID="0" presetClass="path" presetSubtype="0" accel="50000" decel="50000" fill="hold" grpId="2" nodeType="afterEffect">
                                  <p:stCondLst>
                                    <p:cond delay="0"/>
                                  </p:stCondLst>
                                  <p:childTnLst>
                                    <p:animMotion origin="layout" path="M -0.15156 0.47942 C -0.14392 0.44751 -0.15122 0.39986 -0.15556 0.3661 C -0.15608 0.35338 -0.15608 0.33788 -0.15903 0.32655 C -0.1599 0.31684 -0.1599 0.30713 -0.16163 0.29741 C -0.1625 0.28677 -0.16302 0.27683 -0.16424 0.26689 C -0.16493 0.25255 -0.16511 0.23844 -0.1658 0.22433 C -0.16597 0.21554 -0.17066 0.19866 -0.17222 0.19149 C -0.17396 0.18294 -0.17483 0.17392 -0.17535 0.1642 C -0.17622 0.15426 -0.17761 0.14362 -0.1783 0.13344 C -0.17882 0.12257 -0.17847 0.11379 -0.1809 0.10454 C -0.1816 0.09899 -0.18403 0.0895 -0.18403 0.08973 C -0.18629 0.06661 -0.18629 0.03932 -0.18333 0.01758 C -0.18038 -0.003 -0.18351 0.0266 -0.18142 0.00694 C -0.18125 0.00648 -0.18056 -0.00393 -0.18004 -0.00509 C -0.1783 -0.01156 -0.17309 -0.01225 -0.17014 -0.01364 C -0.16597 -0.02081 -0.16111 -0.02151 -0.15608 -0.02359 C -0.14583 -0.02844 -0.13542 -0.03099 -0.12465 -0.03399 C -0.1059 -0.06614 -0.07986 -0.04209 -0.05712 -0.04232 C -0.04445 -0.04209 -0.03142 -0.04324 -0.01858 -0.04093 C -0.01719 -0.0407 -0.01476 -0.03399 -0.01476 -0.03376 C -0.01372 -0.02544 -0.01354 -0.01942 -0.01285 -0.00994 C -0.01267 -0.00809 -0.01267 -0.00624 -0.01215 -0.00509 C -0.01163 -0.00347 -0.00955 -0.00162 -0.00955 -0.00138 " pathEditMode="relative" rAng="0" ptsTypes="ffffffffffffffffffffffA">
                                      <p:cBhvr>
                                        <p:cTn id="88" dur="2000" fill="hold"/>
                                        <p:tgtEl>
                                          <p:spTgt spid="23"/>
                                        </p:tgtEl>
                                        <p:attrNameLst>
                                          <p:attrName>ppt_x</p:attrName>
                                          <p:attrName>ppt_y</p:attrName>
                                        </p:attrNameLst>
                                      </p:cBhvr>
                                      <p:rCtr x="54" y="-273"/>
                                    </p:animMotion>
                                  </p:childTnLst>
                                </p:cTn>
                              </p:par>
                            </p:childTnLst>
                          </p:cTn>
                        </p:par>
                      </p:childTnLst>
                    </p:cTn>
                  </p:par>
                  <p:par>
                    <p:cTn id="89" fill="hold">
                      <p:stCondLst>
                        <p:cond delay="indefinite"/>
                      </p:stCondLst>
                      <p:childTnLst>
                        <p:par>
                          <p:cTn id="90" fill="hold">
                            <p:stCondLst>
                              <p:cond delay="0"/>
                            </p:stCondLst>
                            <p:childTnLst>
                              <p:par>
                                <p:cTn id="91" presetID="64" presetClass="path" presetSubtype="0" accel="50000" decel="50000" fill="hold" grpId="0" nodeType="clickEffect">
                                  <p:stCondLst>
                                    <p:cond delay="0"/>
                                  </p:stCondLst>
                                  <p:childTnLst>
                                    <p:animMotion origin="layout" path="M 5.55556E-7 -9.80574E-7 L 5.55556E-7 -0.06892 " pathEditMode="relative" rAng="0" ptsTypes="AA">
                                      <p:cBhvr>
                                        <p:cTn id="92" dur="2000" fill="hold"/>
                                        <p:tgtEl>
                                          <p:spTgt spid="16"/>
                                        </p:tgtEl>
                                        <p:attrNameLst>
                                          <p:attrName>ppt_x</p:attrName>
                                          <p:attrName>ppt_y</p:attrName>
                                        </p:attrNameLst>
                                      </p:cBhvr>
                                      <p:rCtr x="0" y="-34"/>
                                    </p:animMotion>
                                  </p:childTnLst>
                                  <p:subTnLst>
                                    <p:set>
                                      <p:cBhvr override="childStyle">
                                        <p:cTn dur="1" fill="hold" display="0" masterRel="sameClick" afterEffect="1">
                                          <p:stCondLst>
                                            <p:cond evt="end" delay="0">
                                              <p:tn val="91"/>
                                            </p:cond>
                                          </p:stCondLst>
                                        </p:cTn>
                                        <p:tgtEl>
                                          <p:spTgt spid="16"/>
                                        </p:tgtEl>
                                        <p:attrNameLst>
                                          <p:attrName>style.visibility</p:attrName>
                                        </p:attrNameLst>
                                      </p:cBhvr>
                                      <p:to>
                                        <p:strVal val="hidden"/>
                                      </p:to>
                                    </p:set>
                                  </p:subTnLst>
                                </p:cTn>
                              </p:par>
                            </p:childTnLst>
                          </p:cTn>
                        </p:par>
                        <p:par>
                          <p:cTn id="93" fill="hold">
                            <p:stCondLst>
                              <p:cond delay="2000"/>
                            </p:stCondLst>
                            <p:childTnLst>
                              <p:par>
                                <p:cTn id="94" presetID="49" presetClass="path" presetSubtype="0" accel="50000" decel="50000" fill="hold" grpId="0" nodeType="afterEffect">
                                  <p:stCondLst>
                                    <p:cond delay="0"/>
                                  </p:stCondLst>
                                  <p:childTnLst>
                                    <p:animMotion origin="layout" path="M 0.00885 0.00717 L -0.39965 0.10893 " pathEditMode="relative" rAng="0" ptsTypes="AA">
                                      <p:cBhvr>
                                        <p:cTn id="95" dur="2000" fill="hold"/>
                                        <p:tgtEl>
                                          <p:spTgt spid="26"/>
                                        </p:tgtEl>
                                        <p:attrNameLst>
                                          <p:attrName>ppt_x</p:attrName>
                                          <p:attrName>ppt_y</p:attrName>
                                        </p:attrNameLst>
                                      </p:cBhvr>
                                      <p:rCtr x="-204" y="51"/>
                                    </p:animMotion>
                                  </p:childTnLst>
                                </p:cTn>
                              </p:par>
                            </p:childTnLst>
                          </p:cTn>
                        </p:par>
                        <p:par>
                          <p:cTn id="96" fill="hold">
                            <p:stCondLst>
                              <p:cond delay="4000"/>
                            </p:stCondLst>
                            <p:childTnLst>
                              <p:par>
                                <p:cTn id="97" presetID="1" presetClass="entr" presetSubtype="0" fill="hold" grpId="2" nodeType="afterEffect">
                                  <p:stCondLst>
                                    <p:cond delay="0"/>
                                  </p:stCondLst>
                                  <p:childTnLst>
                                    <p:set>
                                      <p:cBhvr>
                                        <p:cTn id="98" dur="1" fill="hold">
                                          <p:stCondLst>
                                            <p:cond delay="0"/>
                                          </p:stCondLst>
                                        </p:cTn>
                                        <p:tgtEl>
                                          <p:spTgt spid="34"/>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3" presetClass="exit" presetSubtype="10" fill="hold" grpId="3" nodeType="clickEffect">
                                  <p:stCondLst>
                                    <p:cond delay="0"/>
                                  </p:stCondLst>
                                  <p:childTnLst>
                                    <p:animEffect transition="out" filter="blinds(horizontal)">
                                      <p:cBhvr>
                                        <p:cTn id="102" dur="500"/>
                                        <p:tgtEl>
                                          <p:spTgt spid="34"/>
                                        </p:tgtEl>
                                      </p:cBhvr>
                                    </p:animEffect>
                                    <p:set>
                                      <p:cBhvr>
                                        <p:cTn id="103" dur="1" fill="hold">
                                          <p:stCondLst>
                                            <p:cond delay="499"/>
                                          </p:stCondLst>
                                        </p:cTn>
                                        <p:tgtEl>
                                          <p:spTgt spid="34"/>
                                        </p:tgtEl>
                                        <p:attrNameLst>
                                          <p:attrName>style.visibility</p:attrName>
                                        </p:attrNameLst>
                                      </p:cBhvr>
                                      <p:to>
                                        <p:strVal val="hidden"/>
                                      </p:to>
                                    </p:set>
                                  </p:childTnLst>
                                </p:cTn>
                              </p:par>
                            </p:childTnLst>
                          </p:cTn>
                        </p:par>
                        <p:par>
                          <p:cTn id="104" fill="hold">
                            <p:stCondLst>
                              <p:cond delay="500"/>
                            </p:stCondLst>
                            <p:childTnLst>
                              <p:par>
                                <p:cTn id="105" presetID="49" presetClass="path" presetSubtype="0" accel="50000" decel="50000" fill="hold" grpId="1" nodeType="afterEffect">
                                  <p:stCondLst>
                                    <p:cond delay="0"/>
                                  </p:stCondLst>
                                  <p:childTnLst>
                                    <p:animMotion origin="layout" path="M -0.37691 0.17507 L 0.00886 0.00717 " pathEditMode="relative" rAng="0" ptsTypes="AA">
                                      <p:cBhvr>
                                        <p:cTn id="106" dur="2000" fill="hold"/>
                                        <p:tgtEl>
                                          <p:spTgt spid="26"/>
                                        </p:tgtEl>
                                        <p:attrNameLst>
                                          <p:attrName>ppt_x</p:attrName>
                                          <p:attrName>ppt_y</p:attrName>
                                        </p:attrNameLst>
                                      </p:cBhvr>
                                      <p:rCtr x="193" y="-84"/>
                                    </p:animMotion>
                                  </p:childTnLst>
                                </p:cTn>
                              </p:par>
                            </p:childTnLst>
                          </p:cTn>
                        </p:par>
                        <p:par>
                          <p:cTn id="107" fill="hold">
                            <p:stCondLst>
                              <p:cond delay="2500"/>
                            </p:stCondLst>
                            <p:childTnLst>
                              <p:par>
                                <p:cTn id="108" presetID="64" presetClass="path" presetSubtype="0" accel="50000" decel="50000" fill="hold" grpId="0" nodeType="afterEffect">
                                  <p:stCondLst>
                                    <p:cond delay="0"/>
                                  </p:stCondLst>
                                  <p:childTnLst>
                                    <p:animMotion origin="layout" path="M 5.55556E-7 -3.95005E-6 L -0.00382 -0.07146 " pathEditMode="relative" rAng="0" ptsTypes="AA">
                                      <p:cBhvr>
                                        <p:cTn id="109" dur="2000" fill="hold"/>
                                        <p:tgtEl>
                                          <p:spTgt spid="17"/>
                                        </p:tgtEl>
                                        <p:attrNameLst>
                                          <p:attrName>ppt_x</p:attrName>
                                          <p:attrName>ppt_y</p:attrName>
                                        </p:attrNameLst>
                                      </p:cBhvr>
                                      <p:rCtr x="-2" y="-36"/>
                                    </p:animMotion>
                                  </p:childTnLst>
                                  <p:subTnLst>
                                    <p:set>
                                      <p:cBhvr override="childStyle">
                                        <p:cTn dur="1" fill="hold" display="0" masterRel="sameClick" afterEffect="1">
                                          <p:stCondLst>
                                            <p:cond evt="end" delay="0">
                                              <p:tn val="108"/>
                                            </p:cond>
                                          </p:stCondLst>
                                        </p:cTn>
                                        <p:tgtEl>
                                          <p:spTgt spid="17"/>
                                        </p:tgtEl>
                                        <p:attrNameLst>
                                          <p:attrName>style.visibility</p:attrName>
                                        </p:attrNameLst>
                                      </p:cBhvr>
                                      <p:to>
                                        <p:strVal val="hidden"/>
                                      </p:to>
                                    </p:set>
                                  </p:subTnLst>
                                </p:cTn>
                              </p:par>
                            </p:childTnLst>
                          </p:cTn>
                        </p:par>
                        <p:par>
                          <p:cTn id="110" fill="hold">
                            <p:stCondLst>
                              <p:cond delay="4500"/>
                            </p:stCondLst>
                            <p:childTnLst>
                              <p:par>
                                <p:cTn id="111" presetID="49" presetClass="path" presetSubtype="0" accel="50000" decel="50000" fill="hold" grpId="0" nodeType="afterEffect">
                                  <p:stCondLst>
                                    <p:cond delay="0"/>
                                  </p:stCondLst>
                                  <p:childTnLst>
                                    <p:animMotion origin="layout" path="M -4.44444E-6 -4.34783E-6 L -0.51388 0.09783 " pathEditMode="relative" rAng="0" ptsTypes="AA">
                                      <p:cBhvr>
                                        <p:cTn id="112" dur="2000" fill="hold"/>
                                        <p:tgtEl>
                                          <p:spTgt spid="27"/>
                                        </p:tgtEl>
                                        <p:attrNameLst>
                                          <p:attrName>ppt_x</p:attrName>
                                          <p:attrName>ppt_y</p:attrName>
                                        </p:attrNameLst>
                                      </p:cBhvr>
                                      <p:rCtr x="-257" y="49"/>
                                    </p:animMotion>
                                  </p:childTnLst>
                                </p:cTn>
                              </p:par>
                            </p:childTnLst>
                          </p:cTn>
                        </p:par>
                        <p:par>
                          <p:cTn id="113" fill="hold">
                            <p:stCondLst>
                              <p:cond delay="6500"/>
                            </p:stCondLst>
                            <p:childTnLst>
                              <p:par>
                                <p:cTn id="114" presetID="1" presetClass="entr" presetSubtype="0" fill="hold" grpId="4" nodeType="afterEffect">
                                  <p:stCondLst>
                                    <p:cond delay="0"/>
                                  </p:stCondLst>
                                  <p:childTnLst>
                                    <p:set>
                                      <p:cBhvr>
                                        <p:cTn id="115" dur="1" fill="hold">
                                          <p:stCondLst>
                                            <p:cond delay="0"/>
                                          </p:stCondLst>
                                        </p:cTn>
                                        <p:tgtEl>
                                          <p:spTgt spid="34"/>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3" presetClass="exit" presetSubtype="10" fill="hold" grpId="5" nodeType="clickEffect">
                                  <p:stCondLst>
                                    <p:cond delay="0"/>
                                  </p:stCondLst>
                                  <p:childTnLst>
                                    <p:animEffect transition="out" filter="blinds(horizontal)">
                                      <p:cBhvr>
                                        <p:cTn id="119" dur="500"/>
                                        <p:tgtEl>
                                          <p:spTgt spid="34"/>
                                        </p:tgtEl>
                                      </p:cBhvr>
                                    </p:animEffect>
                                    <p:set>
                                      <p:cBhvr>
                                        <p:cTn id="120" dur="1" fill="hold">
                                          <p:stCondLst>
                                            <p:cond delay="499"/>
                                          </p:stCondLst>
                                        </p:cTn>
                                        <p:tgtEl>
                                          <p:spTgt spid="34"/>
                                        </p:tgtEl>
                                        <p:attrNameLst>
                                          <p:attrName>style.visibility</p:attrName>
                                        </p:attrNameLst>
                                      </p:cBhvr>
                                      <p:to>
                                        <p:strVal val="hidden"/>
                                      </p:to>
                                    </p:set>
                                  </p:childTnLst>
                                </p:cTn>
                              </p:par>
                            </p:childTnLst>
                          </p:cTn>
                        </p:par>
                        <p:par>
                          <p:cTn id="121" fill="hold">
                            <p:stCondLst>
                              <p:cond delay="500"/>
                            </p:stCondLst>
                            <p:childTnLst>
                              <p:par>
                                <p:cTn id="122" presetID="56" presetClass="path" presetSubtype="0" accel="50000" decel="50000" fill="hold" grpId="1" nodeType="afterEffect">
                                  <p:stCondLst>
                                    <p:cond delay="0"/>
                                  </p:stCondLst>
                                  <p:childTnLst>
                                    <p:animMotion origin="layout" path="M -0.4941 0.17507 L 0.00208 0.00717 " pathEditMode="relative" rAng="0" ptsTypes="AA">
                                      <p:cBhvr>
                                        <p:cTn id="123" dur="2000" fill="hold"/>
                                        <p:tgtEl>
                                          <p:spTgt spid="27"/>
                                        </p:tgtEl>
                                        <p:attrNameLst>
                                          <p:attrName>ppt_x</p:attrName>
                                          <p:attrName>ppt_y</p:attrName>
                                        </p:attrNameLst>
                                      </p:cBhvr>
                                      <p:rCtr x="248" y="-84"/>
                                    </p:animMotion>
                                  </p:childTnLst>
                                </p:cTn>
                              </p:par>
                            </p:childTnLst>
                          </p:cTn>
                        </p:par>
                      </p:childTnLst>
                    </p:cTn>
                  </p:par>
                  <p:par>
                    <p:cTn id="124" fill="hold">
                      <p:stCondLst>
                        <p:cond delay="indefinite"/>
                      </p:stCondLst>
                      <p:childTnLst>
                        <p:par>
                          <p:cTn id="125" fill="hold">
                            <p:stCondLst>
                              <p:cond delay="0"/>
                            </p:stCondLst>
                            <p:childTnLst>
                              <p:par>
                                <p:cTn id="126" presetID="64" presetClass="path" presetSubtype="0" accel="50000" decel="50000" fill="hold" grpId="0" nodeType="clickEffect">
                                  <p:stCondLst>
                                    <p:cond delay="0"/>
                                  </p:stCondLst>
                                  <p:childTnLst>
                                    <p:animMotion origin="layout" path="M 5.55556E-7 -9.80574E-7 L 5.55556E-7 -0.06892 " pathEditMode="relative" rAng="0" ptsTypes="AA">
                                      <p:cBhvr>
                                        <p:cTn id="127" dur="500" fill="hold"/>
                                        <p:tgtEl>
                                          <p:spTgt spid="35"/>
                                        </p:tgtEl>
                                        <p:attrNameLst>
                                          <p:attrName>ppt_x</p:attrName>
                                          <p:attrName>ppt_y</p:attrName>
                                        </p:attrNameLst>
                                      </p:cBhvr>
                                      <p:rCtr x="0" y="-34"/>
                                    </p:animMotion>
                                  </p:childTnLst>
                                  <p:subTnLst>
                                    <p:set>
                                      <p:cBhvr override="childStyle">
                                        <p:cTn dur="1" fill="hold" display="0" masterRel="sameClick" afterEffect="1">
                                          <p:stCondLst>
                                            <p:cond evt="end" delay="0">
                                              <p:tn val="126"/>
                                            </p:cond>
                                          </p:stCondLst>
                                        </p:cTn>
                                        <p:tgtEl>
                                          <p:spTgt spid="35"/>
                                        </p:tgtEl>
                                        <p:attrNameLst>
                                          <p:attrName>style.visibility</p:attrName>
                                        </p:attrNameLst>
                                      </p:cBhvr>
                                      <p:to>
                                        <p:strVal val="hidden"/>
                                      </p:to>
                                    </p:set>
                                  </p:subTnLst>
                                </p:cTn>
                              </p:par>
                            </p:childTnLst>
                          </p:cTn>
                        </p:par>
                        <p:par>
                          <p:cTn id="128" fill="hold">
                            <p:stCondLst>
                              <p:cond delay="500"/>
                            </p:stCondLst>
                            <p:childTnLst>
                              <p:par>
                                <p:cTn id="129" presetID="42" presetClass="path" presetSubtype="0" accel="50000" decel="50000" fill="hold" grpId="0" nodeType="afterEffect">
                                  <p:stCondLst>
                                    <p:cond delay="0"/>
                                  </p:stCondLst>
                                  <p:childTnLst>
                                    <p:animMotion origin="layout" path="M 3.88889E-6 4.22757E-6 L -0.65868 0.11216 " pathEditMode="relative" rAng="0" ptsTypes="AA">
                                      <p:cBhvr>
                                        <p:cTn id="130" dur="2000" fill="hold"/>
                                        <p:tgtEl>
                                          <p:spTgt spid="32"/>
                                        </p:tgtEl>
                                        <p:attrNameLst>
                                          <p:attrName>ppt_x</p:attrName>
                                          <p:attrName>ppt_y</p:attrName>
                                        </p:attrNameLst>
                                      </p:cBhvr>
                                      <p:rCtr x="-329" y="56"/>
                                    </p:animMotion>
                                  </p:childTnLst>
                                </p:cTn>
                              </p:par>
                            </p:childTnLst>
                          </p:cTn>
                        </p:par>
                        <p:par>
                          <p:cTn id="131" fill="hold">
                            <p:stCondLst>
                              <p:cond delay="2500"/>
                            </p:stCondLst>
                            <p:childTnLst>
                              <p:par>
                                <p:cTn id="132" presetID="1" presetClass="entr" presetSubtype="0" fill="hold" grpId="6" nodeType="afterEffect">
                                  <p:stCondLst>
                                    <p:cond delay="0"/>
                                  </p:stCondLst>
                                  <p:childTnLst>
                                    <p:set>
                                      <p:cBhvr>
                                        <p:cTn id="133" dur="1" fill="hold">
                                          <p:stCondLst>
                                            <p:cond delay="0"/>
                                          </p:stCondLst>
                                        </p:cTn>
                                        <p:tgtEl>
                                          <p:spTgt spid="34"/>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3" presetClass="exit" presetSubtype="10" fill="hold" grpId="7" nodeType="clickEffect">
                                  <p:stCondLst>
                                    <p:cond delay="0"/>
                                  </p:stCondLst>
                                  <p:childTnLst>
                                    <p:animEffect transition="out" filter="blinds(horizontal)">
                                      <p:cBhvr>
                                        <p:cTn id="137" dur="500"/>
                                        <p:tgtEl>
                                          <p:spTgt spid="34"/>
                                        </p:tgtEl>
                                      </p:cBhvr>
                                    </p:animEffect>
                                    <p:set>
                                      <p:cBhvr>
                                        <p:cTn id="138" dur="1" fill="hold">
                                          <p:stCondLst>
                                            <p:cond delay="499"/>
                                          </p:stCondLst>
                                        </p:cTn>
                                        <p:tgtEl>
                                          <p:spTgt spid="34"/>
                                        </p:tgtEl>
                                        <p:attrNameLst>
                                          <p:attrName>style.visibility</p:attrName>
                                        </p:attrNameLst>
                                      </p:cBhvr>
                                      <p:to>
                                        <p:strVal val="hidden"/>
                                      </p:to>
                                    </p:set>
                                  </p:childTnLst>
                                </p:cTn>
                              </p:par>
                            </p:childTnLst>
                          </p:cTn>
                        </p:par>
                        <p:par>
                          <p:cTn id="139" fill="hold">
                            <p:stCondLst>
                              <p:cond delay="500"/>
                            </p:stCondLst>
                            <p:childTnLst>
                              <p:par>
                                <p:cTn id="140" presetID="0" presetClass="path" presetSubtype="0" accel="50000" decel="50000" fill="hold" grpId="2" nodeType="afterEffect">
                                  <p:stCondLst>
                                    <p:cond delay="0"/>
                                  </p:stCondLst>
                                  <p:childTnLst>
                                    <p:animMotion origin="layout" path="M -0.64288 0.11217 C -0.62309 0.11309 -0.60955 0.1154 -0.5908 0.11957 C -0.5599 0.1191 -0.52865 0.11933 -0.49775 0.11795 C -0.49219 0.11795 -0.48125 0.11494 -0.48125 0.11517 C -0.45608 0.10106 -0.48038 0.11355 -0.4099 0.11055 C -0.40174 0.11008 -0.39427 0.105 -0.38559 0.10476 C -0.37049 0.10384 -0.35504 0.10361 -0.33993 0.10338 C -0.32813 0.09297 -0.34132 0.10338 -0.32952 0.09736 C -0.32813 0.0969 -0.32726 0.09505 -0.32587 0.09436 C -0.3217 0.09297 -0.3132 0.09158 -0.3132 0.09181 C -0.30087 0.08326 -0.27934 0.0747 -0.26476 0.07239 C -0.25625 0.06846 -0.2474 0.06059 -0.23924 0.05759 C -0.2316 0.05157 -0.22292 0.04741 -0.21372 0.04579 C -0.20972 0.02637 -0.21372 0.0377 -0.17552 0.0414 C -0.17292 0.04163 -0.16788 0.0444 -0.16788 0.0444 C -0.06632 0.04325 -0.07014 0.05342 -0.01632 0.03839 C -0.00486 0.02983 -0.01025 0.03168 -0.00243 0.01781 C -0.00052 0.01457 0.00295 0.01018 0.00295 0.00625 " pathEditMode="relative" rAng="0" ptsTypes="fffffffffffffffffA">
                                      <p:cBhvr>
                                        <p:cTn id="141" dur="2000" fill="hold"/>
                                        <p:tgtEl>
                                          <p:spTgt spid="32"/>
                                        </p:tgtEl>
                                        <p:attrNameLst>
                                          <p:attrName>ppt_x</p:attrName>
                                          <p:attrName>ppt_y</p:attrName>
                                        </p:attrNameLst>
                                      </p:cBhvr>
                                      <p:rCtr x="323" y="-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P spid="23" grpId="0"/>
      <p:bldP spid="23" grpId="1"/>
      <p:bldP spid="23" grpId="2"/>
      <p:bldP spid="24" grpId="0"/>
      <p:bldP spid="24" grpId="1"/>
      <p:bldP spid="25" grpId="0"/>
      <p:bldP spid="25" grpId="1"/>
      <p:bldP spid="26" grpId="0"/>
      <p:bldP spid="26" grpId="1"/>
      <p:bldP spid="27" grpId="0"/>
      <p:bldP spid="27" grpId="1"/>
      <p:bldP spid="12" grpId="0" animBg="1"/>
      <p:bldP spid="13" grpId="0" animBg="1"/>
      <p:bldP spid="14" grpId="0" animBg="1"/>
      <p:bldP spid="15" grpId="0" animBg="1"/>
      <p:bldP spid="16" grpId="0" animBg="1"/>
      <p:bldP spid="17" grpId="0" animBg="1"/>
      <p:bldP spid="29" grpId="0"/>
      <p:bldP spid="29" grpId="1"/>
      <p:bldP spid="30" grpId="0" animBg="1"/>
      <p:bldP spid="31" grpId="0"/>
      <p:bldP spid="33" grpId="0" animBg="1"/>
      <p:bldP spid="33" grpId="1" animBg="1"/>
      <p:bldP spid="33" grpId="2" animBg="1"/>
      <p:bldP spid="33" grpId="3" animBg="1"/>
      <p:bldP spid="34" grpId="0" animBg="1"/>
      <p:bldP spid="34" grpId="1" animBg="1"/>
      <p:bldP spid="34" grpId="2" animBg="1"/>
      <p:bldP spid="34" grpId="3" animBg="1"/>
      <p:bldP spid="34" grpId="4" animBg="1"/>
      <p:bldP spid="34" grpId="5" animBg="1"/>
      <p:bldP spid="34" grpId="6" animBg="1"/>
      <p:bldP spid="34" grpId="7" animBg="1"/>
      <p:bldP spid="32" grpId="0"/>
      <p:bldP spid="32" grpId="2"/>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6008D2E2-AB25-4D75-A051-1EBB6AD45A34}" type="slidenum">
              <a:rPr lang="en-US" smtClean="0"/>
              <a:pPr/>
              <a:t>19</a:t>
            </a:fld>
            <a:endParaRPr lang="en-US" dirty="0"/>
          </a:p>
        </p:txBody>
      </p:sp>
      <p:pic>
        <p:nvPicPr>
          <p:cNvPr id="2050" name="Picture 2"/>
          <p:cNvPicPr>
            <a:picLocks noChangeAspect="1" noChangeArrowheads="1"/>
          </p:cNvPicPr>
          <p:nvPr/>
        </p:nvPicPr>
        <p:blipFill>
          <a:blip r:embed="rId2"/>
          <a:srcRect/>
          <a:stretch>
            <a:fillRect/>
          </a:stretch>
        </p:blipFill>
        <p:spPr bwMode="auto">
          <a:xfrm>
            <a:off x="4786314" y="-24"/>
            <a:ext cx="4357718" cy="6858024"/>
          </a:xfrm>
          <a:prstGeom prst="rect">
            <a:avLst/>
          </a:prstGeom>
          <a:noFill/>
          <a:ln w="9525">
            <a:noFill/>
            <a:miter lim="800000"/>
            <a:headEnd/>
            <a:tailEnd/>
          </a:ln>
          <a:effectLst/>
        </p:spPr>
      </p:pic>
      <p:sp>
        <p:nvSpPr>
          <p:cNvPr id="6" name="Rectangle 5"/>
          <p:cNvSpPr/>
          <p:nvPr/>
        </p:nvSpPr>
        <p:spPr>
          <a:xfrm>
            <a:off x="0" y="11267"/>
            <a:ext cx="4929190" cy="6740307"/>
          </a:xfrm>
          <a:prstGeom prst="rect">
            <a:avLst/>
          </a:prstGeom>
          <a:solidFill>
            <a:schemeClr val="bg1">
              <a:lumMod val="95000"/>
            </a:schemeClr>
          </a:solidFill>
        </p:spPr>
        <p:txBody>
          <a:bodyPr wrap="square">
            <a:spAutoFit/>
          </a:bodyPr>
          <a:lstStyle/>
          <a:p>
            <a:pPr>
              <a:lnSpc>
                <a:spcPct val="150000"/>
              </a:lnSpc>
            </a:pPr>
            <a:r>
              <a:rPr lang="en-US" b="1" dirty="0" smtClean="0">
                <a:solidFill>
                  <a:srgbClr val="0000FF"/>
                </a:solidFill>
              </a:rPr>
              <a:t>string</a:t>
            </a:r>
            <a:r>
              <a:rPr lang="en-US" dirty="0" smtClean="0"/>
              <a:t> input;</a:t>
            </a:r>
          </a:p>
          <a:p>
            <a:pPr>
              <a:lnSpc>
                <a:spcPct val="150000"/>
              </a:lnSpc>
            </a:pPr>
            <a:r>
              <a:rPr lang="en-US" b="1" dirty="0" smtClean="0">
                <a:solidFill>
                  <a:srgbClr val="0000FF"/>
                </a:solidFill>
              </a:rPr>
              <a:t>int</a:t>
            </a:r>
            <a:r>
              <a:rPr lang="en-US" dirty="0" smtClean="0"/>
              <a:t> number, maximum;</a:t>
            </a:r>
          </a:p>
          <a:p>
            <a:pPr>
              <a:lnSpc>
                <a:spcPct val="150000"/>
              </a:lnSpc>
            </a:pPr>
            <a:r>
              <a:rPr lang="en-US" dirty="0" smtClean="0">
                <a:solidFill>
                  <a:srgbClr val="09E4EC"/>
                </a:solidFill>
              </a:rPr>
              <a:t>Console</a:t>
            </a:r>
            <a:r>
              <a:rPr lang="en-US" dirty="0" smtClean="0"/>
              <a:t>.Write(</a:t>
            </a:r>
            <a:r>
              <a:rPr lang="en-US" dirty="0" smtClean="0">
                <a:solidFill>
                  <a:srgbClr val="FF0000"/>
                </a:solidFill>
              </a:rPr>
              <a:t>“Enter a number: “</a:t>
            </a:r>
            <a:r>
              <a:rPr lang="en-US" dirty="0" smtClean="0"/>
              <a:t>);</a:t>
            </a:r>
          </a:p>
          <a:p>
            <a:pPr>
              <a:lnSpc>
                <a:spcPct val="150000"/>
              </a:lnSpc>
            </a:pPr>
            <a:r>
              <a:rPr lang="en-US" dirty="0" smtClean="0"/>
              <a:t>input </a:t>
            </a:r>
            <a:r>
              <a:rPr lang="en-US" dirty="0" smtClean="0"/>
              <a:t>=</a:t>
            </a:r>
            <a:r>
              <a:rPr lang="en-US" dirty="0" smtClean="0">
                <a:solidFill>
                  <a:srgbClr val="09E4EC"/>
                </a:solidFill>
              </a:rPr>
              <a:t>Console</a:t>
            </a:r>
            <a:r>
              <a:rPr lang="en-US" dirty="0" smtClean="0"/>
              <a:t>.ReadLine</a:t>
            </a:r>
            <a:r>
              <a:rPr lang="en-US" dirty="0" smtClean="0"/>
              <a:t>();</a:t>
            </a:r>
          </a:p>
          <a:p>
            <a:pPr>
              <a:lnSpc>
                <a:spcPct val="150000"/>
              </a:lnSpc>
            </a:pPr>
            <a:r>
              <a:rPr lang="en-US" dirty="0" smtClean="0"/>
              <a:t>maximum= </a:t>
            </a:r>
            <a:r>
              <a:rPr lang="en-US" dirty="0" smtClean="0">
                <a:solidFill>
                  <a:srgbClr val="0000FF"/>
                </a:solidFill>
              </a:rPr>
              <a:t>int</a:t>
            </a:r>
            <a:r>
              <a:rPr lang="en-US" dirty="0" smtClean="0"/>
              <a:t>.Parse(input); </a:t>
            </a:r>
            <a:r>
              <a:rPr lang="en-US" dirty="0" smtClean="0">
                <a:solidFill>
                  <a:srgbClr val="00B050"/>
                </a:solidFill>
              </a:rPr>
              <a:t>//</a:t>
            </a:r>
            <a:r>
              <a:rPr lang="en-US" sz="800" dirty="0" smtClean="0">
                <a:solidFill>
                  <a:srgbClr val="00B050"/>
                </a:solidFill>
              </a:rPr>
              <a:t>Suppose </a:t>
            </a:r>
            <a:r>
              <a:rPr lang="en-US" sz="800" dirty="0" smtClean="0">
                <a:solidFill>
                  <a:srgbClr val="00B050"/>
                </a:solidFill>
              </a:rPr>
              <a:t>first number is maximum.</a:t>
            </a:r>
            <a:endParaRPr lang="en-US" dirty="0" smtClean="0">
              <a:solidFill>
                <a:srgbClr val="00B050"/>
              </a:solidFill>
            </a:endParaRPr>
          </a:p>
          <a:p>
            <a:pPr>
              <a:lnSpc>
                <a:spcPct val="150000"/>
              </a:lnSpc>
            </a:pPr>
            <a:r>
              <a:rPr lang="nn-NO" b="1" dirty="0" smtClean="0">
                <a:solidFill>
                  <a:srgbClr val="0000FF"/>
                </a:solidFill>
              </a:rPr>
              <a:t>for</a:t>
            </a:r>
            <a:r>
              <a:rPr lang="nn-NO" dirty="0" smtClean="0"/>
              <a:t> (int </a:t>
            </a:r>
            <a:r>
              <a:rPr lang="nn-NO" dirty="0" smtClean="0"/>
              <a:t>i = </a:t>
            </a:r>
            <a:r>
              <a:rPr lang="nn-NO" dirty="0" smtClean="0"/>
              <a:t>2; i</a:t>
            </a:r>
            <a:r>
              <a:rPr lang="nn-NO" dirty="0" smtClean="0"/>
              <a:t>&lt;= </a:t>
            </a:r>
            <a:r>
              <a:rPr lang="nn-NO" dirty="0" smtClean="0"/>
              <a:t>10 ; </a:t>
            </a:r>
            <a:r>
              <a:rPr lang="nn-NO" dirty="0" smtClean="0"/>
              <a:t>i++ </a:t>
            </a:r>
            <a:r>
              <a:rPr lang="nn-NO" dirty="0" smtClean="0"/>
              <a:t>)</a:t>
            </a:r>
          </a:p>
          <a:p>
            <a:pPr>
              <a:lnSpc>
                <a:spcPct val="150000"/>
              </a:lnSpc>
            </a:pPr>
            <a:r>
              <a:rPr lang="en-US" dirty="0" smtClean="0"/>
              <a:t>{</a:t>
            </a:r>
          </a:p>
          <a:p>
            <a:pPr>
              <a:lnSpc>
                <a:spcPct val="150000"/>
              </a:lnSpc>
            </a:pPr>
            <a:r>
              <a:rPr lang="en-US" dirty="0" smtClean="0"/>
              <a:t>   </a:t>
            </a:r>
            <a:r>
              <a:rPr lang="en-US" dirty="0" smtClean="0">
                <a:solidFill>
                  <a:srgbClr val="09E4EC"/>
                </a:solidFill>
              </a:rPr>
              <a:t>Console</a:t>
            </a:r>
            <a:r>
              <a:rPr lang="en-US" dirty="0" smtClean="0"/>
              <a:t>.Write</a:t>
            </a:r>
            <a:r>
              <a:rPr lang="en-US" dirty="0" smtClean="0"/>
              <a:t>(</a:t>
            </a:r>
            <a:r>
              <a:rPr lang="en-US" dirty="0" smtClean="0">
                <a:solidFill>
                  <a:srgbClr val="FF0000"/>
                </a:solidFill>
              </a:rPr>
              <a:t>“Enter a number: “</a:t>
            </a:r>
            <a:r>
              <a:rPr lang="en-US" dirty="0" smtClean="0"/>
              <a:t>);</a:t>
            </a:r>
          </a:p>
          <a:p>
            <a:pPr>
              <a:lnSpc>
                <a:spcPct val="150000"/>
              </a:lnSpc>
            </a:pPr>
            <a:r>
              <a:rPr lang="en-US" dirty="0" smtClean="0"/>
              <a:t>   input = </a:t>
            </a:r>
            <a:r>
              <a:rPr lang="en-US" dirty="0" smtClean="0">
                <a:solidFill>
                  <a:srgbClr val="09E4EC"/>
                </a:solidFill>
              </a:rPr>
              <a:t>Console</a:t>
            </a:r>
            <a:r>
              <a:rPr lang="en-US" dirty="0" smtClean="0"/>
              <a:t>.ReadLine();</a:t>
            </a:r>
          </a:p>
          <a:p>
            <a:pPr>
              <a:lnSpc>
                <a:spcPct val="150000"/>
              </a:lnSpc>
            </a:pPr>
            <a:r>
              <a:rPr lang="en-US" dirty="0" smtClean="0"/>
              <a:t>   number = </a:t>
            </a:r>
            <a:r>
              <a:rPr lang="en-US" dirty="0" smtClean="0">
                <a:solidFill>
                  <a:srgbClr val="0000FF"/>
                </a:solidFill>
              </a:rPr>
              <a:t>int</a:t>
            </a:r>
            <a:r>
              <a:rPr lang="en-US" dirty="0" smtClean="0"/>
              <a:t>.Parse(input);</a:t>
            </a:r>
          </a:p>
          <a:p>
            <a:pPr>
              <a:lnSpc>
                <a:spcPct val="150000"/>
              </a:lnSpc>
            </a:pPr>
            <a:r>
              <a:rPr lang="en-US" dirty="0" smtClean="0"/>
              <a:t>   if </a:t>
            </a:r>
            <a:r>
              <a:rPr lang="en-US" dirty="0" smtClean="0"/>
              <a:t>(maximum &lt; number) </a:t>
            </a:r>
            <a:r>
              <a:rPr lang="en-US" dirty="0" smtClean="0"/>
              <a:t>//</a:t>
            </a:r>
            <a:r>
              <a:rPr lang="en-US" sz="1400" dirty="0" smtClean="0">
                <a:solidFill>
                  <a:srgbClr val="00B050"/>
                </a:solidFill>
              </a:rPr>
              <a:t>found </a:t>
            </a:r>
            <a:r>
              <a:rPr lang="en-US" sz="1400" dirty="0" smtClean="0">
                <a:solidFill>
                  <a:srgbClr val="00B050"/>
                </a:solidFill>
              </a:rPr>
              <a:t>bigger number</a:t>
            </a:r>
            <a:endParaRPr lang="en-US" dirty="0" smtClean="0">
              <a:solidFill>
                <a:srgbClr val="00B050"/>
              </a:solidFill>
            </a:endParaRPr>
          </a:p>
          <a:p>
            <a:pPr>
              <a:lnSpc>
                <a:spcPct val="150000"/>
              </a:lnSpc>
            </a:pPr>
            <a:r>
              <a:rPr lang="en-US" dirty="0" smtClean="0"/>
              <a:t>       maximum = number</a:t>
            </a:r>
            <a:r>
              <a:rPr lang="en-US" dirty="0" smtClean="0"/>
              <a:t>;</a:t>
            </a:r>
          </a:p>
          <a:p>
            <a:pPr>
              <a:lnSpc>
                <a:spcPct val="150000"/>
              </a:lnSpc>
            </a:pPr>
            <a:r>
              <a:rPr lang="en-US" dirty="0" smtClean="0"/>
              <a:t>}</a:t>
            </a:r>
          </a:p>
          <a:p>
            <a:pPr>
              <a:lnSpc>
                <a:spcPct val="150000"/>
              </a:lnSpc>
            </a:pPr>
            <a:r>
              <a:rPr lang="en-US" dirty="0" smtClean="0">
                <a:solidFill>
                  <a:srgbClr val="09E4EC"/>
                </a:solidFill>
              </a:rPr>
              <a:t>Console</a:t>
            </a:r>
            <a:r>
              <a:rPr lang="en-US" dirty="0" smtClean="0"/>
              <a:t>.WriteLine</a:t>
            </a:r>
            <a:r>
              <a:rPr lang="en-US" dirty="0" smtClean="0"/>
              <a:t>(</a:t>
            </a:r>
            <a:r>
              <a:rPr lang="en-US" dirty="0" smtClean="0">
                <a:solidFill>
                  <a:srgbClr val="FF0000"/>
                </a:solidFill>
              </a:rPr>
              <a:t>“Maximum is:“</a:t>
            </a:r>
            <a:r>
              <a:rPr lang="en-US" dirty="0" smtClean="0"/>
              <a:t> +maximum</a:t>
            </a:r>
            <a:r>
              <a:rPr lang="en-US" dirty="0" smtClean="0"/>
              <a:t>);</a:t>
            </a:r>
          </a:p>
          <a:p>
            <a:pPr>
              <a:lnSpc>
                <a:spcPct val="150000"/>
              </a:lnSpc>
            </a:pPr>
            <a:r>
              <a:rPr lang="en-US" dirty="0" smtClean="0">
                <a:solidFill>
                  <a:srgbClr val="09E4EC"/>
                </a:solidFill>
              </a:rPr>
              <a:t>Console</a:t>
            </a:r>
            <a:r>
              <a:rPr lang="en-US" dirty="0" smtClean="0"/>
              <a:t>.ReadKey();</a:t>
            </a:r>
          </a:p>
          <a:p>
            <a:pPr>
              <a:lnSpc>
                <a:spcPct val="150000"/>
              </a:lnSpc>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1000132"/>
          </a:xfrm>
        </p:spPr>
        <p:txBody>
          <a:bodyPr/>
          <a:lstStyle/>
          <a:p>
            <a:pPr rtl="1"/>
            <a:r>
              <a:rPr lang="fa-IR" dirty="0" smtClean="0"/>
              <a:t>هدف رفتاری</a:t>
            </a:r>
            <a:endParaRPr lang="en-US" b="1" dirty="0"/>
          </a:p>
        </p:txBody>
      </p:sp>
      <p:sp>
        <p:nvSpPr>
          <p:cNvPr id="3" name="Content Placeholder 2"/>
          <p:cNvSpPr>
            <a:spLocks noGrp="1"/>
          </p:cNvSpPr>
          <p:nvPr>
            <p:ph idx="1"/>
          </p:nvPr>
        </p:nvSpPr>
        <p:spPr>
          <a:xfrm>
            <a:off x="285720" y="1714488"/>
            <a:ext cx="8572528" cy="4500594"/>
          </a:xfrm>
        </p:spPr>
        <p:txBody>
          <a:bodyPr/>
          <a:lstStyle/>
          <a:p>
            <a:pPr algn="just"/>
            <a:r>
              <a:rPr lang="fa-IR" sz="2800" b="1" dirty="0" smtClean="0">
                <a:solidFill>
                  <a:srgbClr val="00B0F0"/>
                </a:solidFill>
                <a:cs typeface="B Jadid" pitchFamily="2" charset="-78"/>
              </a:rPr>
              <a:t>پس از پایان این فصل انتظار می رود که فراگیر بتواند:</a:t>
            </a:r>
          </a:p>
          <a:p>
            <a:pPr>
              <a:lnSpc>
                <a:spcPct val="150000"/>
              </a:lnSpc>
            </a:pPr>
            <a:r>
              <a:rPr lang="fa-IR" sz="2800" b="1" dirty="0" smtClean="0"/>
              <a:t>1 - کاربرد حلقه در برنامه را توضیح دهد.</a:t>
            </a:r>
          </a:p>
          <a:p>
            <a:pPr>
              <a:lnSpc>
                <a:spcPct val="150000"/>
              </a:lnSpc>
            </a:pPr>
            <a:r>
              <a:rPr lang="fa-IR" sz="2800" b="1" dirty="0" smtClean="0"/>
              <a:t>2 - دستورات ایجاد حلقه را نام ببرد و تفاوت هر یک را بیان کند.</a:t>
            </a:r>
          </a:p>
          <a:p>
            <a:pPr>
              <a:lnSpc>
                <a:spcPct val="150000"/>
              </a:lnSpc>
            </a:pPr>
            <a:r>
              <a:rPr lang="fa-IR" sz="2800" b="1" dirty="0" smtClean="0"/>
              <a:t>3 - عملکرد و کاربرد دستور حلقه </a:t>
            </a:r>
            <a:r>
              <a:rPr lang="en-US" sz="2800" b="1" dirty="0" smtClean="0"/>
              <a:t>while </a:t>
            </a:r>
            <a:r>
              <a:rPr lang="fa-IR" sz="2800" b="1" dirty="0" smtClean="0"/>
              <a:t>را توضیح دهد.</a:t>
            </a:r>
          </a:p>
          <a:p>
            <a:pPr>
              <a:lnSpc>
                <a:spcPct val="150000"/>
              </a:lnSpc>
            </a:pPr>
            <a:r>
              <a:rPr lang="fa-IR" sz="2800" b="1" dirty="0" smtClean="0"/>
              <a:t>4 - عملکرد و کاربرد دستور حلقه </a:t>
            </a:r>
            <a:r>
              <a:rPr lang="en-US" sz="2800" b="1" dirty="0" smtClean="0"/>
              <a:t>for </a:t>
            </a:r>
            <a:r>
              <a:rPr lang="fa-IR" sz="2800" b="1" dirty="0" smtClean="0"/>
              <a:t>را توضیح دهد.</a:t>
            </a:r>
          </a:p>
          <a:p>
            <a:pPr>
              <a:lnSpc>
                <a:spcPct val="150000"/>
              </a:lnSpc>
            </a:pPr>
            <a:r>
              <a:rPr lang="fa-IR" sz="2800" b="1" dirty="0" smtClean="0"/>
              <a:t>5 - برنامه های کاربردی با حلقه تکرار بنویسد.</a:t>
            </a:r>
            <a:endParaRPr lang="en-US" sz="2800" b="1" dirty="0"/>
          </a:p>
        </p:txBody>
      </p:sp>
      <p:sp>
        <p:nvSpPr>
          <p:cNvPr id="4" name="Slide Number Placeholder 3"/>
          <p:cNvSpPr>
            <a:spLocks noGrp="1"/>
          </p:cNvSpPr>
          <p:nvPr>
            <p:ph type="sldNum" sz="quarter" idx="12"/>
          </p:nvPr>
        </p:nvSpPr>
        <p:spPr>
          <a:xfrm>
            <a:off x="8572528" y="6572272"/>
            <a:ext cx="571504" cy="285728"/>
          </a:xfrm>
          <a:solidFill>
            <a:schemeClr val="bg1"/>
          </a:solidFill>
        </p:spPr>
        <p:txBody>
          <a:bodyPr/>
          <a:lstStyle/>
          <a:p>
            <a:fld id="{6008D2E2-AB25-4D75-A051-1EBB6AD45A34}" type="slidenum">
              <a:rPr lang="en-US" b="1" smtClean="0"/>
              <a:pPr/>
              <a:t>2</a:t>
            </a:fld>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24"/>
            <a:ext cx="8929718" cy="785818"/>
          </a:xfrm>
        </p:spPr>
        <p:txBody>
          <a:bodyPr/>
          <a:lstStyle/>
          <a:p>
            <a:pPr rtl="1"/>
            <a:r>
              <a:rPr lang="fa-IR" b="1" dirty="0" smtClean="0"/>
              <a:t>دستورات تکرار شرطی</a:t>
            </a:r>
            <a:endParaRPr lang="en-US" b="1" dirty="0"/>
          </a:p>
        </p:txBody>
      </p:sp>
      <p:sp>
        <p:nvSpPr>
          <p:cNvPr id="3" name="Content Placeholder 2"/>
          <p:cNvSpPr>
            <a:spLocks noGrp="1"/>
          </p:cNvSpPr>
          <p:nvPr>
            <p:ph idx="1"/>
          </p:nvPr>
        </p:nvSpPr>
        <p:spPr>
          <a:xfrm>
            <a:off x="0" y="731837"/>
            <a:ext cx="9144000" cy="696899"/>
          </a:xfrm>
          <a:solidFill>
            <a:schemeClr val="bg1"/>
          </a:solidFill>
        </p:spPr>
        <p:txBody>
          <a:bodyPr/>
          <a:lstStyle/>
          <a:p>
            <a:pPr marL="0" indent="15875" algn="just">
              <a:lnSpc>
                <a:spcPct val="150000"/>
              </a:lnSpc>
            </a:pPr>
            <a:r>
              <a:rPr lang="fa-IR" sz="2400" b="1" dirty="0" smtClean="0"/>
              <a:t>برنامه زیر برای دریافت نمرات </a:t>
            </a:r>
            <a:r>
              <a:rPr lang="fa-IR" sz="2400" b="1" u="sng" dirty="0" smtClean="0">
                <a:effectLst>
                  <a:outerShdw blurRad="38100" dist="38100" dir="2700000" algn="tl">
                    <a:srgbClr val="000000">
                      <a:alpha val="43137"/>
                    </a:srgbClr>
                  </a:outerShdw>
                </a:effectLst>
              </a:rPr>
              <a:t>یک دانش آموز </a:t>
            </a:r>
            <a:r>
              <a:rPr lang="fa-IR" sz="2400" b="1" dirty="0" smtClean="0"/>
              <a:t>(3نمره)و نمایش میانگین نمرات می باشد. </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3</a:t>
            </a:fld>
            <a:endParaRPr lang="en-US" dirty="0"/>
          </a:p>
        </p:txBody>
      </p:sp>
      <p:sp>
        <p:nvSpPr>
          <p:cNvPr id="5" name="Rectangle 4"/>
          <p:cNvSpPr/>
          <p:nvPr/>
        </p:nvSpPr>
        <p:spPr>
          <a:xfrm>
            <a:off x="-32" y="1428736"/>
            <a:ext cx="4214842" cy="2534027"/>
          </a:xfrm>
          <a:prstGeom prst="rect">
            <a:avLst/>
          </a:prstGeom>
          <a:solidFill>
            <a:srgbClr val="FFFF99"/>
          </a:solidFill>
        </p:spPr>
        <p:txBody>
          <a:bodyPr wrap="square">
            <a:spAutoFit/>
          </a:bodyPr>
          <a:lstStyle/>
          <a:p>
            <a:pPr>
              <a:lnSpc>
                <a:spcPct val="150000"/>
              </a:lnSpc>
            </a:pPr>
            <a:r>
              <a:rPr lang="es-ES" b="1" dirty="0" smtClean="0">
                <a:solidFill>
                  <a:srgbClr val="0070C0"/>
                </a:solidFill>
              </a:rPr>
              <a:t>float</a:t>
            </a:r>
            <a:r>
              <a:rPr lang="es-ES" b="1" dirty="0" smtClean="0"/>
              <a:t>  x, y, z, avg;</a:t>
            </a:r>
          </a:p>
          <a:p>
            <a:pPr>
              <a:lnSpc>
                <a:spcPct val="150000"/>
              </a:lnSpc>
            </a:pPr>
            <a:r>
              <a:rPr lang="en-US" b="1" dirty="0" smtClean="0"/>
              <a:t>x = float.Parse(</a:t>
            </a:r>
            <a:r>
              <a:rPr lang="en-US" b="1" dirty="0" smtClean="0">
                <a:solidFill>
                  <a:srgbClr val="09E4EC"/>
                </a:solidFill>
              </a:rPr>
              <a:t>Console</a:t>
            </a:r>
            <a:r>
              <a:rPr lang="en-US" b="1" dirty="0" smtClean="0"/>
              <a:t>.ReadLine());</a:t>
            </a:r>
          </a:p>
          <a:p>
            <a:pPr>
              <a:lnSpc>
                <a:spcPct val="150000"/>
              </a:lnSpc>
            </a:pPr>
            <a:r>
              <a:rPr lang="en-US" b="1" dirty="0" smtClean="0"/>
              <a:t>y = float.Parse(</a:t>
            </a:r>
            <a:r>
              <a:rPr lang="en-US" b="1" dirty="0" smtClean="0">
                <a:solidFill>
                  <a:srgbClr val="09E4EC"/>
                </a:solidFill>
              </a:rPr>
              <a:t>Console</a:t>
            </a:r>
            <a:r>
              <a:rPr lang="en-US" b="1" dirty="0" smtClean="0"/>
              <a:t>.ReadLine());</a:t>
            </a:r>
          </a:p>
          <a:p>
            <a:pPr>
              <a:lnSpc>
                <a:spcPct val="150000"/>
              </a:lnSpc>
            </a:pPr>
            <a:r>
              <a:rPr lang="en-US" b="1" dirty="0" smtClean="0"/>
              <a:t>z = float.Parse(</a:t>
            </a:r>
            <a:r>
              <a:rPr lang="en-US" b="1" dirty="0" smtClean="0">
                <a:solidFill>
                  <a:srgbClr val="09E4EC"/>
                </a:solidFill>
              </a:rPr>
              <a:t>Console</a:t>
            </a:r>
            <a:r>
              <a:rPr lang="en-US" b="1" dirty="0" smtClean="0"/>
              <a:t>.ReadLine());</a:t>
            </a:r>
          </a:p>
          <a:p>
            <a:pPr>
              <a:lnSpc>
                <a:spcPct val="150000"/>
              </a:lnSpc>
            </a:pPr>
            <a:r>
              <a:rPr lang="pl-PL" b="1" dirty="0" smtClean="0"/>
              <a:t>avg = (x + y + z) / 3;</a:t>
            </a:r>
          </a:p>
          <a:p>
            <a:pPr>
              <a:lnSpc>
                <a:spcPct val="150000"/>
              </a:lnSpc>
            </a:pPr>
            <a:r>
              <a:rPr lang="en-US" b="1" dirty="0" smtClean="0">
                <a:solidFill>
                  <a:srgbClr val="09E4EC"/>
                </a:solidFill>
              </a:rPr>
              <a:t>Console</a:t>
            </a:r>
            <a:r>
              <a:rPr lang="en-US" b="1" dirty="0" smtClean="0"/>
              <a:t>.WriteLine(avg);</a:t>
            </a:r>
            <a:endParaRPr lang="en-US" b="1" dirty="0"/>
          </a:p>
        </p:txBody>
      </p:sp>
      <p:sp>
        <p:nvSpPr>
          <p:cNvPr id="6" name="Content Placeholder 2"/>
          <p:cNvSpPr txBox="1">
            <a:spLocks/>
          </p:cNvSpPr>
          <p:nvPr/>
        </p:nvSpPr>
        <p:spPr bwMode="auto">
          <a:xfrm>
            <a:off x="4214810" y="1500174"/>
            <a:ext cx="4929190" cy="2357454"/>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15875" algn="just" defTabSz="914400" rtl="1" eaLnBrk="1" fontAlgn="base" latinLnBrk="0" hangingPunct="1">
              <a:lnSpc>
                <a:spcPct val="130000"/>
              </a:lnSpc>
              <a:spcAft>
                <a:spcPct val="0"/>
              </a:spcAft>
              <a:buClrTx/>
              <a:buSzTx/>
              <a:buFontTx/>
              <a:buNone/>
              <a:tabLst/>
              <a:defRPr/>
            </a:pPr>
            <a:r>
              <a:rPr lang="fa-IR" sz="2000" b="1" kern="0" noProof="0" dirty="0" smtClean="0">
                <a:cs typeface="B Nazanin" pitchFamily="2" charset="-78"/>
              </a:rPr>
              <a:t>حال اگر خواسته باشیم این کار را برای دو دانش آموز انجام دهیم باید این خطوط را دوباره بنویسیم. که قابل انجام است اما اگر قرار باشد این کار را برای 100 دانش آموز انجام دهیم کار مشکل می شود .در این مواقع که می خواهیم تعدادی دستور یکسان بیش از یکبار تکرار گردد از حلقه تکرار کمک می گیریم .  </a:t>
            </a:r>
            <a:endParaRPr kumimoji="0" lang="en-US" sz="2000" b="1" i="0" u="none" strike="noStrike" kern="0" cap="none" spc="0" normalizeH="0" baseline="0" noProof="0" dirty="0">
              <a:ln>
                <a:noFill/>
              </a:ln>
              <a:solidFill>
                <a:schemeClr val="tx1"/>
              </a:solidFill>
              <a:effectLst/>
              <a:uLnTx/>
              <a:uFillTx/>
              <a:latin typeface="+mn-lt"/>
              <a:ea typeface="+mn-ea"/>
              <a:cs typeface="B Nazanin" pitchFamily="2" charset="-78"/>
            </a:endParaRPr>
          </a:p>
        </p:txBody>
      </p:sp>
      <p:sp>
        <p:nvSpPr>
          <p:cNvPr id="7" name="Content Placeholder 2"/>
          <p:cNvSpPr txBox="1">
            <a:spLocks/>
          </p:cNvSpPr>
          <p:nvPr/>
        </p:nvSpPr>
        <p:spPr bwMode="auto">
          <a:xfrm>
            <a:off x="71406" y="4071942"/>
            <a:ext cx="9001156" cy="2357454"/>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15875" algn="just" defTabSz="914400" rtl="1" eaLnBrk="1" fontAlgn="base" latinLnBrk="0" hangingPunct="1">
              <a:lnSpc>
                <a:spcPct val="130000"/>
              </a:lnSpc>
              <a:spcAft>
                <a:spcPct val="0"/>
              </a:spcAft>
              <a:buClrTx/>
              <a:buSzTx/>
              <a:buFontTx/>
              <a:buNone/>
              <a:tabLst/>
              <a:defRPr/>
            </a:pPr>
            <a:r>
              <a:rPr lang="fa-IR" sz="2000" b="1" kern="0" noProof="0" dirty="0" smtClean="0">
                <a:cs typeface="B Nazanin" pitchFamily="2" charset="-78"/>
              </a:rPr>
              <a:t>حلقه های تکرار در برنامه نویسی دو نوع می باشند: </a:t>
            </a:r>
          </a:p>
          <a:p>
            <a:pPr algn="r" rtl="1"/>
            <a:r>
              <a:rPr kumimoji="0" lang="fa-IR" sz="2000" b="1" i="0" u="none" strike="noStrike" kern="0" cap="none" spc="0" normalizeH="0" baseline="0" dirty="0" smtClean="0">
                <a:ln>
                  <a:noFill/>
                </a:ln>
                <a:solidFill>
                  <a:schemeClr val="tx1"/>
                </a:solidFill>
                <a:effectLst/>
                <a:uLnTx/>
                <a:uFillTx/>
                <a:cs typeface="B Jadid" pitchFamily="2" charset="-78"/>
              </a:rPr>
              <a:t>حلقه های معین : </a:t>
            </a:r>
            <a:r>
              <a:rPr kumimoji="0" lang="fa-IR" sz="2000" b="1" i="0" u="none" strike="noStrike" kern="0" cap="none" spc="0" normalizeH="0" baseline="0" dirty="0" smtClean="0">
                <a:ln>
                  <a:noFill/>
                </a:ln>
                <a:solidFill>
                  <a:schemeClr val="tx1"/>
                </a:solidFill>
                <a:effectLst/>
                <a:uLnTx/>
                <a:uFillTx/>
                <a:latin typeface="+mn-lt"/>
                <a:ea typeface="+mn-ea"/>
                <a:cs typeface="B Nazanin" pitchFamily="2" charset="-78"/>
              </a:rPr>
              <a:t>که</a:t>
            </a:r>
            <a:r>
              <a:rPr kumimoji="0" lang="fa-IR" sz="2000" b="1" i="0" u="none" strike="noStrike" kern="0" cap="none" spc="0" normalizeH="0" dirty="0" smtClean="0">
                <a:ln>
                  <a:noFill/>
                </a:ln>
                <a:solidFill>
                  <a:schemeClr val="tx1"/>
                </a:solidFill>
                <a:effectLst/>
                <a:uLnTx/>
                <a:uFillTx/>
                <a:latin typeface="+mn-lt"/>
                <a:ea typeface="+mn-ea"/>
                <a:cs typeface="B Nazanin" pitchFamily="2" charset="-78"/>
              </a:rPr>
              <a:t> تعداد تکرار آن از قبل مشخص </a:t>
            </a:r>
            <a:r>
              <a:rPr lang="fa-IR" sz="2000" b="1" kern="0" dirty="0" smtClean="0">
                <a:cs typeface="B Nazanin" pitchFamily="2" charset="-78"/>
              </a:rPr>
              <a:t>است . پس اگر تعداد دفعات تکرار مشخص باشد،  از دستور حلقه معین </a:t>
            </a:r>
            <a:r>
              <a:rPr lang="en-US" sz="2000" b="1" kern="0" dirty="0" smtClean="0">
                <a:cs typeface="B Nazanin" pitchFamily="2" charset="-78"/>
              </a:rPr>
              <a:t>for </a:t>
            </a:r>
            <a:r>
              <a:rPr lang="fa-IR" sz="2000" b="1" kern="0" dirty="0" smtClean="0">
                <a:cs typeface="B Nazanin" pitchFamily="2" charset="-78"/>
              </a:rPr>
              <a:t>استفاده می شود.</a:t>
            </a:r>
          </a:p>
          <a:p>
            <a:pPr algn="r" rtl="1"/>
            <a:r>
              <a:rPr lang="fa-IR" sz="2000" b="1" kern="0" dirty="0" smtClean="0">
                <a:cs typeface="B Jadid" pitchFamily="2" charset="-78"/>
              </a:rPr>
              <a:t>حلقه های نامعین یا تکرار شرطی : </a:t>
            </a:r>
            <a:r>
              <a:rPr lang="fa-IR" sz="2000" b="1" kern="0" dirty="0" smtClean="0">
                <a:cs typeface="B Nazanin" pitchFamily="2" charset="-78"/>
              </a:rPr>
              <a:t>که تعداد تکرار آن از قبل مشخص نیست که تکرار یا عدم تکرار دستورات به شرط بستگی دارد . در این گونه موارد از دستورات حلقه شرطی مانند </a:t>
            </a:r>
            <a:r>
              <a:rPr lang="en-US" sz="2000" b="1" kern="0" dirty="0" smtClean="0">
                <a:cs typeface="B Nazanin" pitchFamily="2" charset="-78"/>
              </a:rPr>
              <a:t>while </a:t>
            </a:r>
            <a:r>
              <a:rPr lang="fa-IR" sz="2000" b="1" kern="0" dirty="0" smtClean="0">
                <a:cs typeface="B Nazanin" pitchFamily="2" charset="-78"/>
              </a:rPr>
              <a:t>یا </a:t>
            </a:r>
            <a:r>
              <a:rPr lang="en-US" sz="2000" b="1" kern="0" dirty="0" smtClean="0">
                <a:cs typeface="B Nazanin" pitchFamily="2" charset="-78"/>
              </a:rPr>
              <a:t>while  do </a:t>
            </a:r>
            <a:r>
              <a:rPr lang="fa-IR" sz="2000" b="1" kern="0" dirty="0" smtClean="0">
                <a:cs typeface="B Nazanin" pitchFamily="2" charset="-78"/>
              </a:rPr>
              <a:t>استفاده می کنیم.</a:t>
            </a:r>
          </a:p>
          <a:p>
            <a:pPr marL="0" marR="0" lvl="0" indent="15875" algn="just" defTabSz="914400" rtl="1" eaLnBrk="1" fontAlgn="base" latinLnBrk="0" hangingPunct="1">
              <a:lnSpc>
                <a:spcPct val="130000"/>
              </a:lnSpc>
              <a:spcAft>
                <a:spcPct val="0"/>
              </a:spcAft>
              <a:buClrTx/>
              <a:buSzTx/>
              <a:buFontTx/>
              <a:buNone/>
              <a:tabLst/>
              <a:defRPr/>
            </a:pPr>
            <a:endParaRPr kumimoji="0" lang="fa-IR" sz="2000" b="1" i="0" u="none" strike="noStrike" kern="0" cap="none" spc="0" normalizeH="0" dirty="0" smtClean="0">
              <a:ln>
                <a:noFill/>
              </a:ln>
              <a:solidFill>
                <a:schemeClr val="tx1"/>
              </a:solidFill>
              <a:effectLst/>
              <a:uLnTx/>
              <a:uFillTx/>
              <a:latin typeface="+mn-lt"/>
              <a:ea typeface="+mn-ea"/>
              <a:cs typeface="B Nazanin" pitchFamily="2" charset="-78"/>
            </a:endParaRPr>
          </a:p>
          <a:p>
            <a:pPr marL="0" marR="0" lvl="0" indent="15875" algn="just" defTabSz="914400" rtl="1" eaLnBrk="1" fontAlgn="base" latinLnBrk="0" hangingPunct="1">
              <a:lnSpc>
                <a:spcPct val="130000"/>
              </a:lnSpc>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n-lt"/>
              <a:ea typeface="+mn-ea"/>
              <a:cs typeface="B Nazanin"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pPr rtl="1"/>
            <a:r>
              <a:rPr lang="fa-IR" b="1" dirty="0" smtClean="0"/>
              <a:t>دستور حلقه شرطی </a:t>
            </a:r>
            <a:r>
              <a:rPr lang="en-US" b="1" dirty="0" smtClean="0">
                <a:solidFill>
                  <a:schemeClr val="accent2"/>
                </a:solidFill>
              </a:rPr>
              <a:t>while</a:t>
            </a:r>
            <a:endParaRPr lang="en-US" dirty="0">
              <a:solidFill>
                <a:schemeClr val="accent2"/>
              </a:solidFill>
            </a:endParaRPr>
          </a:p>
        </p:txBody>
      </p:sp>
      <p:sp>
        <p:nvSpPr>
          <p:cNvPr id="3" name="Content Placeholder 2"/>
          <p:cNvSpPr>
            <a:spLocks noGrp="1"/>
          </p:cNvSpPr>
          <p:nvPr>
            <p:ph idx="1"/>
          </p:nvPr>
        </p:nvSpPr>
        <p:spPr>
          <a:xfrm>
            <a:off x="71438" y="1000108"/>
            <a:ext cx="9001156" cy="5857892"/>
          </a:xfrm>
        </p:spPr>
        <p:txBody>
          <a:bodyPr/>
          <a:lstStyle/>
          <a:p>
            <a:endParaRPr lang="fa-IR" sz="2400" b="1" dirty="0" smtClean="0"/>
          </a:p>
          <a:p>
            <a:endParaRPr lang="fa-IR" sz="2400" b="1" dirty="0" smtClean="0"/>
          </a:p>
          <a:p>
            <a:endParaRPr lang="en-US" sz="2400" b="1" dirty="0" smtClean="0"/>
          </a:p>
          <a:p>
            <a:endParaRPr lang="en-US" sz="2400" b="1" dirty="0" smtClean="0"/>
          </a:p>
          <a:p>
            <a:r>
              <a:rPr lang="fa-IR" sz="2400" b="1" dirty="0" smtClean="0"/>
              <a:t>دستور</a:t>
            </a:r>
            <a:r>
              <a:rPr lang="en-US" sz="2400" b="1" dirty="0" smtClean="0"/>
              <a:t>while</a:t>
            </a:r>
            <a:r>
              <a:rPr lang="fa-IR" sz="2400" b="1" dirty="0" smtClean="0"/>
              <a:t> از سه بخش تشکیل شده است:</a:t>
            </a:r>
          </a:p>
          <a:p>
            <a:pPr marL="514350" indent="-514350">
              <a:buFont typeface="+mj-lt"/>
              <a:buAutoNum type="arabicPeriod"/>
            </a:pPr>
            <a:r>
              <a:rPr lang="fa-IR" sz="2400" b="1" dirty="0" smtClean="0"/>
              <a:t>کلمه رزرو شده </a:t>
            </a:r>
            <a:r>
              <a:rPr lang="en-US" sz="2400" b="1" dirty="0" smtClean="0"/>
              <a:t>while</a:t>
            </a:r>
          </a:p>
          <a:p>
            <a:pPr marL="514350" indent="-514350">
              <a:buFont typeface="+mj-lt"/>
              <a:buAutoNum type="arabicPeriod"/>
            </a:pPr>
            <a:r>
              <a:rPr lang="fa-IR" sz="2400" b="1" dirty="0" smtClean="0"/>
              <a:t>شرط (عبارت منطقی) در داخل پرانتز</a:t>
            </a:r>
          </a:p>
          <a:p>
            <a:pPr marL="514350" indent="-514350">
              <a:buFont typeface="+mj-lt"/>
              <a:buAutoNum type="arabicPeriod"/>
            </a:pPr>
            <a:r>
              <a:rPr lang="fa-IR" sz="2400" b="1" dirty="0" smtClean="0"/>
              <a:t>دستوریا دستوراتی که در صورت درست بودنِ نتیجه عبارت، اجرا خواهد شد.</a:t>
            </a:r>
          </a:p>
          <a:p>
            <a:pPr algn="l" rtl="0"/>
            <a:r>
              <a:rPr lang="en-US" sz="2000" b="1" dirty="0" smtClean="0">
                <a:solidFill>
                  <a:schemeClr val="accent2"/>
                </a:solidFill>
              </a:rPr>
              <a:t>int</a:t>
            </a:r>
            <a:r>
              <a:rPr lang="en-US" sz="2000" dirty="0" smtClean="0"/>
              <a:t>  x =1;</a:t>
            </a:r>
          </a:p>
          <a:p>
            <a:pPr algn="l" rtl="0"/>
            <a:r>
              <a:rPr lang="en-US" sz="2000" b="1" dirty="0" smtClean="0">
                <a:solidFill>
                  <a:schemeClr val="accent2"/>
                </a:solidFill>
              </a:rPr>
              <a:t>while</a:t>
            </a:r>
            <a:r>
              <a:rPr lang="en-US" sz="2000" dirty="0" smtClean="0"/>
              <a:t> (x &lt; 100)</a:t>
            </a:r>
          </a:p>
          <a:p>
            <a:pPr algn="l" rtl="0"/>
            <a:r>
              <a:rPr lang="en-US" sz="2000" dirty="0" smtClean="0">
                <a:solidFill>
                  <a:srgbClr val="07B9BD"/>
                </a:solidFill>
              </a:rPr>
              <a:t>     Console</a:t>
            </a:r>
            <a:r>
              <a:rPr lang="en-US" sz="2000" dirty="0" smtClean="0"/>
              <a:t>.WriteLine(</a:t>
            </a:r>
            <a:r>
              <a:rPr lang="en-US" sz="2000" dirty="0" smtClean="0">
                <a:solidFill>
                  <a:srgbClr val="FF0000"/>
                </a:solidFill>
              </a:rPr>
              <a:t>''x= '' </a:t>
            </a:r>
            <a:r>
              <a:rPr lang="en-US" sz="2000" dirty="0" smtClean="0"/>
              <a:t>+ x++ );</a:t>
            </a:r>
            <a:endParaRPr lang="fa-IR" sz="2800" b="1" dirty="0" smtClean="0">
              <a:solidFill>
                <a:srgbClr val="C09200"/>
              </a:solidFill>
              <a:cs typeface="B Homa" pitchFamily="2" charset="-78"/>
            </a:endParaRPr>
          </a:p>
          <a:p>
            <a:r>
              <a:rPr lang="fa-IR" sz="2800" b="1" dirty="0" smtClean="0">
                <a:solidFill>
                  <a:srgbClr val="C09200"/>
                </a:solidFill>
                <a:cs typeface="B Homa" pitchFamily="2" charset="-78"/>
              </a:rPr>
              <a:t>       سوال</a:t>
            </a:r>
            <a:r>
              <a:rPr lang="fa-IR" sz="2400" b="1" dirty="0" smtClean="0"/>
              <a:t>: </a:t>
            </a:r>
            <a:r>
              <a:rPr lang="fa-IR" sz="2800" b="1" dirty="0" smtClean="0"/>
              <a:t>خروجی دستورات مقابل چیست؟</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4</a:t>
            </a:fld>
            <a:endParaRPr lang="en-US" dirty="0"/>
          </a:p>
        </p:txBody>
      </p:sp>
      <p:pic>
        <p:nvPicPr>
          <p:cNvPr id="7" name="Picture 2"/>
          <p:cNvPicPr>
            <a:picLocks noChangeAspect="1" noChangeArrowheads="1"/>
          </p:cNvPicPr>
          <p:nvPr/>
        </p:nvPicPr>
        <p:blipFill>
          <a:blip r:embed="rId2"/>
          <a:srcRect/>
          <a:stretch>
            <a:fillRect/>
          </a:stretch>
        </p:blipFill>
        <p:spPr bwMode="auto">
          <a:xfrm>
            <a:off x="0" y="857233"/>
            <a:ext cx="3357554" cy="3286148"/>
          </a:xfrm>
          <a:prstGeom prst="rect">
            <a:avLst/>
          </a:prstGeom>
          <a:solidFill>
            <a:schemeClr val="bg1">
              <a:alpha val="0"/>
            </a:schemeClr>
          </a:solidFill>
          <a:ln w="9525">
            <a:noFill/>
            <a:miter lim="800000"/>
            <a:headEnd/>
            <a:tailEnd/>
          </a:ln>
          <a:effectLst/>
        </p:spPr>
      </p:pic>
      <p:sp>
        <p:nvSpPr>
          <p:cNvPr id="6" name="TextBox 5"/>
          <p:cNvSpPr txBox="1"/>
          <p:nvPr/>
        </p:nvSpPr>
        <p:spPr>
          <a:xfrm>
            <a:off x="3357554" y="857232"/>
            <a:ext cx="3357586" cy="1323439"/>
          </a:xfrm>
          <a:prstGeom prst="rect">
            <a:avLst/>
          </a:prstGeom>
          <a:solidFill>
            <a:srgbClr val="FFFF00"/>
          </a:solidFill>
        </p:spPr>
        <p:txBody>
          <a:bodyPr wrap="square" rtlCol="0">
            <a:spAutoFit/>
          </a:bodyPr>
          <a:lstStyle/>
          <a:p>
            <a:pPr algn="ctr"/>
            <a:r>
              <a:rPr lang="en-US" sz="4000" b="1" dirty="0" smtClean="0">
                <a:solidFill>
                  <a:schemeClr val="accent2"/>
                </a:solidFill>
                <a:effectLst>
                  <a:outerShdw blurRad="38100" dist="38100" dir="2700000" algn="tl">
                    <a:srgbClr val="000000">
                      <a:alpha val="43137"/>
                    </a:srgbClr>
                  </a:outerShdw>
                </a:effectLst>
              </a:rPr>
              <a:t>While</a:t>
            </a:r>
            <a:r>
              <a:rPr lang="en-US" sz="4000" b="1" dirty="0" smtClean="0">
                <a:effectLst>
                  <a:outerShdw blurRad="38100" dist="38100" dir="2700000" algn="tl">
                    <a:srgbClr val="000000">
                      <a:alpha val="43137"/>
                    </a:srgbClr>
                  </a:outerShdw>
                </a:effectLst>
              </a:rPr>
              <a:t> (</a:t>
            </a:r>
            <a:r>
              <a:rPr lang="fa-IR" sz="4000" b="1" dirty="0" smtClean="0">
                <a:effectLst>
                  <a:outerShdw blurRad="38100" dist="38100" dir="2700000" algn="tl">
                    <a:srgbClr val="000000">
                      <a:alpha val="43137"/>
                    </a:srgbClr>
                  </a:outerShdw>
                </a:effectLst>
              </a:rPr>
              <a:t>شرط</a:t>
            </a:r>
            <a:r>
              <a:rPr lang="en-US" sz="4000" b="1" dirty="0" smtClean="0">
                <a:effectLst>
                  <a:outerShdw blurRad="38100" dist="38100" dir="2700000" algn="tl">
                    <a:srgbClr val="000000">
                      <a:alpha val="43137"/>
                    </a:srgbClr>
                  </a:outerShdw>
                </a:effectLst>
              </a:rPr>
              <a:t>)</a:t>
            </a:r>
          </a:p>
          <a:p>
            <a:pPr algn="ctr"/>
            <a:r>
              <a:rPr lang="en-US" sz="4000" b="1" dirty="0" smtClean="0">
                <a:effectLst>
                  <a:outerShdw blurRad="38100" dist="38100" dir="2700000" algn="tl">
                    <a:srgbClr val="000000">
                      <a:alpha val="43137"/>
                    </a:srgbClr>
                  </a:outerShdw>
                </a:effectLst>
              </a:rPr>
              <a:t>    </a:t>
            </a:r>
            <a:r>
              <a:rPr lang="fa-IR" sz="4000" b="1" dirty="0" smtClean="0">
                <a:effectLst>
                  <a:outerShdw blurRad="38100" dist="38100" dir="2700000" algn="tl">
                    <a:srgbClr val="000000">
                      <a:alpha val="43137"/>
                    </a:srgbClr>
                  </a:outerShdw>
                </a:effectLst>
              </a:rPr>
              <a:t>دستورات</a:t>
            </a:r>
            <a:r>
              <a:rPr lang="en-US" sz="4000" b="1" dirty="0" smtClean="0">
                <a:effectLst>
                  <a:outerShdw blurRad="38100" dist="38100" dir="2700000" algn="tl">
                    <a:srgbClr val="000000">
                      <a:alpha val="43137"/>
                    </a:srgbClr>
                  </a:outerShdw>
                </a:effectLst>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r>
              <a:rPr lang="en-US" b="1" dirty="0" smtClean="0">
                <a:solidFill>
                  <a:schemeClr val="accent2"/>
                </a:solidFill>
              </a:rPr>
              <a:t>while</a:t>
            </a:r>
            <a:endParaRPr lang="en-US" dirty="0"/>
          </a:p>
        </p:txBody>
      </p:sp>
      <p:sp>
        <p:nvSpPr>
          <p:cNvPr id="3" name="Content Placeholder 2"/>
          <p:cNvSpPr>
            <a:spLocks noGrp="1"/>
          </p:cNvSpPr>
          <p:nvPr>
            <p:ph idx="1"/>
          </p:nvPr>
        </p:nvSpPr>
        <p:spPr>
          <a:xfrm>
            <a:off x="71438" y="1000108"/>
            <a:ext cx="9001156" cy="3286148"/>
          </a:xfrm>
        </p:spPr>
        <p:txBody>
          <a:bodyPr/>
          <a:lstStyle/>
          <a:p>
            <a:pPr marL="0" indent="0" algn="just"/>
            <a:r>
              <a:rPr lang="fa-IR" sz="2400" b="1" dirty="0" smtClean="0"/>
              <a:t>هنگامی که کامپیوتر در حال اجرای برنامه است، با رسیدن به دستور </a:t>
            </a:r>
            <a:r>
              <a:rPr lang="en-US" sz="2400" b="1" dirty="0" smtClean="0"/>
              <a:t>while ، </a:t>
            </a:r>
            <a:r>
              <a:rPr lang="fa-IR" sz="2400" b="1" dirty="0" smtClean="0"/>
              <a:t>ابتدا مقدار عبارت شرطی را بررسی می کند. در صورتی که مقدار عبارت </a:t>
            </a:r>
            <a:r>
              <a:rPr lang="en-US" sz="2400" b="1" dirty="0" smtClean="0"/>
              <a:t>true </a:t>
            </a:r>
            <a:r>
              <a:rPr lang="fa-IR" sz="2400" b="1" dirty="0" smtClean="0"/>
              <a:t>باشد، دستور(یا بلاک) نوشته شده بعد از ،</a:t>
            </a:r>
            <a:r>
              <a:rPr lang="en-US" sz="2400" b="1" dirty="0" smtClean="0"/>
              <a:t>while</a:t>
            </a:r>
            <a:r>
              <a:rPr lang="fa-IR" sz="2400" b="1" dirty="0" smtClean="0"/>
              <a:t> اجرا می شود. پس از آن، دوباره مقدار عبارت محاسبه می شود و تا زمانی که ارزش آن </a:t>
            </a:r>
            <a:r>
              <a:rPr lang="en-US" sz="2400" b="1" dirty="0" smtClean="0"/>
              <a:t>true </a:t>
            </a:r>
            <a:r>
              <a:rPr lang="fa-IR" sz="2400" b="1" dirty="0" smtClean="0"/>
              <a:t>باشد، دستورمذکور، اجرا خواهد شد. در این حالت می گوییم </a:t>
            </a:r>
            <a:r>
              <a:rPr lang="fa-IR" b="1" dirty="0" smtClean="0">
                <a:solidFill>
                  <a:srgbClr val="FF0000"/>
                </a:solidFill>
                <a:effectLst>
                  <a:outerShdw blurRad="38100" dist="38100" dir="2700000" algn="tl">
                    <a:srgbClr val="000000">
                      <a:alpha val="43137"/>
                    </a:srgbClr>
                  </a:outerShdw>
                </a:effectLst>
                <a:cs typeface="B Homa" pitchFamily="2" charset="-78"/>
              </a:rPr>
              <a:t>حلقه(</a:t>
            </a:r>
            <a:r>
              <a:rPr lang="en-US" sz="2800" b="1" dirty="0" smtClean="0">
                <a:solidFill>
                  <a:srgbClr val="FF0000"/>
                </a:solidFill>
                <a:effectLst>
                  <a:outerShdw blurRad="38100" dist="38100" dir="2700000" algn="tl">
                    <a:srgbClr val="000000">
                      <a:alpha val="43137"/>
                    </a:srgbClr>
                  </a:outerShdw>
                </a:effectLst>
                <a:cs typeface="B Homa" pitchFamily="2" charset="-78"/>
              </a:rPr>
              <a:t>loop</a:t>
            </a:r>
            <a:r>
              <a:rPr lang="fa-IR" sz="2800" b="1" dirty="0" smtClean="0">
                <a:solidFill>
                  <a:srgbClr val="FF0000"/>
                </a:solidFill>
                <a:effectLst>
                  <a:outerShdw blurRad="38100" dist="38100" dir="2700000" algn="tl">
                    <a:srgbClr val="000000">
                      <a:alpha val="43137"/>
                    </a:srgbClr>
                  </a:outerShdw>
                </a:effectLst>
                <a:cs typeface="B Homa" pitchFamily="2" charset="-78"/>
              </a:rPr>
              <a:t>) </a:t>
            </a:r>
            <a:r>
              <a:rPr lang="fa-IR" sz="2400" b="1" dirty="0" smtClean="0"/>
              <a:t>ایجاد شده است. دستور یا دستوراتی که مکرر اجرا می گردند در بدنه حلقه قرار دارد. اگر در ارزیابی عبارت، مقدار </a:t>
            </a:r>
            <a:r>
              <a:rPr lang="en-US" sz="2400" b="1" dirty="0" smtClean="0"/>
              <a:t>false </a:t>
            </a:r>
            <a:r>
              <a:rPr lang="fa-IR" sz="2400" b="1" dirty="0" smtClean="0"/>
              <a:t>حاصل شود، دستورات بدنه حلقه دیگر اجرا نخواهند شد.برنامه از حلقه خارج می شود</a:t>
            </a:r>
          </a:p>
          <a:p>
            <a:pPr marL="0" indent="0" algn="just"/>
            <a:r>
              <a:rPr lang="fa-IR" sz="2400" b="1" dirty="0" smtClean="0"/>
              <a:t>و دستورات بعدی اجرا می شوند.</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5</a:t>
            </a:fld>
            <a:endParaRPr lang="en-US" dirty="0"/>
          </a:p>
        </p:txBody>
      </p:sp>
      <p:sp>
        <p:nvSpPr>
          <p:cNvPr id="5" name="Rectangle 4"/>
          <p:cNvSpPr/>
          <p:nvPr/>
        </p:nvSpPr>
        <p:spPr>
          <a:xfrm>
            <a:off x="71470" y="4286256"/>
            <a:ext cx="9001124" cy="830997"/>
          </a:xfrm>
          <a:prstGeom prst="rect">
            <a:avLst/>
          </a:prstGeom>
          <a:solidFill>
            <a:srgbClr val="FFFF00"/>
          </a:solidFill>
        </p:spPr>
        <p:txBody>
          <a:bodyPr wrap="square">
            <a:spAutoFit/>
          </a:bodyPr>
          <a:lstStyle/>
          <a:p>
            <a:pPr algn="ctr" rtl="1"/>
            <a:r>
              <a:rPr lang="fa-IR" sz="2400" b="1" dirty="0" smtClean="0">
                <a:effectLst>
                  <a:outerShdw blurRad="38100" dist="38100" dir="2700000" algn="tl">
                    <a:srgbClr val="000000">
                      <a:alpha val="43137"/>
                    </a:srgbClr>
                  </a:outerShdw>
                </a:effectLst>
                <a:cs typeface="B Homa" pitchFamily="2" charset="-78"/>
              </a:rPr>
              <a:t>در انتهای خط </a:t>
            </a:r>
            <a:r>
              <a:rPr lang="en-US" sz="2400" b="1" dirty="0" smtClean="0">
                <a:effectLst>
                  <a:outerShdw blurRad="38100" dist="38100" dir="2700000" algn="tl">
                    <a:srgbClr val="000000">
                      <a:alpha val="43137"/>
                    </a:srgbClr>
                  </a:outerShdw>
                </a:effectLst>
                <a:cs typeface="B Homa" pitchFamily="2" charset="-78"/>
              </a:rPr>
              <a:t>while</a:t>
            </a:r>
            <a:r>
              <a:rPr lang="fa-IR" sz="2400" b="1" dirty="0" smtClean="0">
                <a:effectLst>
                  <a:outerShdw blurRad="38100" dist="38100" dir="2700000" algn="tl">
                    <a:srgbClr val="000000">
                      <a:alpha val="43137"/>
                    </a:srgbClr>
                  </a:outerShdw>
                </a:effectLst>
                <a:cs typeface="B Homa" pitchFamily="2" charset="-78"/>
              </a:rPr>
              <a:t> علامت نقطه ویرگول نگذارید، زیرا دستور </a:t>
            </a:r>
            <a:r>
              <a:rPr lang="en-US" sz="2400" b="1" dirty="0" smtClean="0">
                <a:effectLst>
                  <a:outerShdw blurRad="38100" dist="38100" dir="2700000" algn="tl">
                    <a:srgbClr val="000000">
                      <a:alpha val="43137"/>
                    </a:srgbClr>
                  </a:outerShdw>
                </a:effectLst>
                <a:cs typeface="B Homa" pitchFamily="2" charset="-78"/>
              </a:rPr>
              <a:t>while </a:t>
            </a:r>
            <a:r>
              <a:rPr lang="fa-IR" sz="2400" b="1" dirty="0" smtClean="0">
                <a:effectLst>
                  <a:outerShdw blurRad="38100" dist="38100" dir="2700000" algn="tl">
                    <a:srgbClr val="000000">
                      <a:alpha val="43137"/>
                    </a:srgbClr>
                  </a:outerShdw>
                </a:effectLst>
                <a:cs typeface="B Homa" pitchFamily="2" charset="-78"/>
              </a:rPr>
              <a:t>هنوز تمام نشده است. علامت نقطه ویرگول باید در انتهای دستور نوشته شود.</a:t>
            </a:r>
            <a:endParaRPr lang="en-US" sz="2400" b="1" dirty="0">
              <a:effectLst>
                <a:outerShdw blurRad="38100" dist="38100" dir="2700000" algn="tl">
                  <a:srgbClr val="000000">
                    <a:alpha val="43137"/>
                  </a:srgbClr>
                </a:outerShdw>
              </a:effectLst>
              <a:cs typeface="B Homa" pitchFamily="2" charset="-78"/>
            </a:endParaRPr>
          </a:p>
        </p:txBody>
      </p:sp>
      <p:sp>
        <p:nvSpPr>
          <p:cNvPr id="6" name="Rectangle 5"/>
          <p:cNvSpPr/>
          <p:nvPr/>
        </p:nvSpPr>
        <p:spPr>
          <a:xfrm>
            <a:off x="71470" y="5346672"/>
            <a:ext cx="9001124" cy="1154162"/>
          </a:xfrm>
          <a:prstGeom prst="rect">
            <a:avLst/>
          </a:prstGeom>
          <a:solidFill>
            <a:srgbClr val="FFC000"/>
          </a:solidFill>
        </p:spPr>
        <p:txBody>
          <a:bodyPr wrap="square">
            <a:spAutoFit/>
          </a:bodyPr>
          <a:lstStyle/>
          <a:p>
            <a:pPr algn="ctr" rtl="1">
              <a:lnSpc>
                <a:spcPct val="150000"/>
              </a:lnSpc>
            </a:pPr>
            <a:r>
              <a:rPr lang="fa-IR" sz="2400" b="1" dirty="0" smtClean="0">
                <a:solidFill>
                  <a:srgbClr val="002060"/>
                </a:solidFill>
                <a:cs typeface="B Homa" pitchFamily="2" charset="-78"/>
              </a:rPr>
              <a:t>اگر بخواهید بیش از یک دستور تکرار گردد، باید آنها را به صورت یک بلاک بنویسید. یعنی آنها را در داخل علامت های آکولاد باز و بسته {}قرار دهید</a:t>
            </a:r>
            <a:endParaRPr lang="en-US"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14380"/>
          </a:xfrm>
        </p:spPr>
        <p:txBody>
          <a:bodyPr/>
          <a:lstStyle/>
          <a:p>
            <a:r>
              <a:rPr lang="fa-IR" b="1" dirty="0" smtClean="0"/>
              <a:t>مثال</a:t>
            </a:r>
            <a:endParaRPr lang="en-US" dirty="0"/>
          </a:p>
        </p:txBody>
      </p:sp>
      <p:sp>
        <p:nvSpPr>
          <p:cNvPr id="3" name="Content Placeholder 2"/>
          <p:cNvSpPr>
            <a:spLocks noGrp="1"/>
          </p:cNvSpPr>
          <p:nvPr>
            <p:ph idx="1"/>
          </p:nvPr>
        </p:nvSpPr>
        <p:spPr>
          <a:xfrm>
            <a:off x="71438" y="857232"/>
            <a:ext cx="9001156" cy="571504"/>
          </a:xfrm>
          <a:solidFill>
            <a:schemeClr val="bg1"/>
          </a:solidFill>
        </p:spPr>
        <p:txBody>
          <a:bodyPr/>
          <a:lstStyle/>
          <a:p>
            <a:pPr marL="0" indent="0"/>
            <a:r>
              <a:rPr lang="fa-IR" sz="2400" b="1" dirty="0" smtClean="0"/>
              <a:t>می خواهیم برنامه ای بنویسیم که ارقام یک عدد را جدا نموده و آن ها را نمایش دهد.</a:t>
            </a:r>
            <a:endParaRPr lang="en-US" sz="2400"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6</a:t>
            </a:fld>
            <a:endParaRPr lang="en-US" dirty="0"/>
          </a:p>
        </p:txBody>
      </p:sp>
      <p:sp>
        <p:nvSpPr>
          <p:cNvPr id="5" name="Rectangle 4"/>
          <p:cNvSpPr/>
          <p:nvPr/>
        </p:nvSpPr>
        <p:spPr>
          <a:xfrm>
            <a:off x="71406" y="1500174"/>
            <a:ext cx="9001156" cy="1532727"/>
          </a:xfrm>
          <a:prstGeom prst="rect">
            <a:avLst/>
          </a:prstGeom>
          <a:solidFill>
            <a:schemeClr val="bg1"/>
          </a:solidFill>
        </p:spPr>
        <p:txBody>
          <a:bodyPr wrap="square">
            <a:spAutoFit/>
          </a:bodyPr>
          <a:lstStyle/>
          <a:p>
            <a:pPr algn="just" rtl="1">
              <a:lnSpc>
                <a:spcPct val="130000"/>
              </a:lnSpc>
            </a:pPr>
            <a:r>
              <a:rPr lang="fa-IR" sz="2400" b="1" dirty="0" smtClean="0">
                <a:cs typeface="B Nazanin" pitchFamily="2" charset="-78"/>
              </a:rPr>
              <a:t>با توجه به اینکه رقم یکان هر عدد، باقیمانده تقسیم آن عدد</a:t>
            </a:r>
            <a:r>
              <a:rPr lang="en-US" sz="2400" b="1" dirty="0" smtClean="0">
                <a:cs typeface="B Nazanin" pitchFamily="2" charset="-78"/>
              </a:rPr>
              <a:t> </a:t>
            </a:r>
            <a:r>
              <a:rPr lang="fa-IR" sz="2400" b="1" dirty="0" smtClean="0">
                <a:cs typeface="B Nazanin" pitchFamily="2" charset="-78"/>
              </a:rPr>
              <a:t>بر 10 است، کافی است عدد دریافتی را بر 10 تقسیم و باقیمانده آن را نمایش دهیم. به عنوان</a:t>
            </a:r>
            <a:r>
              <a:rPr lang="en-US" sz="2400" b="1" dirty="0" smtClean="0">
                <a:cs typeface="B Nazanin" pitchFamily="2" charset="-78"/>
              </a:rPr>
              <a:t> </a:t>
            </a:r>
            <a:r>
              <a:rPr lang="fa-IR" sz="2400" b="1" dirty="0" smtClean="0">
                <a:cs typeface="B Nazanin" pitchFamily="2" charset="-78"/>
              </a:rPr>
              <a:t>مثال اگر عدد 576 باشد باقیمانده تقسیم آن بر عدد 10 ، عدد 6 است که رقم یکان عدد است.</a:t>
            </a:r>
            <a:endParaRPr lang="en-US" sz="2400" b="1" dirty="0">
              <a:cs typeface="B Nazanin" pitchFamily="2" charset="-78"/>
            </a:endParaRPr>
          </a:p>
        </p:txBody>
      </p:sp>
      <p:grpSp>
        <p:nvGrpSpPr>
          <p:cNvPr id="10" name="Group 9"/>
          <p:cNvGrpSpPr/>
          <p:nvPr/>
        </p:nvGrpSpPr>
        <p:grpSpPr>
          <a:xfrm>
            <a:off x="71406" y="3069550"/>
            <a:ext cx="1285852" cy="1645334"/>
            <a:chOff x="357158" y="3000372"/>
            <a:chExt cx="1352550" cy="1645334"/>
          </a:xfrm>
        </p:grpSpPr>
        <p:pic>
          <p:nvPicPr>
            <p:cNvPr id="1026" name="Picture 2"/>
            <p:cNvPicPr>
              <a:picLocks noChangeAspect="1" noChangeArrowheads="1"/>
            </p:cNvPicPr>
            <p:nvPr/>
          </p:nvPicPr>
          <p:blipFill>
            <a:blip r:embed="rId2"/>
            <a:srcRect/>
            <a:stretch>
              <a:fillRect/>
            </a:stretch>
          </p:blipFill>
          <p:spPr bwMode="auto">
            <a:xfrm>
              <a:off x="357158" y="3000372"/>
              <a:ext cx="1352550" cy="1581150"/>
            </a:xfrm>
            <a:prstGeom prst="rect">
              <a:avLst/>
            </a:prstGeom>
            <a:noFill/>
            <a:ln w="9525">
              <a:noFill/>
              <a:miter lim="800000"/>
              <a:headEnd/>
              <a:tailEnd/>
            </a:ln>
            <a:effectLst/>
          </p:spPr>
        </p:pic>
        <p:sp>
          <p:nvSpPr>
            <p:cNvPr id="9" name="TextBox 8"/>
            <p:cNvSpPr txBox="1"/>
            <p:nvPr/>
          </p:nvSpPr>
          <p:spPr>
            <a:xfrm>
              <a:off x="857224" y="4214819"/>
              <a:ext cx="285752" cy="430887"/>
            </a:xfrm>
            <a:prstGeom prst="rect">
              <a:avLst/>
            </a:prstGeom>
            <a:solidFill>
              <a:schemeClr val="bg1"/>
            </a:solidFill>
          </p:spPr>
          <p:txBody>
            <a:bodyPr wrap="square" lIns="0" tIns="0" rIns="0" bIns="0" rtlCol="0">
              <a:spAutoFit/>
            </a:bodyPr>
            <a:lstStyle/>
            <a:p>
              <a:r>
                <a:rPr lang="fa-IR" sz="2800" b="1" dirty="0" smtClean="0">
                  <a:cs typeface="B Nazanin" pitchFamily="2" charset="-78"/>
                </a:rPr>
                <a:t>6</a:t>
              </a:r>
              <a:endParaRPr lang="en-US" sz="2800" b="1" dirty="0">
                <a:cs typeface="B Nazanin" pitchFamily="2" charset="-78"/>
              </a:endParaRPr>
            </a:p>
          </p:txBody>
        </p:sp>
      </p:grpSp>
      <p:pic>
        <p:nvPicPr>
          <p:cNvPr id="1027" name="Picture 3"/>
          <p:cNvPicPr>
            <a:picLocks noChangeAspect="1" noChangeArrowheads="1"/>
          </p:cNvPicPr>
          <p:nvPr/>
        </p:nvPicPr>
        <p:blipFill>
          <a:blip r:embed="rId3"/>
          <a:srcRect/>
          <a:stretch>
            <a:fillRect/>
          </a:stretch>
        </p:blipFill>
        <p:spPr bwMode="auto">
          <a:xfrm>
            <a:off x="919145" y="3562362"/>
            <a:ext cx="1152525" cy="1581150"/>
          </a:xfrm>
          <a:prstGeom prst="rect">
            <a:avLst/>
          </a:prstGeom>
          <a:solidFill>
            <a:schemeClr val="bg1"/>
          </a:solidFill>
          <a:ln w="9525">
            <a:noFill/>
            <a:miter lim="800000"/>
            <a:headEnd/>
            <a:tailEnd/>
          </a:ln>
          <a:effectLst/>
        </p:spPr>
      </p:pic>
      <p:sp>
        <p:nvSpPr>
          <p:cNvPr id="12" name="Oval 11"/>
          <p:cNvSpPr/>
          <p:nvPr/>
        </p:nvSpPr>
        <p:spPr>
          <a:xfrm>
            <a:off x="428596" y="4286256"/>
            <a:ext cx="357190" cy="357190"/>
          </a:xfrm>
          <a:prstGeom prst="ellipse">
            <a:avLst/>
          </a:prstGeom>
          <a:solidFill>
            <a:schemeClr val="lt1">
              <a:alpha val="0"/>
            </a:schemeClr>
          </a:solid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Oval 12"/>
          <p:cNvSpPr/>
          <p:nvPr/>
        </p:nvSpPr>
        <p:spPr>
          <a:xfrm>
            <a:off x="1120754" y="4747245"/>
            <a:ext cx="357190" cy="357190"/>
          </a:xfrm>
          <a:prstGeom prst="ellipse">
            <a:avLst/>
          </a:prstGeom>
          <a:solidFill>
            <a:schemeClr val="lt1">
              <a:alpha val="0"/>
            </a:schemeClr>
          </a:solid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028" name="Picture 4"/>
          <p:cNvPicPr>
            <a:picLocks noChangeAspect="1" noChangeArrowheads="1"/>
          </p:cNvPicPr>
          <p:nvPr/>
        </p:nvPicPr>
        <p:blipFill>
          <a:blip r:embed="rId4"/>
          <a:srcRect/>
          <a:stretch>
            <a:fillRect/>
          </a:stretch>
        </p:blipFill>
        <p:spPr bwMode="auto">
          <a:xfrm>
            <a:off x="1609711" y="4043377"/>
            <a:ext cx="962025" cy="1457325"/>
          </a:xfrm>
          <a:prstGeom prst="rect">
            <a:avLst/>
          </a:prstGeom>
          <a:noFill/>
          <a:ln w="9525">
            <a:noFill/>
            <a:miter lim="800000"/>
            <a:headEnd/>
            <a:tailEnd/>
          </a:ln>
          <a:effectLst/>
        </p:spPr>
      </p:pic>
      <p:sp>
        <p:nvSpPr>
          <p:cNvPr id="14" name="Oval 13"/>
          <p:cNvSpPr/>
          <p:nvPr/>
        </p:nvSpPr>
        <p:spPr>
          <a:xfrm>
            <a:off x="1666192" y="5180226"/>
            <a:ext cx="357190" cy="357190"/>
          </a:xfrm>
          <a:prstGeom prst="ellipse">
            <a:avLst/>
          </a:prstGeom>
          <a:solidFill>
            <a:schemeClr val="lt1">
              <a:alpha val="0"/>
            </a:schemeClr>
          </a:solid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Rectangle 14"/>
          <p:cNvSpPr/>
          <p:nvPr/>
        </p:nvSpPr>
        <p:spPr>
          <a:xfrm>
            <a:off x="3000364" y="3071810"/>
            <a:ext cx="6000792" cy="830997"/>
          </a:xfrm>
          <a:prstGeom prst="rect">
            <a:avLst/>
          </a:prstGeom>
        </p:spPr>
        <p:txBody>
          <a:bodyPr wrap="square">
            <a:spAutoFit/>
          </a:bodyPr>
          <a:lstStyle/>
          <a:p>
            <a:pPr algn="r" rtl="1"/>
            <a:r>
              <a:rPr lang="fa-IR" sz="2400" b="1" dirty="0" smtClean="0">
                <a:cs typeface="B Nazanin" pitchFamily="2" charset="-78"/>
              </a:rPr>
              <a:t>دوباره خارج قسمت بدست آمده یعنی 57 را بر عدد 10 تقسیم کنیم، خواهیم داشت:</a:t>
            </a:r>
            <a:endParaRPr lang="en-US" sz="2400" b="1" dirty="0">
              <a:cs typeface="B Nazanin" pitchFamily="2" charset="-78"/>
            </a:endParaRPr>
          </a:p>
        </p:txBody>
      </p:sp>
      <p:sp>
        <p:nvSpPr>
          <p:cNvPr id="17" name="Rectangle 16"/>
          <p:cNvSpPr/>
          <p:nvPr/>
        </p:nvSpPr>
        <p:spPr>
          <a:xfrm>
            <a:off x="3071802" y="3857628"/>
            <a:ext cx="6000760" cy="830997"/>
          </a:xfrm>
          <a:prstGeom prst="rect">
            <a:avLst/>
          </a:prstGeom>
        </p:spPr>
        <p:txBody>
          <a:bodyPr wrap="square">
            <a:spAutoFit/>
          </a:bodyPr>
          <a:lstStyle/>
          <a:p>
            <a:pPr algn="just" rtl="1"/>
            <a:r>
              <a:rPr lang="fa-IR" sz="2400" b="1" dirty="0" smtClean="0">
                <a:cs typeface="B Nazanin" pitchFamily="2" charset="-78"/>
              </a:rPr>
              <a:t>باقیمانده تقسیم بعدی را در نظر بگیرید.توانستیم آخرین رقم عدد یعنی 5 را نیز جدا کنیم.</a:t>
            </a:r>
            <a:endParaRPr lang="en-US" sz="2400" b="1" dirty="0" smtClean="0">
              <a:cs typeface="B Nazanin" pitchFamily="2" charset="-78"/>
            </a:endParaRPr>
          </a:p>
        </p:txBody>
      </p:sp>
      <p:sp>
        <p:nvSpPr>
          <p:cNvPr id="18" name="Rectangle 17"/>
          <p:cNvSpPr/>
          <p:nvPr/>
        </p:nvSpPr>
        <p:spPr>
          <a:xfrm>
            <a:off x="71470" y="5741275"/>
            <a:ext cx="8929686" cy="954107"/>
          </a:xfrm>
          <a:prstGeom prst="rect">
            <a:avLst/>
          </a:prstGeom>
          <a:solidFill>
            <a:srgbClr val="FFFF00"/>
          </a:solidFill>
        </p:spPr>
        <p:txBody>
          <a:bodyPr wrap="square">
            <a:spAutoFit/>
          </a:bodyPr>
          <a:lstStyle/>
          <a:p>
            <a:pPr algn="ctr" rtl="1"/>
            <a:r>
              <a:rPr lang="fa-IR" sz="2400" b="1" dirty="0" smtClean="0">
                <a:solidFill>
                  <a:srgbClr val="0000FF"/>
                </a:solidFill>
                <a:effectLst>
                  <a:outerShdw blurRad="38100" dist="38100" dir="2700000" algn="tl">
                    <a:srgbClr val="000000">
                      <a:alpha val="43137"/>
                    </a:srgbClr>
                  </a:outerShdw>
                </a:effectLst>
                <a:cs typeface="B Homa" pitchFamily="2" charset="-78"/>
              </a:rPr>
              <a:t>با دقت در عملیات فوق متوجه می شویم که عمل تقسیم، عملی تکراری است و </a:t>
            </a:r>
            <a:br>
              <a:rPr lang="fa-IR" sz="2400" b="1" dirty="0" smtClean="0">
                <a:solidFill>
                  <a:srgbClr val="0000FF"/>
                </a:solidFill>
                <a:effectLst>
                  <a:outerShdw blurRad="38100" dist="38100" dir="2700000" algn="tl">
                    <a:srgbClr val="000000">
                      <a:alpha val="43137"/>
                    </a:srgbClr>
                  </a:outerShdw>
                </a:effectLst>
                <a:cs typeface="B Homa" pitchFamily="2" charset="-78"/>
              </a:rPr>
            </a:br>
            <a:r>
              <a:rPr lang="fa-IR" sz="3200" b="1" dirty="0" smtClean="0">
                <a:solidFill>
                  <a:srgbClr val="FF0000"/>
                </a:solidFill>
                <a:effectLst>
                  <a:outerShdw blurRad="38100" dist="38100" dir="2700000" algn="tl">
                    <a:srgbClr val="000000">
                      <a:alpha val="43137"/>
                    </a:srgbClr>
                  </a:outerShdw>
                </a:effectLst>
                <a:cs typeface="B Homa" pitchFamily="2" charset="-78"/>
              </a:rPr>
              <a:t>تا زمانی </a:t>
            </a:r>
            <a:r>
              <a:rPr lang="fa-IR" sz="2400" b="1" dirty="0" smtClean="0">
                <a:solidFill>
                  <a:srgbClr val="0000FF"/>
                </a:solidFill>
                <a:effectLst>
                  <a:outerShdw blurRad="38100" dist="38100" dir="2700000" algn="tl">
                    <a:srgbClr val="000000">
                      <a:alpha val="43137"/>
                    </a:srgbClr>
                  </a:outerShdw>
                </a:effectLst>
                <a:cs typeface="B Homa" pitchFamily="2" charset="-78"/>
              </a:rPr>
              <a:t>انجام می شود که مقسوم آن بزرگتر از صفر باشد.</a:t>
            </a:r>
            <a:endParaRPr lang="en-US" sz="2400" b="1" dirty="0">
              <a:solidFill>
                <a:srgbClr val="0000FF"/>
              </a:solidFill>
              <a:effectLst>
                <a:outerShdw blurRad="38100" dist="38100" dir="2700000" algn="tl">
                  <a:srgbClr val="000000">
                    <a:alpha val="43137"/>
                  </a:srgbClr>
                </a:outerShdw>
              </a:effectLst>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3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15"/>
                                        </p:tgtEl>
                                        <p:attrNameLst>
                                          <p:attrName>style.visibility</p:attrName>
                                        </p:attrNameLst>
                                      </p:cBhvr>
                                      <p:to>
                                        <p:strVal val="visible"/>
                                      </p:to>
                                    </p:set>
                                    <p:anim calcmode="discrete" valueType="clr">
                                      <p:cBhvr override="childStyle">
                                        <p:cTn id="15" dur="8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15"/>
                                        </p:tgtEl>
                                        <p:attrNameLst>
                                          <p:attrName>fillcolor</p:attrName>
                                        </p:attrNameLst>
                                      </p:cBhvr>
                                      <p:tavLst>
                                        <p:tav tm="0">
                                          <p:val>
                                            <p:clrVal>
                                              <a:schemeClr val="accent2"/>
                                            </p:clrVal>
                                          </p:val>
                                        </p:tav>
                                        <p:tav tm="50000">
                                          <p:val>
                                            <p:clrVal>
                                              <a:schemeClr val="hlink"/>
                                            </p:clrVal>
                                          </p:val>
                                        </p:tav>
                                      </p:tavLst>
                                    </p:anim>
                                    <p:set>
                                      <p:cBhvr>
                                        <p:cTn id="17" dur="80"/>
                                        <p:tgtEl>
                                          <p:spTgt spid="15"/>
                                        </p:tgtEl>
                                        <p:attrNameLst>
                                          <p:attrName>fill.type</p:attrName>
                                        </p:attrNameLst>
                                      </p:cBhvr>
                                      <p:to>
                                        <p:strVal val="solid"/>
                                      </p:to>
                                    </p:set>
                                  </p:childTnLst>
                                </p:cTn>
                              </p:par>
                            </p:childTnLst>
                          </p:cTn>
                        </p:par>
                        <p:par>
                          <p:cTn id="18" fill="hold">
                            <p:stCondLst>
                              <p:cond delay="2360"/>
                            </p:stCondLst>
                            <p:childTnLst>
                              <p:par>
                                <p:cTn id="19" presetID="2" presetClass="entr" presetSubtype="4" fill="hold" nodeType="afterEffect">
                                  <p:stCondLst>
                                    <p:cond delay="0"/>
                                  </p:stCondLst>
                                  <p:childTnLst>
                                    <p:set>
                                      <p:cBhvr>
                                        <p:cTn id="20" dur="1" fill="hold">
                                          <p:stCondLst>
                                            <p:cond delay="0"/>
                                          </p:stCondLst>
                                        </p:cTn>
                                        <p:tgtEl>
                                          <p:spTgt spid="1027"/>
                                        </p:tgtEl>
                                        <p:attrNameLst>
                                          <p:attrName>style.visibility</p:attrName>
                                        </p:attrNameLst>
                                      </p:cBhvr>
                                      <p:to>
                                        <p:strVal val="visible"/>
                                      </p:to>
                                    </p:set>
                                    <p:anim calcmode="lin" valueType="num">
                                      <p:cBhvr additive="base">
                                        <p:cTn id="21" dur="1000" fill="hold"/>
                                        <p:tgtEl>
                                          <p:spTgt spid="1027"/>
                                        </p:tgtEl>
                                        <p:attrNameLst>
                                          <p:attrName>ppt_x</p:attrName>
                                        </p:attrNameLst>
                                      </p:cBhvr>
                                      <p:tavLst>
                                        <p:tav tm="0">
                                          <p:val>
                                            <p:strVal val="#ppt_x"/>
                                          </p:val>
                                        </p:tav>
                                        <p:tav tm="100000">
                                          <p:val>
                                            <p:strVal val="#ppt_x"/>
                                          </p:val>
                                        </p:tav>
                                      </p:tavLst>
                                    </p:anim>
                                    <p:anim calcmode="lin" valueType="num">
                                      <p:cBhvr additive="base">
                                        <p:cTn id="22" dur="1000" fill="hold"/>
                                        <p:tgtEl>
                                          <p:spTgt spid="1027"/>
                                        </p:tgtEl>
                                        <p:attrNameLst>
                                          <p:attrName>ppt_y</p:attrName>
                                        </p:attrNameLst>
                                      </p:cBhvr>
                                      <p:tavLst>
                                        <p:tav tm="0">
                                          <p:val>
                                            <p:strVal val="1+#ppt_h/2"/>
                                          </p:val>
                                        </p:tav>
                                        <p:tav tm="100000">
                                          <p:val>
                                            <p:strVal val="#ppt_y"/>
                                          </p:val>
                                        </p:tav>
                                      </p:tavLst>
                                    </p:anim>
                                  </p:childTnLst>
                                </p:cTn>
                              </p:par>
                            </p:childTnLst>
                          </p:cTn>
                        </p:par>
                        <p:par>
                          <p:cTn id="23" fill="hold">
                            <p:stCondLst>
                              <p:cond delay="3360"/>
                            </p:stCondLst>
                            <p:childTnLst>
                              <p:par>
                                <p:cTn id="24" presetID="2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30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7" presetClass="entr" presetSubtype="0" fill="hold" grpId="0" nodeType="clickEffect">
                                  <p:stCondLst>
                                    <p:cond delay="0"/>
                                  </p:stCondLst>
                                  <p:iterate type="lt">
                                    <p:tmPct val="50000"/>
                                  </p:iterate>
                                  <p:childTnLst>
                                    <p:set>
                                      <p:cBhvr>
                                        <p:cTn id="30" dur="1" fill="hold">
                                          <p:stCondLst>
                                            <p:cond delay="0"/>
                                          </p:stCondLst>
                                        </p:cTn>
                                        <p:tgtEl>
                                          <p:spTgt spid="17"/>
                                        </p:tgtEl>
                                        <p:attrNameLst>
                                          <p:attrName>style.visibility</p:attrName>
                                        </p:attrNameLst>
                                      </p:cBhvr>
                                      <p:to>
                                        <p:strVal val="visible"/>
                                      </p:to>
                                    </p:set>
                                    <p:anim calcmode="discrete" valueType="clr">
                                      <p:cBhvr override="childStyle">
                                        <p:cTn id="31"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17"/>
                                        </p:tgtEl>
                                        <p:attrNameLst>
                                          <p:attrName>fillcolor</p:attrName>
                                        </p:attrNameLst>
                                      </p:cBhvr>
                                      <p:tavLst>
                                        <p:tav tm="0">
                                          <p:val>
                                            <p:clrVal>
                                              <a:schemeClr val="accent2"/>
                                            </p:clrVal>
                                          </p:val>
                                        </p:tav>
                                        <p:tav tm="50000">
                                          <p:val>
                                            <p:clrVal>
                                              <a:schemeClr val="hlink"/>
                                            </p:clrVal>
                                          </p:val>
                                        </p:tav>
                                      </p:tavLst>
                                    </p:anim>
                                    <p:set>
                                      <p:cBhvr>
                                        <p:cTn id="33" dur="80"/>
                                        <p:tgtEl>
                                          <p:spTgt spid="17"/>
                                        </p:tgtEl>
                                        <p:attrNameLst>
                                          <p:attrName>fill.type</p:attrName>
                                        </p:attrNameLst>
                                      </p:cBhvr>
                                      <p:to>
                                        <p:strVal val="solid"/>
                                      </p:to>
                                    </p:set>
                                  </p:childTnLst>
                                </p:cTn>
                              </p:par>
                            </p:childTnLst>
                          </p:cTn>
                        </p:par>
                        <p:par>
                          <p:cTn id="34" fill="hold">
                            <p:stCondLst>
                              <p:cond delay="2800"/>
                            </p:stCondLst>
                            <p:childTnLst>
                              <p:par>
                                <p:cTn id="35" presetID="2" presetClass="entr" presetSubtype="4" fill="hold" nodeType="afterEffect">
                                  <p:stCondLst>
                                    <p:cond delay="0"/>
                                  </p:stCondLst>
                                  <p:childTnLst>
                                    <p:set>
                                      <p:cBhvr>
                                        <p:cTn id="36" dur="1" fill="hold">
                                          <p:stCondLst>
                                            <p:cond delay="0"/>
                                          </p:stCondLst>
                                        </p:cTn>
                                        <p:tgtEl>
                                          <p:spTgt spid="1028"/>
                                        </p:tgtEl>
                                        <p:attrNameLst>
                                          <p:attrName>style.visibility</p:attrName>
                                        </p:attrNameLst>
                                      </p:cBhvr>
                                      <p:to>
                                        <p:strVal val="visible"/>
                                      </p:to>
                                    </p:set>
                                    <p:anim calcmode="lin" valueType="num">
                                      <p:cBhvr additive="base">
                                        <p:cTn id="37" dur="500" fill="hold"/>
                                        <p:tgtEl>
                                          <p:spTgt spid="1028"/>
                                        </p:tgtEl>
                                        <p:attrNameLst>
                                          <p:attrName>ppt_x</p:attrName>
                                        </p:attrNameLst>
                                      </p:cBhvr>
                                      <p:tavLst>
                                        <p:tav tm="0">
                                          <p:val>
                                            <p:strVal val="#ppt_x"/>
                                          </p:val>
                                        </p:tav>
                                        <p:tav tm="100000">
                                          <p:val>
                                            <p:strVal val="#ppt_x"/>
                                          </p:val>
                                        </p:tav>
                                      </p:tavLst>
                                    </p:anim>
                                    <p:anim calcmode="lin" valueType="num">
                                      <p:cBhvr additive="base">
                                        <p:cTn id="38" dur="500" fill="hold"/>
                                        <p:tgtEl>
                                          <p:spTgt spid="1028"/>
                                        </p:tgtEl>
                                        <p:attrNameLst>
                                          <p:attrName>ppt_y</p:attrName>
                                        </p:attrNameLst>
                                      </p:cBhvr>
                                      <p:tavLst>
                                        <p:tav tm="0">
                                          <p:val>
                                            <p:strVal val="1+#ppt_h/2"/>
                                          </p:val>
                                        </p:tav>
                                        <p:tav tm="100000">
                                          <p:val>
                                            <p:strVal val="#ppt_y"/>
                                          </p:val>
                                        </p:tav>
                                      </p:tavLst>
                                    </p:anim>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3000"/>
                                        <p:tgtEl>
                                          <p:spTgt spid="14"/>
                                        </p:tgtEl>
                                      </p:cBhvr>
                                    </p:animEffect>
                                  </p:childTnLst>
                                </p:cTn>
                              </p:par>
                            </p:childTnLst>
                          </p:cTn>
                        </p:par>
                        <p:par>
                          <p:cTn id="43" fill="hold">
                            <p:stCondLst>
                              <p:cond delay="6300"/>
                            </p:stCondLst>
                            <p:childTnLst>
                              <p:par>
                                <p:cTn id="44" presetID="27" presetClass="entr" presetSubtype="0" fill="hold" grpId="0" nodeType="afterEffect">
                                  <p:stCondLst>
                                    <p:cond delay="0"/>
                                  </p:stCondLst>
                                  <p:iterate type="lt">
                                    <p:tmPct val="50000"/>
                                  </p:iterate>
                                  <p:childTnLst>
                                    <p:set>
                                      <p:cBhvr>
                                        <p:cTn id="45" dur="1" fill="hold">
                                          <p:stCondLst>
                                            <p:cond delay="0"/>
                                          </p:stCondLst>
                                        </p:cTn>
                                        <p:tgtEl>
                                          <p:spTgt spid="18"/>
                                        </p:tgtEl>
                                        <p:attrNameLst>
                                          <p:attrName>style.visibility</p:attrName>
                                        </p:attrNameLst>
                                      </p:cBhvr>
                                      <p:to>
                                        <p:strVal val="visible"/>
                                      </p:to>
                                    </p:set>
                                    <p:anim calcmode="discrete" valueType="clr">
                                      <p:cBhvr override="childStyle">
                                        <p:cTn id="46"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18"/>
                                        </p:tgtEl>
                                        <p:attrNameLst>
                                          <p:attrName>fillcolor</p:attrName>
                                        </p:attrNameLst>
                                      </p:cBhvr>
                                      <p:tavLst>
                                        <p:tav tm="0">
                                          <p:val>
                                            <p:clrVal>
                                              <a:schemeClr val="accent2"/>
                                            </p:clrVal>
                                          </p:val>
                                        </p:tav>
                                        <p:tav tm="50000">
                                          <p:val>
                                            <p:clrVal>
                                              <a:schemeClr val="hlink"/>
                                            </p:clrVal>
                                          </p:val>
                                        </p:tav>
                                      </p:tavLst>
                                    </p:anim>
                                    <p:set>
                                      <p:cBhvr>
                                        <p:cTn id="48" dur="80"/>
                                        <p:tgtEl>
                                          <p:spTgt spid="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7" grpId="0"/>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85818"/>
          </a:xfrm>
        </p:spPr>
        <p:txBody>
          <a:bodyPr/>
          <a:lstStyle/>
          <a:p>
            <a:pPr algn="r"/>
            <a:r>
              <a:rPr lang="fa-IR" b="1" dirty="0" smtClean="0"/>
              <a:t>مثال</a:t>
            </a:r>
            <a:endParaRPr lang="en-US"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7</a:t>
            </a:fld>
            <a:endParaRPr lang="en-US" dirty="0"/>
          </a:p>
        </p:txBody>
      </p:sp>
      <p:grpSp>
        <p:nvGrpSpPr>
          <p:cNvPr id="7" name="Group 6"/>
          <p:cNvGrpSpPr/>
          <p:nvPr/>
        </p:nvGrpSpPr>
        <p:grpSpPr>
          <a:xfrm>
            <a:off x="4500562" y="857232"/>
            <a:ext cx="4643439" cy="6000768"/>
            <a:chOff x="-1" y="1285860"/>
            <a:chExt cx="3643307" cy="5572140"/>
          </a:xfrm>
        </p:grpSpPr>
        <p:pic>
          <p:nvPicPr>
            <p:cNvPr id="5" name="Picture 5"/>
            <p:cNvPicPr>
              <a:picLocks noChangeAspect="1" noChangeArrowheads="1"/>
            </p:cNvPicPr>
            <p:nvPr/>
          </p:nvPicPr>
          <p:blipFill>
            <a:blip r:embed="rId2"/>
            <a:srcRect/>
            <a:stretch>
              <a:fillRect/>
            </a:stretch>
          </p:blipFill>
          <p:spPr bwMode="auto">
            <a:xfrm>
              <a:off x="-1" y="1285860"/>
              <a:ext cx="3643307" cy="5572140"/>
            </a:xfrm>
            <a:prstGeom prst="rect">
              <a:avLst/>
            </a:prstGeom>
            <a:noFill/>
            <a:ln w="9525">
              <a:noFill/>
              <a:miter lim="800000"/>
              <a:headEnd/>
              <a:tailEnd/>
            </a:ln>
            <a:effectLst/>
          </p:spPr>
        </p:pic>
        <p:sp>
          <p:nvSpPr>
            <p:cNvPr id="6" name="TextBox 5"/>
            <p:cNvSpPr txBox="1"/>
            <p:nvPr/>
          </p:nvSpPr>
          <p:spPr>
            <a:xfrm>
              <a:off x="500034" y="1285860"/>
              <a:ext cx="1000132" cy="369332"/>
            </a:xfrm>
            <a:prstGeom prst="rect">
              <a:avLst/>
            </a:prstGeom>
            <a:solidFill>
              <a:schemeClr val="bg1"/>
            </a:solidFill>
          </p:spPr>
          <p:txBody>
            <a:bodyPr wrap="square" rtlCol="0">
              <a:spAutoFit/>
            </a:bodyPr>
            <a:lstStyle/>
            <a:p>
              <a:endParaRPr lang="en-US" dirty="0"/>
            </a:p>
          </p:txBody>
        </p:sp>
      </p:grpSp>
      <p:sp>
        <p:nvSpPr>
          <p:cNvPr id="8" name="Rectangle 7"/>
          <p:cNvSpPr/>
          <p:nvPr/>
        </p:nvSpPr>
        <p:spPr>
          <a:xfrm>
            <a:off x="285752" y="1730128"/>
            <a:ext cx="4572000" cy="4413516"/>
          </a:xfrm>
          <a:prstGeom prst="rect">
            <a:avLst/>
          </a:prstGeom>
        </p:spPr>
        <p:txBody>
          <a:bodyPr wrap="square">
            <a:spAutoFit/>
          </a:bodyPr>
          <a:lstStyle/>
          <a:p>
            <a:pPr>
              <a:lnSpc>
                <a:spcPct val="130000"/>
              </a:lnSpc>
            </a:pPr>
            <a:r>
              <a:rPr lang="en-US" b="1" dirty="0" smtClean="0">
                <a:solidFill>
                  <a:srgbClr val="0000FF"/>
                </a:solidFill>
              </a:rPr>
              <a:t>int</a:t>
            </a:r>
            <a:r>
              <a:rPr lang="en-US" b="1" dirty="0" smtClean="0"/>
              <a:t> </a:t>
            </a:r>
            <a:r>
              <a:rPr lang="fa-IR" b="1" dirty="0" smtClean="0"/>
              <a:t> </a:t>
            </a:r>
            <a:r>
              <a:rPr lang="en-US" b="1" dirty="0" smtClean="0"/>
              <a:t>number, digit ;</a:t>
            </a:r>
          </a:p>
          <a:p>
            <a:pPr>
              <a:lnSpc>
                <a:spcPct val="130000"/>
              </a:lnSpc>
            </a:pPr>
            <a:r>
              <a:rPr lang="en-US" b="1" dirty="0" smtClean="0">
                <a:solidFill>
                  <a:srgbClr val="0000FF"/>
                </a:solidFill>
              </a:rPr>
              <a:t>string</a:t>
            </a:r>
            <a:r>
              <a:rPr lang="en-US" b="1" dirty="0" smtClean="0"/>
              <a:t> input;</a:t>
            </a:r>
          </a:p>
          <a:p>
            <a:pPr>
              <a:lnSpc>
                <a:spcPct val="130000"/>
              </a:lnSpc>
            </a:pPr>
            <a:r>
              <a:rPr lang="en-US" b="1" dirty="0" smtClean="0">
                <a:solidFill>
                  <a:srgbClr val="00B0F0"/>
                </a:solidFill>
              </a:rPr>
              <a:t>Console</a:t>
            </a:r>
            <a:r>
              <a:rPr lang="en-US" b="1" dirty="0" smtClean="0"/>
              <a:t>.Write(</a:t>
            </a:r>
            <a:r>
              <a:rPr lang="en-US" b="1" dirty="0" smtClean="0">
                <a:solidFill>
                  <a:srgbClr val="FF0000"/>
                </a:solidFill>
              </a:rPr>
              <a:t>“Enter a number: “</a:t>
            </a:r>
            <a:r>
              <a:rPr lang="en-US" b="1" dirty="0" smtClean="0"/>
              <a:t>);</a:t>
            </a:r>
          </a:p>
          <a:p>
            <a:pPr>
              <a:lnSpc>
                <a:spcPct val="130000"/>
              </a:lnSpc>
            </a:pPr>
            <a:r>
              <a:rPr lang="en-US" b="1" dirty="0" smtClean="0"/>
              <a:t>input </a:t>
            </a:r>
            <a:r>
              <a:rPr lang="fa-IR" b="1" dirty="0" smtClean="0"/>
              <a:t>=</a:t>
            </a:r>
            <a:r>
              <a:rPr lang="en-US" b="1" dirty="0" smtClean="0">
                <a:solidFill>
                  <a:srgbClr val="00B0F0"/>
                </a:solidFill>
              </a:rPr>
              <a:t>Console</a:t>
            </a:r>
            <a:r>
              <a:rPr lang="en-US" b="1" dirty="0" smtClean="0"/>
              <a:t>.ReadLine();</a:t>
            </a:r>
          </a:p>
          <a:p>
            <a:pPr>
              <a:lnSpc>
                <a:spcPct val="130000"/>
              </a:lnSpc>
            </a:pPr>
            <a:r>
              <a:rPr lang="en-US" b="1" dirty="0" smtClean="0"/>
              <a:t>number </a:t>
            </a:r>
            <a:r>
              <a:rPr lang="fa-IR" b="1" dirty="0" smtClean="0"/>
              <a:t>= </a:t>
            </a:r>
            <a:r>
              <a:rPr lang="en-US" b="1" dirty="0" smtClean="0">
                <a:solidFill>
                  <a:srgbClr val="0000FF"/>
                </a:solidFill>
              </a:rPr>
              <a:t>int</a:t>
            </a:r>
            <a:r>
              <a:rPr lang="en-US" b="1" dirty="0" smtClean="0"/>
              <a:t>.Parse(input);</a:t>
            </a:r>
          </a:p>
          <a:p>
            <a:pPr>
              <a:lnSpc>
                <a:spcPct val="130000"/>
              </a:lnSpc>
            </a:pPr>
            <a:r>
              <a:rPr lang="en-US" b="1" dirty="0" smtClean="0">
                <a:solidFill>
                  <a:srgbClr val="0000FF"/>
                </a:solidFill>
              </a:rPr>
              <a:t>while</a:t>
            </a:r>
            <a:r>
              <a:rPr lang="en-US" b="1" dirty="0" smtClean="0"/>
              <a:t> (number &gt; 0)</a:t>
            </a:r>
          </a:p>
          <a:p>
            <a:pPr>
              <a:lnSpc>
                <a:spcPct val="130000"/>
              </a:lnSpc>
            </a:pPr>
            <a:r>
              <a:rPr lang="fa-IR" b="1" dirty="0" smtClean="0"/>
              <a:t>  </a:t>
            </a:r>
            <a:r>
              <a:rPr lang="en-US" b="1" dirty="0" smtClean="0"/>
              <a:t>{</a:t>
            </a:r>
          </a:p>
          <a:p>
            <a:pPr>
              <a:lnSpc>
                <a:spcPct val="130000"/>
              </a:lnSpc>
            </a:pPr>
            <a:r>
              <a:rPr lang="fa-IR" b="1" dirty="0" smtClean="0"/>
              <a:t>    </a:t>
            </a:r>
            <a:r>
              <a:rPr lang="en-US" b="1" dirty="0" smtClean="0"/>
              <a:t>digit </a:t>
            </a:r>
            <a:r>
              <a:rPr lang="fa-IR" b="1" dirty="0" smtClean="0"/>
              <a:t>=</a:t>
            </a:r>
            <a:r>
              <a:rPr lang="en-US" b="1" dirty="0" smtClean="0"/>
              <a:t>number % 10;</a:t>
            </a:r>
          </a:p>
          <a:p>
            <a:pPr>
              <a:lnSpc>
                <a:spcPct val="130000"/>
              </a:lnSpc>
            </a:pPr>
            <a:r>
              <a:rPr lang="fa-IR" b="1" dirty="0" smtClean="0"/>
              <a:t>    </a:t>
            </a:r>
            <a:r>
              <a:rPr lang="en-US" b="1" dirty="0" smtClean="0">
                <a:solidFill>
                  <a:srgbClr val="00B0F0"/>
                </a:solidFill>
              </a:rPr>
              <a:t>Console</a:t>
            </a:r>
            <a:r>
              <a:rPr lang="en-US" b="1" dirty="0" smtClean="0"/>
              <a:t>.WriteLine(digit);</a:t>
            </a:r>
          </a:p>
          <a:p>
            <a:pPr>
              <a:lnSpc>
                <a:spcPct val="130000"/>
              </a:lnSpc>
            </a:pPr>
            <a:r>
              <a:rPr lang="fa-IR" b="1" dirty="0" smtClean="0"/>
              <a:t>    </a:t>
            </a:r>
            <a:r>
              <a:rPr lang="en-US" b="1" dirty="0" smtClean="0"/>
              <a:t>number /</a:t>
            </a:r>
            <a:r>
              <a:rPr lang="fa-IR" b="1" dirty="0" smtClean="0"/>
              <a:t>=</a:t>
            </a:r>
            <a:r>
              <a:rPr lang="en-US" b="1" dirty="0" smtClean="0"/>
              <a:t> 10;</a:t>
            </a:r>
          </a:p>
          <a:p>
            <a:pPr>
              <a:lnSpc>
                <a:spcPct val="130000"/>
              </a:lnSpc>
            </a:pPr>
            <a:r>
              <a:rPr lang="fa-IR" b="1" dirty="0" smtClean="0"/>
              <a:t>   </a:t>
            </a:r>
            <a:r>
              <a:rPr lang="en-US" b="1" dirty="0" smtClean="0"/>
              <a:t>}</a:t>
            </a:r>
          </a:p>
          <a:p>
            <a:pPr>
              <a:lnSpc>
                <a:spcPct val="130000"/>
              </a:lnSpc>
            </a:pPr>
            <a:r>
              <a:rPr lang="en-US" b="1" dirty="0" smtClean="0">
                <a:solidFill>
                  <a:srgbClr val="00B0F0"/>
                </a:solidFill>
              </a:rPr>
              <a:t>Console</a:t>
            </a:r>
            <a:r>
              <a:rPr lang="en-US" b="1" dirty="0" smtClean="0"/>
              <a:t>.ReadKey();</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928694"/>
          </a:xfrm>
        </p:spPr>
        <p:txBody>
          <a:bodyPr/>
          <a:lstStyle/>
          <a:p>
            <a:pPr rtl="1"/>
            <a:r>
              <a:rPr lang="fa-IR" b="1" dirty="0" smtClean="0"/>
              <a:t>دستور حلقه شرطی </a:t>
            </a:r>
            <a:r>
              <a:rPr lang="en-US" b="1" dirty="0" smtClean="0">
                <a:solidFill>
                  <a:srgbClr val="0070C0"/>
                </a:solidFill>
              </a:rPr>
              <a:t>do-while</a:t>
            </a:r>
            <a:endParaRPr lang="en-US" dirty="0">
              <a:solidFill>
                <a:srgbClr val="0070C0"/>
              </a:solidFill>
            </a:endParaRPr>
          </a:p>
        </p:txBody>
      </p:sp>
      <p:sp>
        <p:nvSpPr>
          <p:cNvPr id="3" name="Content Placeholder 2"/>
          <p:cNvSpPr>
            <a:spLocks noGrp="1"/>
          </p:cNvSpPr>
          <p:nvPr>
            <p:ph idx="1"/>
          </p:nvPr>
        </p:nvSpPr>
        <p:spPr>
          <a:xfrm>
            <a:off x="71406" y="874713"/>
            <a:ext cx="9001156" cy="2125659"/>
          </a:xfrm>
        </p:spPr>
        <p:txBody>
          <a:bodyPr/>
          <a:lstStyle/>
          <a:p>
            <a:pPr marL="0" indent="0" algn="just">
              <a:lnSpc>
                <a:spcPct val="130000"/>
              </a:lnSpc>
              <a:spcBef>
                <a:spcPts val="0"/>
              </a:spcBef>
            </a:pPr>
            <a:r>
              <a:rPr lang="fa-IR" sz="2400" b="1" dirty="0" smtClean="0"/>
              <a:t>در این دستور، ابتدا دستورات</a:t>
            </a:r>
            <a:r>
              <a:rPr lang="en-US" sz="2400" b="1" dirty="0" smtClean="0"/>
              <a:t> </a:t>
            </a:r>
            <a:r>
              <a:rPr lang="fa-IR" sz="2400" b="1" dirty="0" smtClean="0"/>
              <a:t>داخل حلقه اجرا می شوند و سپس شرط ادامه تکرار، بررسی می شود. در حالی که در</a:t>
            </a:r>
            <a:r>
              <a:rPr lang="en-US" sz="2400" b="1" dirty="0" smtClean="0">
                <a:solidFill>
                  <a:srgbClr val="0070C0"/>
                </a:solidFill>
              </a:rPr>
              <a:t>while</a:t>
            </a:r>
            <a:r>
              <a:rPr lang="fa-IR" sz="2400" b="1" dirty="0" smtClean="0"/>
              <a:t> ، ابتدا</a:t>
            </a:r>
            <a:r>
              <a:rPr lang="en-US" sz="2400" b="1" dirty="0" smtClean="0"/>
              <a:t> </a:t>
            </a:r>
            <a:r>
              <a:rPr lang="fa-IR" sz="2400" b="1" dirty="0" smtClean="0"/>
              <a:t>شرط بررسی می شد و سپس در صورت برقراری شرط، دستورات داخل حلقه اجرا می شد. در # </a:t>
            </a:r>
            <a:r>
              <a:rPr lang="en-US" sz="2400" b="1" dirty="0" smtClean="0"/>
              <a:t>C، </a:t>
            </a:r>
            <a:r>
              <a:rPr lang="fa-IR" sz="2400" b="1" dirty="0" smtClean="0"/>
              <a:t>دستور حلقه </a:t>
            </a:r>
            <a:r>
              <a:rPr lang="en-US" sz="2400" b="1" dirty="0" smtClean="0">
                <a:solidFill>
                  <a:srgbClr val="0070C0"/>
                </a:solidFill>
              </a:rPr>
              <a:t>do-while </a:t>
            </a:r>
            <a:r>
              <a:rPr lang="fa-IR" sz="2400" b="1" dirty="0" smtClean="0"/>
              <a:t>برای این گونه مسایل در نظر گرفته شده است.</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8</a:t>
            </a:fld>
            <a:endParaRPr lang="en-US" dirty="0"/>
          </a:p>
        </p:txBody>
      </p:sp>
      <p:sp>
        <p:nvSpPr>
          <p:cNvPr id="5" name="Rectangle 4"/>
          <p:cNvSpPr/>
          <p:nvPr/>
        </p:nvSpPr>
        <p:spPr>
          <a:xfrm>
            <a:off x="71406" y="2814724"/>
            <a:ext cx="3000396" cy="1754326"/>
          </a:xfrm>
          <a:prstGeom prst="rect">
            <a:avLst/>
          </a:prstGeom>
          <a:solidFill>
            <a:srgbClr val="FFFF00"/>
          </a:solidFill>
          <a:ln>
            <a:solidFill>
              <a:schemeClr val="tx1"/>
            </a:solidFill>
          </a:ln>
        </p:spPr>
        <p:txBody>
          <a:bodyPr wrap="square">
            <a:spAutoFit/>
          </a:bodyPr>
          <a:lstStyle/>
          <a:p>
            <a:pPr rtl="1">
              <a:lnSpc>
                <a:spcPct val="150000"/>
              </a:lnSpc>
            </a:pPr>
            <a:r>
              <a:rPr lang="en-US" sz="2400" b="1" dirty="0" smtClean="0">
                <a:solidFill>
                  <a:srgbClr val="0000FF"/>
                </a:solidFill>
              </a:rPr>
              <a:t>do</a:t>
            </a:r>
            <a:endParaRPr lang="fa-IR" sz="2400" b="1" dirty="0" smtClean="0">
              <a:solidFill>
                <a:srgbClr val="0000FF"/>
              </a:solidFill>
            </a:endParaRPr>
          </a:p>
          <a:p>
            <a:pPr>
              <a:lnSpc>
                <a:spcPct val="150000"/>
              </a:lnSpc>
            </a:pPr>
            <a:r>
              <a:rPr lang="fa-IR" sz="2400" b="1" dirty="0" smtClean="0"/>
              <a:t>;دستور   </a:t>
            </a:r>
            <a:endParaRPr lang="en-US" sz="2400" b="1" dirty="0" smtClean="0"/>
          </a:p>
          <a:p>
            <a:pPr rtl="1">
              <a:lnSpc>
                <a:spcPct val="150000"/>
              </a:lnSpc>
            </a:pPr>
            <a:r>
              <a:rPr lang="fa-IR" sz="2400" b="1" dirty="0" smtClean="0"/>
              <a:t>; (عبارت منطقی ) </a:t>
            </a:r>
            <a:r>
              <a:rPr lang="en-US" sz="2400" b="1" dirty="0" smtClean="0">
                <a:solidFill>
                  <a:srgbClr val="0000FF"/>
                </a:solidFill>
              </a:rPr>
              <a:t>while</a:t>
            </a:r>
            <a:endParaRPr lang="en-US" sz="2400" b="1" dirty="0">
              <a:solidFill>
                <a:srgbClr val="0000FF"/>
              </a:solidFill>
            </a:endParaRPr>
          </a:p>
        </p:txBody>
      </p:sp>
      <p:sp>
        <p:nvSpPr>
          <p:cNvPr id="6" name="Rectangle 5"/>
          <p:cNvSpPr/>
          <p:nvPr/>
        </p:nvSpPr>
        <p:spPr>
          <a:xfrm>
            <a:off x="0" y="2928934"/>
            <a:ext cx="9001124" cy="3508653"/>
          </a:xfrm>
          <a:prstGeom prst="rect">
            <a:avLst/>
          </a:prstGeom>
        </p:spPr>
        <p:txBody>
          <a:bodyPr wrap="square">
            <a:spAutoFit/>
          </a:bodyPr>
          <a:lstStyle/>
          <a:p>
            <a:pPr algn="r" rtl="1">
              <a:lnSpc>
                <a:spcPct val="150000"/>
              </a:lnSpc>
            </a:pPr>
            <a:r>
              <a:rPr lang="fa-IR" sz="2400" b="1" dirty="0" smtClean="0">
                <a:cs typeface="B Titr" pitchFamily="2" charset="-78"/>
              </a:rPr>
              <a:t>دستور</a:t>
            </a:r>
            <a:r>
              <a:rPr lang="en-US" sz="2400" b="1" dirty="0" smtClean="0">
                <a:cs typeface="B Titr" pitchFamily="2" charset="-78"/>
              </a:rPr>
              <a:t> </a:t>
            </a:r>
            <a:r>
              <a:rPr lang="en-US" sz="2400" b="1" dirty="0" smtClean="0">
                <a:solidFill>
                  <a:srgbClr val="0070C0"/>
                </a:solidFill>
                <a:cs typeface="B Titr" pitchFamily="2" charset="-78"/>
              </a:rPr>
              <a:t>do-while</a:t>
            </a:r>
            <a:r>
              <a:rPr lang="fa-IR" sz="2400" b="1" dirty="0" smtClean="0">
                <a:cs typeface="B Titr" pitchFamily="2" charset="-78"/>
              </a:rPr>
              <a:t> از چهار بخش تشکیل شده است: </a:t>
            </a:r>
          </a:p>
          <a:p>
            <a:pPr marL="457200" indent="-457200" algn="r" rtl="1">
              <a:lnSpc>
                <a:spcPct val="150000"/>
              </a:lnSpc>
              <a:buFont typeface="+mj-lt"/>
              <a:buAutoNum type="arabicPeriod"/>
            </a:pPr>
            <a:r>
              <a:rPr lang="fa-IR" sz="2400" b="1" dirty="0" smtClean="0">
                <a:effectLst>
                  <a:outerShdw blurRad="38100" dist="38100" dir="2700000" algn="tl">
                    <a:srgbClr val="000000">
                      <a:alpha val="43137"/>
                    </a:srgbClr>
                  </a:outerShdw>
                </a:effectLst>
                <a:cs typeface="B Nazanin" pitchFamily="2" charset="-78"/>
              </a:rPr>
              <a:t>کلمه رزرو شده </a:t>
            </a:r>
            <a:r>
              <a:rPr lang="en-US" sz="2400" b="1" dirty="0" smtClean="0">
                <a:solidFill>
                  <a:srgbClr val="0000FF"/>
                </a:solidFill>
                <a:effectLst>
                  <a:outerShdw blurRad="38100" dist="38100" dir="2700000" algn="tl">
                    <a:srgbClr val="000000">
                      <a:alpha val="43137"/>
                    </a:srgbClr>
                  </a:outerShdw>
                </a:effectLst>
                <a:cs typeface="B Nazanin" pitchFamily="2" charset="-78"/>
              </a:rPr>
              <a:t>do</a:t>
            </a:r>
          </a:p>
          <a:p>
            <a:pPr marL="457200" indent="-457200" algn="r" rtl="1">
              <a:lnSpc>
                <a:spcPct val="150000"/>
              </a:lnSpc>
              <a:buFont typeface="+mj-lt"/>
              <a:buAutoNum type="arabicPeriod"/>
            </a:pPr>
            <a:r>
              <a:rPr lang="fa-IR" sz="2400" b="1" dirty="0" smtClean="0">
                <a:effectLst>
                  <a:outerShdw blurRad="38100" dist="38100" dir="2700000" algn="tl">
                    <a:srgbClr val="000000">
                      <a:alpha val="43137"/>
                    </a:srgbClr>
                  </a:outerShdw>
                </a:effectLst>
                <a:cs typeface="B Nazanin" pitchFamily="2" charset="-78"/>
              </a:rPr>
              <a:t>دستور داخل حلقه</a:t>
            </a:r>
          </a:p>
          <a:p>
            <a:pPr marL="457200" indent="-457200" algn="r" rtl="1">
              <a:lnSpc>
                <a:spcPct val="150000"/>
              </a:lnSpc>
              <a:buFont typeface="+mj-lt"/>
              <a:buAutoNum type="arabicPeriod"/>
            </a:pPr>
            <a:r>
              <a:rPr lang="fa-IR" sz="2400" b="1" dirty="0" smtClean="0">
                <a:effectLst>
                  <a:outerShdw blurRad="38100" dist="38100" dir="2700000" algn="tl">
                    <a:srgbClr val="000000">
                      <a:alpha val="43137"/>
                    </a:srgbClr>
                  </a:outerShdw>
                </a:effectLst>
                <a:cs typeface="B Nazanin" pitchFamily="2" charset="-78"/>
              </a:rPr>
              <a:t>کلمه رزرو شده </a:t>
            </a:r>
            <a:r>
              <a:rPr lang="en-US" sz="2400" b="1" dirty="0" smtClean="0">
                <a:solidFill>
                  <a:srgbClr val="0000FF"/>
                </a:solidFill>
                <a:effectLst>
                  <a:outerShdw blurRad="38100" dist="38100" dir="2700000" algn="tl">
                    <a:srgbClr val="000000">
                      <a:alpha val="43137"/>
                    </a:srgbClr>
                  </a:outerShdw>
                </a:effectLst>
                <a:cs typeface="B Nazanin" pitchFamily="2" charset="-78"/>
              </a:rPr>
              <a:t>while</a:t>
            </a:r>
          </a:p>
          <a:p>
            <a:pPr marL="457200" indent="-457200" algn="r" rtl="1">
              <a:lnSpc>
                <a:spcPct val="150000"/>
              </a:lnSpc>
              <a:buFont typeface="+mj-lt"/>
              <a:buAutoNum type="arabicPeriod"/>
            </a:pPr>
            <a:r>
              <a:rPr lang="fa-IR" sz="2400" b="1" dirty="0" smtClean="0">
                <a:effectLst>
                  <a:outerShdw blurRad="38100" dist="38100" dir="2700000" algn="tl">
                    <a:srgbClr val="000000">
                      <a:alpha val="43137"/>
                    </a:srgbClr>
                  </a:outerShdw>
                </a:effectLst>
                <a:cs typeface="B Nazanin" pitchFamily="2" charset="-78"/>
              </a:rPr>
              <a:t>عبارت منطقی داخل پرانتز، که در صورت درست بودن آن، دستور داخل حلقه تکرار می شود.</a:t>
            </a:r>
            <a:endParaRPr lang="en-US" sz="2400" b="1" dirty="0">
              <a:effectLst>
                <a:outerShdw blurRad="38100" dist="38100" dir="2700000" algn="tl">
                  <a:srgbClr val="000000">
                    <a:alpha val="43137"/>
                  </a:srgbClr>
                </a:outerShdw>
              </a:effectLst>
              <a:cs typeface="B Nazanin"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85818"/>
          </a:xfrm>
        </p:spPr>
        <p:txBody>
          <a:bodyPr/>
          <a:lstStyle/>
          <a:p>
            <a:pPr rtl="1"/>
            <a:r>
              <a:rPr lang="fa-IR" b="1" dirty="0" smtClean="0"/>
              <a:t>دستور حلقه شرطی </a:t>
            </a:r>
            <a:r>
              <a:rPr lang="en-US" b="1" dirty="0" smtClean="0">
                <a:solidFill>
                  <a:srgbClr val="0070C0"/>
                </a:solidFill>
              </a:rPr>
              <a:t>do-while</a:t>
            </a:r>
            <a:endParaRPr lang="en-US" dirty="0"/>
          </a:p>
        </p:txBody>
      </p:sp>
      <p:sp>
        <p:nvSpPr>
          <p:cNvPr id="3" name="Content Placeholder 2"/>
          <p:cNvSpPr>
            <a:spLocks noGrp="1"/>
          </p:cNvSpPr>
          <p:nvPr>
            <p:ph idx="1"/>
          </p:nvPr>
        </p:nvSpPr>
        <p:spPr>
          <a:xfrm>
            <a:off x="-32" y="928671"/>
            <a:ext cx="5072098" cy="1857387"/>
          </a:xfrm>
          <a:solidFill>
            <a:schemeClr val="bg1">
              <a:lumMod val="95000"/>
            </a:schemeClr>
          </a:solidFill>
        </p:spPr>
        <p:txBody>
          <a:bodyPr/>
          <a:lstStyle/>
          <a:p>
            <a:pPr algn="l" rtl="0"/>
            <a:r>
              <a:rPr lang="en-US" sz="2400" b="1" dirty="0" smtClean="0">
                <a:solidFill>
                  <a:srgbClr val="0000FF"/>
                </a:solidFill>
              </a:rPr>
              <a:t>int</a:t>
            </a:r>
            <a:r>
              <a:rPr lang="en-US" sz="2400" b="1" dirty="0" smtClean="0"/>
              <a:t> x = 1;</a:t>
            </a:r>
          </a:p>
          <a:p>
            <a:pPr algn="l" rtl="0"/>
            <a:r>
              <a:rPr lang="en-US" sz="2400" b="1" dirty="0" smtClean="0">
                <a:solidFill>
                  <a:srgbClr val="0000FF"/>
                </a:solidFill>
              </a:rPr>
              <a:t>do</a:t>
            </a:r>
          </a:p>
          <a:p>
            <a:pPr algn="l" rtl="0"/>
            <a:r>
              <a:rPr lang="en-US" sz="2400" b="1" dirty="0" smtClean="0"/>
              <a:t>    </a:t>
            </a:r>
            <a:r>
              <a:rPr lang="en-US" sz="2400" b="1" dirty="0" smtClean="0">
                <a:solidFill>
                  <a:srgbClr val="09E4EC"/>
                </a:solidFill>
              </a:rPr>
              <a:t>Console</a:t>
            </a:r>
            <a:r>
              <a:rPr lang="en-US" sz="2400" b="1" dirty="0" smtClean="0"/>
              <a:t>.WriteLine(</a:t>
            </a:r>
            <a:r>
              <a:rPr lang="en-US" sz="2400" b="1" dirty="0" smtClean="0">
                <a:solidFill>
                  <a:srgbClr val="FF0000"/>
                </a:solidFill>
              </a:rPr>
              <a:t>''x '‘</a:t>
            </a:r>
            <a:r>
              <a:rPr lang="en-US" sz="2400" b="1" dirty="0" smtClean="0"/>
              <a:t> + x++ );</a:t>
            </a:r>
          </a:p>
          <a:p>
            <a:pPr algn="l" rtl="0"/>
            <a:r>
              <a:rPr lang="en-US" sz="2400" b="1" dirty="0" smtClean="0">
                <a:solidFill>
                  <a:srgbClr val="0000FF"/>
                </a:solidFill>
              </a:rPr>
              <a:t>while</a:t>
            </a:r>
            <a:r>
              <a:rPr lang="en-US" sz="2400" b="1" dirty="0" smtClean="0"/>
              <a:t> (x &lt; 100);</a:t>
            </a:r>
            <a:endParaRPr lang="en-US" sz="2400" b="1" dirty="0"/>
          </a:p>
        </p:txBody>
      </p:sp>
      <p:sp>
        <p:nvSpPr>
          <p:cNvPr id="4" name="Slide Number Placeholder 3"/>
          <p:cNvSpPr>
            <a:spLocks noGrp="1"/>
          </p:cNvSpPr>
          <p:nvPr>
            <p:ph type="sldNum" sz="quarter" idx="12"/>
          </p:nvPr>
        </p:nvSpPr>
        <p:spPr>
          <a:xfrm>
            <a:off x="8572528" y="6572272"/>
            <a:ext cx="642942" cy="285752"/>
          </a:xfrm>
        </p:spPr>
        <p:txBody>
          <a:bodyPr/>
          <a:lstStyle/>
          <a:p>
            <a:fld id="{6008D2E2-AB25-4D75-A051-1EBB6AD45A34}" type="slidenum">
              <a:rPr lang="en-US" smtClean="0"/>
              <a:pPr/>
              <a:t>9</a:t>
            </a:fld>
            <a:endParaRPr lang="en-US" dirty="0"/>
          </a:p>
        </p:txBody>
      </p:sp>
      <p:sp>
        <p:nvSpPr>
          <p:cNvPr id="5" name="TextBox 4"/>
          <p:cNvSpPr txBox="1"/>
          <p:nvPr/>
        </p:nvSpPr>
        <p:spPr>
          <a:xfrm>
            <a:off x="4929190" y="928670"/>
            <a:ext cx="4214842" cy="1877437"/>
          </a:xfrm>
          <a:prstGeom prst="rect">
            <a:avLst/>
          </a:prstGeom>
          <a:solidFill>
            <a:schemeClr val="bg1">
              <a:lumMod val="95000"/>
            </a:schemeClr>
          </a:solidFill>
        </p:spPr>
        <p:txBody>
          <a:bodyPr wrap="square" rtlCol="0">
            <a:spAutoFit/>
          </a:bodyPr>
          <a:lstStyle/>
          <a:p>
            <a:pPr algn="r" rtl="1"/>
            <a:r>
              <a:rPr lang="fa-IR" sz="2800" b="1" dirty="0" smtClean="0">
                <a:solidFill>
                  <a:schemeClr val="accent6">
                    <a:lumMod val="50000"/>
                  </a:schemeClr>
                </a:solidFill>
                <a:effectLst>
                  <a:outerShdw blurRad="38100" dist="38100" dir="2700000" algn="tl">
                    <a:srgbClr val="000000">
                      <a:alpha val="43137"/>
                    </a:srgbClr>
                  </a:outerShdw>
                </a:effectLst>
                <a:cs typeface="B Nazanin" pitchFamily="2" charset="-78"/>
              </a:rPr>
              <a:t>خروجی دستورات مقابل چیست</a:t>
            </a:r>
          </a:p>
          <a:p>
            <a:pPr algn="ctr" rtl="1"/>
            <a:r>
              <a:rPr lang="fa-IR" sz="8800" b="1" dirty="0" smtClean="0">
                <a:solidFill>
                  <a:srgbClr val="FF0000"/>
                </a:solidFill>
                <a:effectLst>
                  <a:outerShdw blurRad="38100" dist="38100" dir="2700000" algn="tl">
                    <a:srgbClr val="000000">
                      <a:alpha val="43137"/>
                    </a:srgbClr>
                  </a:outerShdw>
                </a:effectLst>
                <a:cs typeface="B Nazanin" pitchFamily="2" charset="-78"/>
              </a:rPr>
              <a:t>؟</a:t>
            </a:r>
            <a:endParaRPr lang="en-US" sz="8800" b="1" dirty="0">
              <a:solidFill>
                <a:srgbClr val="FF0000"/>
              </a:solidFill>
              <a:effectLst>
                <a:outerShdw blurRad="38100" dist="38100" dir="2700000" algn="tl">
                  <a:srgbClr val="000000">
                    <a:alpha val="43137"/>
                  </a:srgbClr>
                </a:outerShdw>
              </a:effectLst>
              <a:cs typeface="B Nazanin" pitchFamily="2" charset="-78"/>
            </a:endParaRPr>
          </a:p>
        </p:txBody>
      </p:sp>
      <p:sp>
        <p:nvSpPr>
          <p:cNvPr id="6" name="Rectangle 5"/>
          <p:cNvSpPr/>
          <p:nvPr/>
        </p:nvSpPr>
        <p:spPr>
          <a:xfrm>
            <a:off x="3500430" y="2786058"/>
            <a:ext cx="5572132" cy="3731791"/>
          </a:xfrm>
          <a:prstGeom prst="rect">
            <a:avLst/>
          </a:prstGeom>
        </p:spPr>
        <p:txBody>
          <a:bodyPr wrap="square">
            <a:spAutoFit/>
          </a:bodyPr>
          <a:lstStyle/>
          <a:p>
            <a:pPr algn="just" rtl="1">
              <a:lnSpc>
                <a:spcPct val="120000"/>
              </a:lnSpc>
            </a:pPr>
            <a:r>
              <a:rPr lang="en-US" sz="2200" b="1" dirty="0" smtClean="0">
                <a:cs typeface="B Nazanin" pitchFamily="2" charset="-78"/>
              </a:rPr>
              <a:t> </a:t>
            </a:r>
            <a:r>
              <a:rPr lang="fa-IR" sz="2200" b="1" dirty="0" smtClean="0">
                <a:cs typeface="B Nazanin" pitchFamily="2" charset="-78"/>
              </a:rPr>
              <a:t>ابتدا دستور داخل حلقه را اجرا می کند که از کلمه </a:t>
            </a:r>
            <a:r>
              <a:rPr lang="en-US" sz="2200" b="1" dirty="0" smtClean="0">
                <a:solidFill>
                  <a:srgbClr val="0000FF"/>
                </a:solidFill>
                <a:cs typeface="B Nazanin" pitchFamily="2" charset="-78"/>
              </a:rPr>
              <a:t>do</a:t>
            </a:r>
            <a:r>
              <a:rPr lang="en-US" sz="2200" b="1" dirty="0" smtClean="0">
                <a:cs typeface="B Nazanin" pitchFamily="2" charset="-78"/>
              </a:rPr>
              <a:t> </a:t>
            </a:r>
            <a:r>
              <a:rPr lang="fa-IR" sz="2200" b="1" dirty="0" smtClean="0">
                <a:cs typeface="B Nazanin" pitchFamily="2" charset="-78"/>
              </a:rPr>
              <a:t>شروع می شود و سپس با رسیدن به کلمه </a:t>
            </a:r>
            <a:r>
              <a:rPr lang="en-US" sz="2200" b="1" dirty="0" smtClean="0">
                <a:solidFill>
                  <a:srgbClr val="0000FF"/>
                </a:solidFill>
                <a:cs typeface="B Nazanin" pitchFamily="2" charset="-78"/>
              </a:rPr>
              <a:t>while</a:t>
            </a:r>
            <a:r>
              <a:rPr lang="en-US" sz="2200" b="1" dirty="0" smtClean="0">
                <a:cs typeface="B Nazanin" pitchFamily="2" charset="-78"/>
              </a:rPr>
              <a:t> ، </a:t>
            </a:r>
            <a:r>
              <a:rPr lang="fa-IR" sz="2200" b="1" dirty="0" smtClean="0">
                <a:cs typeface="B Nazanin" pitchFamily="2" charset="-78"/>
              </a:rPr>
              <a:t>مقدار عبارت منطقی را ارزیابی می نماید. اگر حاصل عبارت </a:t>
            </a:r>
            <a:r>
              <a:rPr lang="en-US" sz="2200" b="1" dirty="0" smtClean="0">
                <a:solidFill>
                  <a:srgbClr val="0000FF"/>
                </a:solidFill>
                <a:cs typeface="B Nazanin" pitchFamily="2" charset="-78"/>
              </a:rPr>
              <a:t>true</a:t>
            </a:r>
            <a:r>
              <a:rPr lang="en-US" sz="2200" b="1" dirty="0" smtClean="0">
                <a:cs typeface="B Nazanin" pitchFamily="2" charset="-78"/>
              </a:rPr>
              <a:t> </a:t>
            </a:r>
            <a:r>
              <a:rPr lang="fa-IR" sz="2200" b="1" dirty="0" smtClean="0">
                <a:cs typeface="B Nazanin" pitchFamily="2" charset="-78"/>
              </a:rPr>
              <a:t>باشد، آنگاه به قسمت </a:t>
            </a:r>
            <a:r>
              <a:rPr lang="en-US" sz="2200" b="1" dirty="0" smtClean="0">
                <a:solidFill>
                  <a:srgbClr val="0000FF"/>
                </a:solidFill>
                <a:cs typeface="B Nazanin" pitchFamily="2" charset="-78"/>
              </a:rPr>
              <a:t>do</a:t>
            </a:r>
            <a:r>
              <a:rPr lang="en-US" sz="2200" b="1" dirty="0" smtClean="0">
                <a:cs typeface="B Nazanin" pitchFamily="2" charset="-78"/>
              </a:rPr>
              <a:t> </a:t>
            </a:r>
            <a:r>
              <a:rPr lang="fa-IR" sz="2200" b="1" dirty="0" smtClean="0">
                <a:cs typeface="B Nazanin" pitchFamily="2" charset="-78"/>
              </a:rPr>
              <a:t>برمی گردد و دستور بدنه حلقه اجرا می شود. تا زمانی که حاصل عبارت </a:t>
            </a:r>
            <a:r>
              <a:rPr lang="en-US" sz="2200" b="1" dirty="0" smtClean="0">
                <a:solidFill>
                  <a:srgbClr val="0000FF"/>
                </a:solidFill>
                <a:cs typeface="B Nazanin" pitchFamily="2" charset="-78"/>
              </a:rPr>
              <a:t>true</a:t>
            </a:r>
            <a:r>
              <a:rPr lang="en-US" sz="2200" b="1" dirty="0" smtClean="0">
                <a:cs typeface="B Nazanin" pitchFamily="2" charset="-78"/>
              </a:rPr>
              <a:t> </a:t>
            </a:r>
            <a:r>
              <a:rPr lang="fa-IR" sz="2200" b="1" dirty="0" smtClean="0">
                <a:cs typeface="B Nazanin" pitchFamily="2" charset="-78"/>
              </a:rPr>
              <a:t>است حلقه تکرار می شود. اگر حاصل ارزیابی عبارت </a:t>
            </a:r>
            <a:r>
              <a:rPr lang="en-US" sz="2200" b="1" dirty="0" smtClean="0">
                <a:solidFill>
                  <a:srgbClr val="0000FF"/>
                </a:solidFill>
                <a:cs typeface="B Nazanin" pitchFamily="2" charset="-78"/>
              </a:rPr>
              <a:t>false</a:t>
            </a:r>
            <a:r>
              <a:rPr lang="en-US" sz="2200" b="1" dirty="0" smtClean="0">
                <a:cs typeface="B Nazanin" pitchFamily="2" charset="-78"/>
              </a:rPr>
              <a:t> </a:t>
            </a:r>
            <a:r>
              <a:rPr lang="fa-IR" sz="2200" b="1" dirty="0" smtClean="0">
                <a:cs typeface="B Nazanin" pitchFamily="2" charset="-78"/>
              </a:rPr>
              <a:t>شود، دیگر به کلمه</a:t>
            </a:r>
            <a:r>
              <a:rPr lang="en-US" sz="2200" b="1" dirty="0" smtClean="0">
                <a:solidFill>
                  <a:srgbClr val="0000FF"/>
                </a:solidFill>
                <a:cs typeface="B Nazanin" pitchFamily="2" charset="-78"/>
              </a:rPr>
              <a:t>do</a:t>
            </a:r>
            <a:r>
              <a:rPr lang="en-US" sz="2200" b="1" dirty="0" smtClean="0">
                <a:cs typeface="B Nazanin" pitchFamily="2" charset="-78"/>
              </a:rPr>
              <a:t> </a:t>
            </a:r>
            <a:r>
              <a:rPr lang="fa-IR" sz="2200" b="1" dirty="0" smtClean="0">
                <a:cs typeface="B Nazanin" pitchFamily="2" charset="-78"/>
              </a:rPr>
              <a:t>برنمی گردد و کنترل برنامه به خط بعد از </a:t>
            </a:r>
            <a:r>
              <a:rPr lang="en-US" sz="2200" b="1" dirty="0" smtClean="0">
                <a:solidFill>
                  <a:srgbClr val="0000FF"/>
                </a:solidFill>
                <a:cs typeface="B Nazanin" pitchFamily="2" charset="-78"/>
              </a:rPr>
              <a:t>while</a:t>
            </a:r>
            <a:r>
              <a:rPr lang="en-US" sz="2200" b="1" dirty="0" smtClean="0">
                <a:cs typeface="B Nazanin" pitchFamily="2" charset="-78"/>
              </a:rPr>
              <a:t> </a:t>
            </a:r>
            <a:r>
              <a:rPr lang="fa-IR" sz="2200" b="1" dirty="0" smtClean="0">
                <a:cs typeface="B Nazanin" pitchFamily="2" charset="-78"/>
              </a:rPr>
              <a:t>واگذار شده و دستورات دیگِر برنامه اجرا می شوند.</a:t>
            </a:r>
            <a:endParaRPr lang="en-US" sz="2200" b="1" dirty="0">
              <a:cs typeface="B Nazanin" pitchFamily="2" charset="-78"/>
            </a:endParaRPr>
          </a:p>
        </p:txBody>
      </p:sp>
      <p:pic>
        <p:nvPicPr>
          <p:cNvPr id="2050" name="Picture 2"/>
          <p:cNvPicPr>
            <a:picLocks noChangeAspect="1" noChangeArrowheads="1"/>
          </p:cNvPicPr>
          <p:nvPr/>
        </p:nvPicPr>
        <p:blipFill>
          <a:blip r:embed="rId2"/>
          <a:srcRect/>
          <a:stretch>
            <a:fillRect/>
          </a:stretch>
        </p:blipFill>
        <p:spPr bwMode="auto">
          <a:xfrm>
            <a:off x="71406" y="2786058"/>
            <a:ext cx="3357586" cy="40576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TS010338267</Template>
  <TotalTime>4485</TotalTime>
  <Words>2295</Words>
  <Application>Microsoft Office PowerPoint</Application>
  <PresentationFormat>On-screen Show (4:3)</PresentationFormat>
  <Paragraphs>224</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Diseño predeterminado</vt:lpstr>
      <vt:lpstr>فصل هفتم</vt:lpstr>
      <vt:lpstr>هدف رفتاری</vt:lpstr>
      <vt:lpstr>دستورات تکرار شرطی</vt:lpstr>
      <vt:lpstr>دستور حلقه شرطی while</vt:lpstr>
      <vt:lpstr>while</vt:lpstr>
      <vt:lpstr>مثال</vt:lpstr>
      <vt:lpstr>مثال</vt:lpstr>
      <vt:lpstr>دستور حلقه شرطی do-while</vt:lpstr>
      <vt:lpstr>دستور حلقه شرطی do-while</vt:lpstr>
      <vt:lpstr>مثال</vt:lpstr>
      <vt:lpstr>مثال</vt:lpstr>
      <vt:lpstr>Slide 12</vt:lpstr>
      <vt:lpstr>دستور حلقه for</vt:lpstr>
      <vt:lpstr>مثال</vt:lpstr>
      <vt:lpstr>دستور حلقه for</vt:lpstr>
      <vt:lpstr>کاربرد break در ساختارfor  </vt:lpstr>
      <vt:lpstr>حلقه های بی نهایت یا تمام نشدنی</vt:lpstr>
      <vt:lpstr>مثال  : می خواهیم هفت عدد از ورودی دریافت کرده، بزرگ ترین آن را تشخیص داده و نمایش دهیم.</vt:lpstr>
      <vt:lpstr>Slide 19</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alimehri</dc:creator>
  <cp:lastModifiedBy>alimehri</cp:lastModifiedBy>
  <cp:revision>30</cp:revision>
  <dcterms:created xsi:type="dcterms:W3CDTF">2015-01-18T20:00:24Z</dcterms:created>
  <dcterms:modified xsi:type="dcterms:W3CDTF">2015-02-24T14:03:23Z</dcterms:modified>
</cp:coreProperties>
</file>