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B225D-605F-45EC-B13A-A4295F69E39D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FE0A8-1AC6-4745-BEE7-2048466700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E0C811-184B-46D1-A924-3CDFBDE5923E}" type="datetime1">
              <a:rPr lang="en-US" smtClean="0"/>
              <a:pPr/>
              <a:t>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96088"/>
            <a:ext cx="2895600" cy="476250"/>
          </a:xfrm>
        </p:spPr>
        <p:txBody>
          <a:bodyPr/>
          <a:lstStyle>
            <a:lvl1pPr>
              <a:defRPr sz="1600" b="1"/>
            </a:lvl1pPr>
          </a:lstStyle>
          <a:p>
            <a:r>
              <a:rPr lang="en-US" dirty="0" smtClean="0"/>
              <a:t>alimehrimail@gmail.com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D7283C-124D-4BB8-9CAC-03C1CE061AF7}" type="datetime1">
              <a:rPr lang="en-US" smtClean="0"/>
              <a:pPr/>
              <a:t>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87F42A-8541-4E24-AB08-1FB9DFDB772D}" type="datetime1">
              <a:rPr lang="en-US" smtClean="0"/>
              <a:pPr/>
              <a:t>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1438" y="71414"/>
            <a:ext cx="8929718" cy="1143000"/>
          </a:xfrm>
        </p:spPr>
        <p:txBody>
          <a:bodyPr/>
          <a:lstStyle>
            <a:lvl1pPr>
              <a:defRPr sz="4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defRPr>
            </a:lvl1pPr>
          </a:lstStyle>
          <a:p>
            <a:r>
              <a:rPr lang="fa-IR" dirty="0" smtClean="0"/>
              <a:t>عنوان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42844" y="1357298"/>
            <a:ext cx="8858312" cy="4768865"/>
          </a:xfrm>
        </p:spPr>
        <p:txBody>
          <a:bodyPr/>
          <a:lstStyle>
            <a:lvl1pPr algn="r" rtl="1">
              <a:defRPr/>
            </a:lvl1pPr>
            <a:lvl2pPr marL="0" indent="0" algn="r" rtl="1">
              <a:buNone/>
              <a:defRPr sz="3600">
                <a:cs typeface="B Nazanin" pitchFamily="2" charset="-78"/>
              </a:defRPr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1"/>
            <a:r>
              <a:rPr lang="fa-IR" dirty="0" smtClean="0"/>
              <a:t>مطالب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C40D18-B40F-4D9C-9832-E3B580FEDB50}" type="datetime1">
              <a:rPr lang="en-US" smtClean="0"/>
              <a:pPr/>
              <a:t>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3F9160-095B-43E5-ABD6-902F7F3238A0}" type="datetime1">
              <a:rPr lang="en-US" smtClean="0"/>
              <a:pPr/>
              <a:t>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966992-7461-4FB4-8838-8D2FC873CB0E}" type="datetime1">
              <a:rPr lang="en-US" smtClean="0"/>
              <a:pPr/>
              <a:t>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B15BB0-D4D2-4B11-9C26-FD402C92DC3A}" type="datetime1">
              <a:rPr lang="en-US" smtClean="0"/>
              <a:pPr/>
              <a:t>2/1/2015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075F6F-3C29-4B58-8094-B589A715AE90}" type="datetime1">
              <a:rPr lang="en-US" smtClean="0"/>
              <a:pPr/>
              <a:t>2/1/2015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3A845F-F83F-4FFE-AA54-04AB7D29B466}" type="datetime1">
              <a:rPr lang="en-US" smtClean="0"/>
              <a:pPr/>
              <a:t>2/1/2015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84C865-48CD-4CB9-AE63-9DFA4201FC42}" type="datetime1">
              <a:rPr lang="en-US" smtClean="0"/>
              <a:pPr/>
              <a:t>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6C3BD7-0BA4-4CBF-A9CE-94533814B8B5}" type="datetime1">
              <a:rPr lang="en-US" smtClean="0"/>
              <a:pPr/>
              <a:t>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DAB97616-97EA-4512-B18E-6B97A2227BDE}" type="datetime1">
              <a:rPr lang="en-US" smtClean="0"/>
              <a:pPr/>
              <a:t>2/1/2015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02415"/>
            <a:ext cx="2895600" cy="255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/>
            </a:lvl1pPr>
          </a:lstStyle>
          <a:p>
            <a:r>
              <a:rPr lang="en-US" smtClean="0"/>
              <a:t>alimehrimail@gmail.com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None/>
        <a:defRPr sz="3200">
          <a:solidFill>
            <a:schemeClr val="tx1"/>
          </a:solidFill>
          <a:latin typeface="+mn-lt"/>
          <a:ea typeface="+mn-ea"/>
          <a:cs typeface="B Nazanin" pitchFamily="2" charset="-78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None/>
        <a:defRPr sz="2800">
          <a:solidFill>
            <a:schemeClr val="tx1"/>
          </a:solidFill>
          <a:latin typeface="+mn-lt"/>
          <a:cs typeface="B Nazanin" pitchFamily="2" charset="-78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None/>
        <a:defRPr sz="2400">
          <a:solidFill>
            <a:schemeClr val="tx1"/>
          </a:solidFill>
          <a:latin typeface="+mn-lt"/>
          <a:cs typeface="B Nazanin" pitchFamily="2" charset="-78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None/>
        <a:defRPr sz="2000">
          <a:solidFill>
            <a:schemeClr val="tx1"/>
          </a:solidFill>
          <a:latin typeface="+mn-lt"/>
          <a:cs typeface="B Nazanin" pitchFamily="2" charset="-78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None/>
        <a:defRPr sz="2000">
          <a:solidFill>
            <a:schemeClr val="tx1"/>
          </a:solidFill>
          <a:latin typeface="+mn-lt"/>
          <a:cs typeface="B Nazanin" pitchFamily="2" charset="-7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868" y="530215"/>
            <a:ext cx="5357850" cy="1470025"/>
          </a:xfrm>
        </p:spPr>
        <p:txBody>
          <a:bodyPr/>
          <a:lstStyle/>
          <a:p>
            <a:r>
              <a:rPr lang="fa-IR" sz="8800" dirty="0" smtClean="0">
                <a:solidFill>
                  <a:schemeClr val="tx1"/>
                </a:solidFill>
                <a:cs typeface="B Jadid" pitchFamily="2" charset="-78"/>
              </a:rPr>
              <a:t>فصل پنجم</a:t>
            </a:r>
            <a:endParaRPr lang="en-US" sz="8800" dirty="0">
              <a:solidFill>
                <a:schemeClr val="tx1"/>
              </a:solidFill>
              <a:cs typeface="B Jadid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57620" y="2928934"/>
            <a:ext cx="4986350" cy="900122"/>
          </a:xfrm>
        </p:spPr>
        <p:txBody>
          <a:bodyPr/>
          <a:lstStyle/>
          <a:p>
            <a:r>
              <a:rPr lang="fa-IR" sz="4800" b="1" dirty="0" smtClean="0">
                <a:solidFill>
                  <a:srgbClr val="C00000"/>
                </a:solidFill>
                <a:cs typeface="B Homa" pitchFamily="2" charset="-78"/>
              </a:rPr>
              <a:t>عبارت های </a:t>
            </a:r>
            <a:r>
              <a:rPr lang="fa-IR" sz="4800" b="1" dirty="0" smtClean="0">
                <a:solidFill>
                  <a:srgbClr val="C00000"/>
                </a:solidFill>
                <a:cs typeface="B Homa" pitchFamily="2" charset="-78"/>
              </a:rPr>
              <a:t>محاسـباتی</a:t>
            </a:r>
            <a:endParaRPr lang="en-US" sz="4800" b="1" dirty="0">
              <a:solidFill>
                <a:srgbClr val="C00000"/>
              </a:solidFill>
              <a:cs typeface="B Homa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24680" y="6453212"/>
            <a:ext cx="2133600" cy="476250"/>
          </a:xfrm>
        </p:spPr>
        <p:txBody>
          <a:bodyPr/>
          <a:lstStyle/>
          <a:p>
            <a:fld id="{6008D2E2-AB25-4D75-A051-1EBB6AD45A3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5072066" y="5929330"/>
            <a:ext cx="41434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a-IR" sz="2400" b="1" kern="0" dirty="0" smtClean="0">
                <a:cs typeface="B Esfehan" pitchFamily="2" charset="-78"/>
              </a:rPr>
              <a:t>تهیه و تنظیم: علی مهری خانیکی 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B Esfehan" pitchFamily="2" charset="-78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-142908" y="6500834"/>
            <a:ext cx="328614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 smtClean="0">
                <a:solidFill>
                  <a:srgbClr val="C00000"/>
                </a:solidFill>
                <a:cs typeface="B Esfehan" pitchFamily="2" charset="-78"/>
              </a:rPr>
              <a:t>alimehrimail@gmail.com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cs typeface="B Esfehan" pitchFamily="2" charset="-78"/>
            </a:endParaRPr>
          </a:p>
        </p:txBody>
      </p:sp>
      <p:pic>
        <p:nvPicPr>
          <p:cNvPr id="7" name="Picture 2" descr="http://www.chap.sch.ir/sites/default/files/imagecache/image_node_book/book_image/93-94/C358-70.jpg"/>
          <p:cNvPicPr>
            <a:picLocks noChangeAspect="1" noChangeArrowheads="1"/>
          </p:cNvPicPr>
          <p:nvPr/>
        </p:nvPicPr>
        <p:blipFill>
          <a:blip r:embed="rId3"/>
          <a:srcRect l="9523" r="6463"/>
          <a:stretch>
            <a:fillRect/>
          </a:stretch>
        </p:blipFill>
        <p:spPr bwMode="auto">
          <a:xfrm>
            <a:off x="-32" y="-24"/>
            <a:ext cx="2928958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8" y="71414"/>
            <a:ext cx="8929718" cy="928694"/>
          </a:xfrm>
        </p:spPr>
        <p:txBody>
          <a:bodyPr/>
          <a:lstStyle/>
          <a:p>
            <a:pPr rtl="1"/>
            <a:r>
              <a:rPr lang="fa-IR" sz="4000" dirty="0" smtClean="0"/>
              <a:t>قواعد انتساب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688" y="1214422"/>
            <a:ext cx="8858312" cy="4768865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Blip>
                <a:blip r:embed="rId2"/>
              </a:buBlip>
            </a:pPr>
            <a:r>
              <a:rPr lang="fa-IR" sz="2400" b="1" dirty="0" smtClean="0"/>
              <a:t>اگر حاصل یک عبارت عدد صحیح باشد بسته به اندازه و بزرگی عدد، می تواند در یک متغیرِ نوعِ صحیح که گنجایش آن مساوی یا بزرگ تر از حاصل عبارت باشد جای گیرد.</a:t>
            </a:r>
            <a:endParaRPr lang="en-US" sz="2400" b="1" dirty="0" smtClean="0"/>
          </a:p>
          <a:p>
            <a:pPr marL="0" indent="0" algn="l" rtl="0">
              <a:spcBef>
                <a:spcPts val="0"/>
              </a:spcBef>
            </a:pPr>
            <a:r>
              <a:rPr lang="en-US" sz="2400" b="1" dirty="0" smtClean="0">
                <a:solidFill>
                  <a:schemeClr val="accent2"/>
                </a:solidFill>
              </a:rPr>
              <a:t>Sbyte </a:t>
            </a:r>
            <a:r>
              <a:rPr lang="en-US" sz="2400" b="1" dirty="0" smtClean="0"/>
              <a:t>Num </a:t>
            </a:r>
            <a:r>
              <a:rPr lang="en-US" sz="2400" b="1" dirty="0" smtClean="0">
                <a:solidFill>
                  <a:schemeClr val="accent2"/>
                </a:solidFill>
              </a:rPr>
              <a:t/>
            </a:r>
            <a:br>
              <a:rPr lang="en-US" sz="2400" b="1" dirty="0" smtClean="0">
                <a:solidFill>
                  <a:schemeClr val="accent2"/>
                </a:solidFill>
              </a:rPr>
            </a:br>
            <a:r>
              <a:rPr lang="en-US" sz="2400" b="1" dirty="0" smtClean="0">
                <a:solidFill>
                  <a:schemeClr val="accent2"/>
                </a:solidFill>
              </a:rPr>
              <a:t>byte </a:t>
            </a:r>
            <a:r>
              <a:rPr lang="en-US" sz="2400" b="1" dirty="0" smtClean="0"/>
              <a:t>Num </a:t>
            </a:r>
            <a:r>
              <a:rPr lang="en-US" sz="2400" b="1" dirty="0" smtClean="0">
                <a:solidFill>
                  <a:schemeClr val="accent2"/>
                </a:solidFill>
              </a:rPr>
              <a:t/>
            </a:r>
            <a:br>
              <a:rPr lang="en-US" sz="2400" b="1" dirty="0" smtClean="0">
                <a:solidFill>
                  <a:schemeClr val="accent2"/>
                </a:solidFill>
              </a:rPr>
            </a:br>
            <a:r>
              <a:rPr lang="en-US" sz="2400" b="1" dirty="0" smtClean="0">
                <a:solidFill>
                  <a:schemeClr val="accent2"/>
                </a:solidFill>
              </a:rPr>
              <a:t>short </a:t>
            </a:r>
            <a:r>
              <a:rPr lang="en-US" sz="2400" b="1" dirty="0" smtClean="0"/>
              <a:t>Num </a:t>
            </a:r>
            <a:r>
              <a:rPr lang="en-US" sz="2400" b="1" dirty="0" smtClean="0">
                <a:solidFill>
                  <a:schemeClr val="accent2"/>
                </a:solidFill>
              </a:rPr>
              <a:t/>
            </a:r>
            <a:br>
              <a:rPr lang="en-US" sz="2400" b="1" dirty="0" smtClean="0">
                <a:solidFill>
                  <a:schemeClr val="accent2"/>
                </a:solidFill>
              </a:rPr>
            </a:br>
            <a:r>
              <a:rPr lang="en-US" sz="2400" b="1" dirty="0" smtClean="0">
                <a:solidFill>
                  <a:schemeClr val="accent2"/>
                </a:solidFill>
              </a:rPr>
              <a:t>ushort </a:t>
            </a:r>
            <a:r>
              <a:rPr lang="en-US" sz="2400" b="1" dirty="0" smtClean="0"/>
              <a:t>Num </a:t>
            </a:r>
            <a:r>
              <a:rPr lang="en-US" sz="2400" b="1" dirty="0" smtClean="0">
                <a:solidFill>
                  <a:schemeClr val="accent2"/>
                </a:solidFill>
              </a:rPr>
              <a:t/>
            </a:r>
            <a:br>
              <a:rPr lang="en-US" sz="2400" b="1" dirty="0" smtClean="0">
                <a:solidFill>
                  <a:schemeClr val="accent2"/>
                </a:solidFill>
              </a:rPr>
            </a:br>
            <a:r>
              <a:rPr lang="en-US" sz="2400" b="1" dirty="0" smtClean="0">
                <a:solidFill>
                  <a:schemeClr val="accent2"/>
                </a:solidFill>
              </a:rPr>
              <a:t>int  </a:t>
            </a:r>
            <a:r>
              <a:rPr lang="en-US" sz="2400" b="1" dirty="0" smtClean="0"/>
              <a:t>Num </a:t>
            </a:r>
            <a:r>
              <a:rPr lang="en-US" sz="2400" b="1" dirty="0" smtClean="0">
                <a:solidFill>
                  <a:schemeClr val="accent2"/>
                </a:solidFill>
              </a:rPr>
              <a:t/>
            </a:r>
            <a:br>
              <a:rPr lang="en-US" sz="2400" b="1" dirty="0" smtClean="0">
                <a:solidFill>
                  <a:schemeClr val="accent2"/>
                </a:solidFill>
              </a:rPr>
            </a:br>
            <a:r>
              <a:rPr lang="en-US" sz="2400" b="1" dirty="0" smtClean="0">
                <a:solidFill>
                  <a:schemeClr val="accent2"/>
                </a:solidFill>
              </a:rPr>
              <a:t>uint  </a:t>
            </a:r>
            <a:r>
              <a:rPr lang="en-US" sz="2400" b="1" dirty="0" smtClean="0"/>
              <a:t>Num </a:t>
            </a:r>
            <a:r>
              <a:rPr lang="en-US" sz="2400" b="1" dirty="0" smtClean="0">
                <a:solidFill>
                  <a:schemeClr val="accent2"/>
                </a:solidFill>
              </a:rPr>
              <a:t/>
            </a:r>
            <a:br>
              <a:rPr lang="en-US" sz="2400" b="1" dirty="0" smtClean="0">
                <a:solidFill>
                  <a:schemeClr val="accent2"/>
                </a:solidFill>
              </a:rPr>
            </a:br>
            <a:r>
              <a:rPr lang="en-US" sz="2400" b="1" dirty="0" smtClean="0">
                <a:solidFill>
                  <a:schemeClr val="accent2"/>
                </a:solidFill>
              </a:rPr>
              <a:t>long </a:t>
            </a:r>
            <a:r>
              <a:rPr lang="en-US" sz="2400" b="1" dirty="0" smtClean="0"/>
              <a:t>Num </a:t>
            </a:r>
            <a:r>
              <a:rPr lang="en-US" sz="2400" b="1" dirty="0" smtClean="0">
                <a:solidFill>
                  <a:schemeClr val="accent2"/>
                </a:solidFill>
              </a:rPr>
              <a:t/>
            </a:r>
            <a:br>
              <a:rPr lang="en-US" sz="2400" b="1" dirty="0" smtClean="0">
                <a:solidFill>
                  <a:schemeClr val="accent2"/>
                </a:solidFill>
              </a:rPr>
            </a:br>
            <a:r>
              <a:rPr lang="en-US" sz="2400" b="1" dirty="0" smtClean="0">
                <a:solidFill>
                  <a:schemeClr val="accent2"/>
                </a:solidFill>
              </a:rPr>
              <a:t>ulong  </a:t>
            </a:r>
            <a:r>
              <a:rPr lang="en-US" sz="2400" b="1" dirty="0" smtClean="0"/>
              <a:t>Num 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1857356" y="2928934"/>
            <a:ext cx="500066" cy="3000396"/>
          </a:xfrm>
          <a:prstGeom prst="rightBrace">
            <a:avLst>
              <a:gd name="adj1" fmla="val 11573"/>
              <a:gd name="adj2" fmla="val 46528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214546" y="492919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Num</a:t>
            </a:r>
            <a:r>
              <a:rPr lang="en-US" dirty="0" smtClean="0"/>
              <a:t> = </a:t>
            </a:r>
            <a:r>
              <a:rPr lang="en-US" b="1" dirty="0" smtClean="0"/>
              <a:t>175 / 31</a:t>
            </a:r>
            <a:endParaRPr lang="en-US" b="1" dirty="0"/>
          </a:p>
        </p:txBody>
      </p:sp>
      <p:sp>
        <p:nvSpPr>
          <p:cNvPr id="11" name="Bent-Up Arrow 10"/>
          <p:cNvSpPr/>
          <p:nvPr/>
        </p:nvSpPr>
        <p:spPr>
          <a:xfrm rot="10800000" flipH="1">
            <a:off x="2214547" y="4214818"/>
            <a:ext cx="1143008" cy="714380"/>
          </a:xfrm>
          <a:prstGeom prst="bentUpArrow">
            <a:avLst>
              <a:gd name="adj1" fmla="val 32177"/>
              <a:gd name="adj2" fmla="val 50000"/>
              <a:gd name="adj3" fmla="val 38502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357686" y="3085927"/>
            <a:ext cx="15716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int   </a:t>
            </a:r>
            <a:r>
              <a:rPr lang="en-US" b="1" dirty="0" smtClean="0"/>
              <a:t>Num </a:t>
            </a:r>
            <a:r>
              <a:rPr lang="en-US" b="1" dirty="0" smtClean="0">
                <a:solidFill>
                  <a:schemeClr val="accent2"/>
                </a:solidFill>
              </a:rPr>
              <a:t/>
            </a:r>
            <a:br>
              <a:rPr lang="en-US" b="1" dirty="0" smtClean="0">
                <a:solidFill>
                  <a:schemeClr val="accent2"/>
                </a:solidFill>
              </a:rPr>
            </a:br>
            <a:r>
              <a:rPr lang="en-US" b="1" dirty="0" smtClean="0">
                <a:solidFill>
                  <a:schemeClr val="accent2"/>
                </a:solidFill>
              </a:rPr>
              <a:t>uint  </a:t>
            </a:r>
            <a:r>
              <a:rPr lang="en-US" b="1" dirty="0" smtClean="0"/>
              <a:t>Num</a:t>
            </a:r>
            <a:r>
              <a:rPr lang="en-US" b="1" dirty="0" smtClean="0">
                <a:solidFill>
                  <a:schemeClr val="accent2"/>
                </a:solidFill>
              </a:rPr>
              <a:t> </a:t>
            </a:r>
            <a:br>
              <a:rPr lang="en-US" b="1" dirty="0" smtClean="0">
                <a:solidFill>
                  <a:schemeClr val="accent2"/>
                </a:solidFill>
              </a:rPr>
            </a:br>
            <a:r>
              <a:rPr lang="en-US" b="1" dirty="0" smtClean="0">
                <a:solidFill>
                  <a:schemeClr val="accent2"/>
                </a:solidFill>
              </a:rPr>
              <a:t>long  </a:t>
            </a:r>
            <a:r>
              <a:rPr lang="en-US" b="1" dirty="0" smtClean="0"/>
              <a:t>Num </a:t>
            </a:r>
            <a:r>
              <a:rPr lang="en-US" b="1" dirty="0" smtClean="0">
                <a:solidFill>
                  <a:schemeClr val="accent2"/>
                </a:solidFill>
              </a:rPr>
              <a:t/>
            </a:r>
            <a:br>
              <a:rPr lang="en-US" b="1" dirty="0" smtClean="0">
                <a:solidFill>
                  <a:schemeClr val="accent2"/>
                </a:solidFill>
              </a:rPr>
            </a:br>
            <a:r>
              <a:rPr lang="en-US" b="1" dirty="0" smtClean="0">
                <a:solidFill>
                  <a:schemeClr val="accent2"/>
                </a:solidFill>
              </a:rPr>
              <a:t>ulong  </a:t>
            </a:r>
            <a:r>
              <a:rPr lang="en-US" b="1" dirty="0" smtClean="0"/>
              <a:t>Num</a:t>
            </a:r>
            <a:endParaRPr lang="en-US" dirty="0"/>
          </a:p>
        </p:txBody>
      </p:sp>
      <p:sp>
        <p:nvSpPr>
          <p:cNvPr id="13" name="Right Brace 12"/>
          <p:cNvSpPr/>
          <p:nvPr/>
        </p:nvSpPr>
        <p:spPr>
          <a:xfrm>
            <a:off x="5500694" y="3143248"/>
            <a:ext cx="500066" cy="1214446"/>
          </a:xfrm>
          <a:prstGeom prst="rightBrace">
            <a:avLst>
              <a:gd name="adj1" fmla="val 11573"/>
              <a:gd name="adj2" fmla="val 46528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Bent-Up Arrow 14"/>
          <p:cNvSpPr/>
          <p:nvPr/>
        </p:nvSpPr>
        <p:spPr>
          <a:xfrm rot="10800000" flipH="1">
            <a:off x="6000760" y="3643314"/>
            <a:ext cx="1143008" cy="714380"/>
          </a:xfrm>
          <a:prstGeom prst="bentUpArrow">
            <a:avLst>
              <a:gd name="adj1" fmla="val 32177"/>
              <a:gd name="adj2" fmla="val 50000"/>
              <a:gd name="adj3" fmla="val 38502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57884" y="442913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Num = 2541389 / 10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357554" y="2357430"/>
            <a:ext cx="5000660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fa-IR" sz="2000" b="1" dirty="0" smtClean="0">
                <a:cs typeface="B Homa" pitchFamily="2" charset="-78"/>
              </a:rPr>
              <a:t>حاصل این تقسیم عدد</a:t>
            </a:r>
            <a:r>
              <a:rPr lang="en-US" sz="2000" b="1" dirty="0" smtClean="0">
                <a:cs typeface="B Homa" pitchFamily="2" charset="-78"/>
              </a:rPr>
              <a:t> 254138</a:t>
            </a:r>
            <a:r>
              <a:rPr lang="fa-IR" sz="2000" b="1" dirty="0" smtClean="0">
                <a:cs typeface="B Homa" pitchFamily="2" charset="-78"/>
              </a:rPr>
              <a:t> می باشد که در انواع زیر می تواند قرار گیرد  </a:t>
            </a:r>
            <a:endParaRPr lang="en-US" sz="2000" b="1" dirty="0">
              <a:cs typeface="B Homa" pitchFamily="2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7158" y="6007262"/>
            <a:ext cx="5000660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fa-IR" sz="2000" b="1" dirty="0" smtClean="0">
                <a:cs typeface="B Homa" pitchFamily="2" charset="-78"/>
              </a:rPr>
              <a:t>حاصل این تقسیم عدد</a:t>
            </a:r>
            <a:r>
              <a:rPr lang="en-US" sz="2000" b="1" dirty="0" smtClean="0">
                <a:cs typeface="B Homa" pitchFamily="2" charset="-78"/>
              </a:rPr>
              <a:t>  5 </a:t>
            </a:r>
            <a:r>
              <a:rPr lang="fa-IR" sz="2000" b="1" dirty="0" smtClean="0">
                <a:cs typeface="B Homa" pitchFamily="2" charset="-78"/>
              </a:rPr>
              <a:t>می باشد که می تواند در انواع بالا قرار گیرد  </a:t>
            </a:r>
            <a:endParaRPr lang="en-US" sz="2000" b="1" dirty="0">
              <a:cs typeface="B Homa" pitchFamily="2" charset="-78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928694"/>
          </a:xfrm>
        </p:spPr>
        <p:txBody>
          <a:bodyPr/>
          <a:lstStyle/>
          <a:p>
            <a:r>
              <a:rPr lang="fa-IR" sz="4000" dirty="0" smtClean="0"/>
              <a:t>قواعد انتساب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071546"/>
            <a:ext cx="8858312" cy="4768865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Blip>
                <a:blip r:embed="rId2"/>
              </a:buBlip>
            </a:pPr>
            <a:r>
              <a:rPr lang="fa-IR" sz="2400" b="1" dirty="0" smtClean="0"/>
              <a:t>اگر حاصل یک عبارت از نوع صحیح باشد می تواند در یک متغیر نوع اعشاری نیز ذخیره شود، اما با این تفاوت که اعداد بزرگ(</a:t>
            </a:r>
            <a:r>
              <a:rPr lang="en-US" sz="2400" b="1" dirty="0" smtClean="0"/>
              <a:t>long</a:t>
            </a:r>
            <a:r>
              <a:rPr lang="fa-IR" sz="2400" b="1" dirty="0" smtClean="0"/>
              <a:t>) فقط با ٧ رقم دقت(در نوع</a:t>
            </a:r>
            <a:r>
              <a:rPr lang="en-US" sz="2400" b="1" dirty="0" smtClean="0"/>
              <a:t>float</a:t>
            </a:r>
            <a:r>
              <a:rPr lang="fa-IR" sz="2400" b="1" dirty="0" smtClean="0"/>
              <a:t>) و یا با ١٥ رقم دقت (در نوع </a:t>
            </a:r>
            <a:r>
              <a:rPr lang="en-US" sz="2400" b="1" dirty="0" smtClean="0"/>
              <a:t>double</a:t>
            </a:r>
            <a:r>
              <a:rPr lang="fa-IR" sz="2400" b="1" dirty="0" smtClean="0"/>
              <a:t>) ذخیره می شود و بقیه ارقام عدد، گرد می شود.</a:t>
            </a:r>
          </a:p>
          <a:p>
            <a:pPr algn="l"/>
            <a:r>
              <a:rPr lang="en-US" sz="2000" dirty="0" smtClean="0"/>
              <a:t> </a:t>
            </a:r>
            <a:r>
              <a:rPr lang="en-US" sz="2000" b="1" dirty="0" smtClean="0">
                <a:solidFill>
                  <a:schemeClr val="accent2"/>
                </a:solidFill>
              </a:rPr>
              <a:t>float</a:t>
            </a:r>
            <a:r>
              <a:rPr lang="en-US" sz="2000" dirty="0" smtClean="0"/>
              <a:t> number = 1234567890 / 10;</a:t>
            </a:r>
          </a:p>
          <a:p>
            <a:pPr algn="l" rtl="0"/>
            <a:r>
              <a:rPr lang="en-US" sz="2000" dirty="0" smtClean="0">
                <a:solidFill>
                  <a:srgbClr val="00B0F0"/>
                </a:solidFill>
              </a:rPr>
              <a:t>Console</a:t>
            </a:r>
            <a:r>
              <a:rPr lang="en-US" sz="2000" dirty="0" smtClean="0"/>
              <a:t>.WriteLine(number);  </a:t>
            </a:r>
            <a:r>
              <a:rPr lang="en-US" sz="2000" dirty="0" smtClean="0">
                <a:sym typeface="Wingdings" pitchFamily="2" charset="2"/>
              </a:rPr>
              <a:t>  </a:t>
            </a:r>
            <a:r>
              <a:rPr lang="en-US" sz="2000" b="1" dirty="0" smtClean="0">
                <a:sym typeface="Wingdings" pitchFamily="2" charset="2"/>
              </a:rPr>
              <a:t>1.2345678E+08  OR  </a:t>
            </a:r>
            <a:r>
              <a:rPr lang="en-US" sz="2000" b="1" dirty="0" smtClean="0"/>
              <a:t>123456800</a:t>
            </a:r>
          </a:p>
          <a:p>
            <a:pPr marL="0" indent="0"/>
            <a:endParaRPr lang="en-US" sz="2400" dirty="0" smtClean="0">
              <a:cs typeface="B Homa" pitchFamily="2" charset="-78"/>
            </a:endParaRPr>
          </a:p>
          <a:p>
            <a:pPr marL="0" indent="0"/>
            <a:r>
              <a:rPr lang="fa-IR" sz="2400" dirty="0" smtClean="0">
                <a:cs typeface="B Homa" pitchFamily="2" charset="-78"/>
              </a:rPr>
              <a:t>حاصل</a:t>
            </a:r>
            <a:r>
              <a:rPr lang="en-US" sz="2400" dirty="0" smtClean="0">
                <a:cs typeface="B Homa" pitchFamily="2" charset="-78"/>
              </a:rPr>
              <a:t> </a:t>
            </a:r>
            <a:r>
              <a:rPr lang="fa-IR" sz="2400" dirty="0" smtClean="0">
                <a:cs typeface="B Homa" pitchFamily="2" charset="-78"/>
              </a:rPr>
              <a:t>واقعی عبارت </a:t>
            </a:r>
            <a:r>
              <a:rPr lang="en-US" sz="2000" b="1" dirty="0" smtClean="0">
                <a:cs typeface="B Homa" pitchFamily="2" charset="-78"/>
              </a:rPr>
              <a:t>123456789</a:t>
            </a:r>
            <a:r>
              <a:rPr lang="fa-IR" sz="2000" dirty="0" smtClean="0">
                <a:cs typeface="B Homa" pitchFamily="2" charset="-78"/>
              </a:rPr>
              <a:t> می باشد </a:t>
            </a:r>
            <a:r>
              <a:rPr lang="fa-IR" sz="2400" dirty="0" smtClean="0">
                <a:cs typeface="B Homa" pitchFamily="2" charset="-78"/>
              </a:rPr>
              <a:t>می بینید که عدد با ٧ رقم گرد شده است</a:t>
            </a:r>
            <a:endParaRPr lang="en-US" sz="2400" dirty="0">
              <a:cs typeface="B Homa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8" y="71414"/>
            <a:ext cx="8929718" cy="857256"/>
          </a:xfrm>
        </p:spPr>
        <p:txBody>
          <a:bodyPr/>
          <a:lstStyle/>
          <a:p>
            <a:r>
              <a:rPr lang="fa-IR" sz="4000" dirty="0" smtClean="0"/>
              <a:t>قواعد انتساب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000109"/>
            <a:ext cx="8858312" cy="2643206"/>
          </a:xfrm>
        </p:spPr>
        <p:txBody>
          <a:bodyPr/>
          <a:lstStyle/>
          <a:p>
            <a:pPr marL="173038" indent="-173038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fa-IR" sz="2400" b="1" dirty="0" smtClean="0"/>
              <a:t>اگر حاصل یک عبارت از نوع اعشاری باشد نمی تواند به طور ضمنی، در یک متغیر نوع صحیح جای داده شود، فقط می تواند در یک متغیر اعشاری(نوع </a:t>
            </a:r>
            <a:r>
              <a:rPr lang="en-US" sz="2400" b="1" dirty="0" smtClean="0"/>
              <a:t>float </a:t>
            </a:r>
            <a:r>
              <a:rPr lang="fa-IR" sz="2400" b="1" dirty="0" smtClean="0"/>
              <a:t>و یا </a:t>
            </a:r>
            <a:r>
              <a:rPr lang="en-US" sz="2400" b="1" dirty="0" smtClean="0"/>
              <a:t>double</a:t>
            </a:r>
            <a:r>
              <a:rPr lang="fa-IR" sz="2400" b="1" dirty="0" smtClean="0"/>
              <a:t>) جای گیرد.</a:t>
            </a:r>
          </a:p>
          <a:p>
            <a:pPr algn="just">
              <a:buFont typeface="Wingdings" pitchFamily="2" charset="2"/>
              <a:buChar char="q"/>
            </a:pPr>
            <a:r>
              <a:rPr lang="fa-IR" sz="2400" b="1" dirty="0" smtClean="0"/>
              <a:t>اگر حاصل یک عبارت از نوع اعشاری </a:t>
            </a:r>
            <a:r>
              <a:rPr lang="en-US" sz="2400" b="1" dirty="0" smtClean="0"/>
              <a:t>double </a:t>
            </a:r>
            <a:r>
              <a:rPr lang="fa-IR" sz="2400" b="1" dirty="0" smtClean="0"/>
              <a:t>باشد، فقط در متغیر نوع </a:t>
            </a:r>
            <a:r>
              <a:rPr lang="en-US" sz="2400" b="1" dirty="0" smtClean="0"/>
              <a:t>double</a:t>
            </a:r>
            <a:r>
              <a:rPr lang="fa-IR" sz="2400" b="1" dirty="0" smtClean="0"/>
              <a:t> می تواند جای می گیرد.  </a:t>
            </a:r>
            <a:r>
              <a:rPr lang="fa-IR" dirty="0" smtClean="0">
                <a:solidFill>
                  <a:srgbClr val="FF0000"/>
                </a:solidFill>
                <a:cs typeface="B Jadid" pitchFamily="2" charset="-78"/>
              </a:rPr>
              <a:t>چرا ؟ </a:t>
            </a:r>
            <a:endParaRPr lang="en-US" sz="2400" dirty="0">
              <a:solidFill>
                <a:srgbClr val="FF0000"/>
              </a:solidFill>
              <a:cs typeface="B Jadid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2844" y="3800307"/>
            <a:ext cx="8858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400" b="1" dirty="0" smtClean="0">
                <a:solidFill>
                  <a:schemeClr val="accent6"/>
                </a:solidFill>
                <a:cs typeface="B Nazanin" pitchFamily="2" charset="-78"/>
              </a:rPr>
              <a:t>حاصل تقسیم یک عدد اعشاری بر یک عدد صحیح، عددی اعشاری است و مترجم آن را از نوع </a:t>
            </a:r>
            <a:r>
              <a:rPr lang="en-US" sz="2400" b="1" dirty="0" smtClean="0">
                <a:solidFill>
                  <a:schemeClr val="accent6"/>
                </a:solidFill>
                <a:cs typeface="B Nazanin" pitchFamily="2" charset="-78"/>
              </a:rPr>
              <a:t>double</a:t>
            </a:r>
            <a:r>
              <a:rPr lang="fa-IR" sz="2400" b="1" dirty="0" smtClean="0">
                <a:solidFill>
                  <a:schemeClr val="accent6"/>
                </a:solidFill>
                <a:cs typeface="B Nazanin" pitchFamily="2" charset="-78"/>
              </a:rPr>
              <a:t> در نظر می گیرد. از حرف </a:t>
            </a:r>
            <a:r>
              <a:rPr lang="en-US" sz="2400" b="1" dirty="0" smtClean="0">
                <a:solidFill>
                  <a:schemeClr val="accent6"/>
                </a:solidFill>
                <a:cs typeface="B Nazanin" pitchFamily="2" charset="-78"/>
              </a:rPr>
              <a:t>f</a:t>
            </a:r>
            <a:r>
              <a:rPr lang="fa-IR" sz="2400" b="1" dirty="0" smtClean="0">
                <a:solidFill>
                  <a:schemeClr val="accent6"/>
                </a:solidFill>
                <a:cs typeface="B Nazanin" pitchFamily="2" charset="-78"/>
              </a:rPr>
              <a:t>یا </a:t>
            </a:r>
            <a:r>
              <a:rPr lang="en-US" sz="2400" b="1" dirty="0" smtClean="0">
                <a:solidFill>
                  <a:schemeClr val="accent6"/>
                </a:solidFill>
                <a:cs typeface="B Nazanin" pitchFamily="2" charset="-78"/>
              </a:rPr>
              <a:t>F</a:t>
            </a:r>
            <a:r>
              <a:rPr lang="fa-IR" sz="2400" b="1" dirty="0" smtClean="0">
                <a:solidFill>
                  <a:schemeClr val="accent6"/>
                </a:solidFill>
                <a:cs typeface="B Nazanin" pitchFamily="2" charset="-78"/>
              </a:rPr>
              <a:t> در انتهای عدد اعشاری استفاده نماییم تا خروجی </a:t>
            </a:r>
            <a:r>
              <a:rPr lang="en-US" sz="2400" b="1" dirty="0" smtClean="0">
                <a:solidFill>
                  <a:schemeClr val="accent6"/>
                </a:solidFill>
                <a:cs typeface="B Nazanin" pitchFamily="2" charset="-78"/>
              </a:rPr>
              <a:t> float </a:t>
            </a:r>
            <a:r>
              <a:rPr lang="fa-IR" sz="2400" b="1" dirty="0" smtClean="0">
                <a:solidFill>
                  <a:schemeClr val="accent6"/>
                </a:solidFill>
                <a:cs typeface="B Nazanin" pitchFamily="2" charset="-78"/>
              </a:rPr>
              <a:t> تولید نماید . </a:t>
            </a:r>
            <a:endParaRPr lang="en-US" sz="2400" b="1" dirty="0">
              <a:solidFill>
                <a:schemeClr val="accent6"/>
              </a:solidFill>
              <a:cs typeface="B Nazanin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4282" y="4786322"/>
            <a:ext cx="4857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float</a:t>
            </a:r>
            <a:r>
              <a:rPr lang="fa-IR" sz="2400" b="1" dirty="0" smtClean="0"/>
              <a:t> </a:t>
            </a:r>
            <a:r>
              <a:rPr lang="en-US" sz="2400" b="1" dirty="0" smtClean="0"/>
              <a:t> meanScore </a:t>
            </a:r>
            <a:r>
              <a:rPr lang="fa-IR" sz="2400" b="1" dirty="0" smtClean="0"/>
              <a:t>=</a:t>
            </a:r>
            <a:r>
              <a:rPr lang="en-US" sz="2400" b="1" dirty="0" smtClean="0"/>
              <a:t>219.5</a:t>
            </a:r>
            <a:r>
              <a:rPr lang="en-US" sz="3200" b="1" dirty="0" smtClean="0">
                <a:solidFill>
                  <a:srgbClr val="FF0000"/>
                </a:solidFill>
              </a:rPr>
              <a:t>f</a:t>
            </a:r>
            <a:r>
              <a:rPr lang="en-US" sz="2400" b="1" dirty="0" smtClean="0"/>
              <a:t> / 14 ;</a:t>
            </a:r>
            <a:endParaRPr lang="en-US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0" y="5300505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Homa" pitchFamily="2" charset="-78"/>
              </a:rPr>
              <a:t>«مترجم نمی تواند نوع داده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Homa" pitchFamily="2" charset="-78"/>
              </a:rPr>
              <a:t>double </a:t>
            </a:r>
            <a:r>
              <a:rPr lang="fa-I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Homa" pitchFamily="2" charset="-78"/>
              </a:rPr>
              <a:t>را به طور ضمنی و خودکار به نوع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Homa" pitchFamily="2" charset="-78"/>
              </a:rPr>
              <a:t>float </a:t>
            </a:r>
            <a:r>
              <a:rPr lang="fa-I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Homa" pitchFamily="2" charset="-78"/>
              </a:rPr>
              <a:t>تبدیل کند. » باید به طور صریح و واضح از مترجم بخواهید عمل تبدیل نوع را انجام دهد.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Homa" pitchFamily="2" charset="-7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8" y="71414"/>
            <a:ext cx="8929718" cy="928694"/>
          </a:xfrm>
        </p:spPr>
        <p:txBody>
          <a:bodyPr/>
          <a:lstStyle/>
          <a:p>
            <a:pPr rtl="1"/>
            <a:r>
              <a:rPr lang="fa-IR" sz="3200" b="1" dirty="0" smtClean="0"/>
              <a:t>عملگرهای افزایشی(</a:t>
            </a:r>
            <a:r>
              <a:rPr lang="en-US" sz="3200" dirty="0" smtClean="0"/>
              <a:t>Increment</a:t>
            </a:r>
            <a:r>
              <a:rPr lang="fa-IR" sz="3200" b="1" dirty="0" smtClean="0"/>
              <a:t>) و کاهشی(</a:t>
            </a:r>
            <a:r>
              <a:rPr lang="en-US" sz="3200" dirty="0" smtClean="0"/>
              <a:t>Decrement</a:t>
            </a:r>
            <a:r>
              <a:rPr lang="fa-IR" sz="3200" b="1" dirty="0" smtClean="0"/>
              <a:t>)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1438" y="1609724"/>
          <a:ext cx="9001156" cy="16764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613225"/>
                <a:gridCol w="1887353"/>
                <a:gridCol w="2250289"/>
                <a:gridCol w="225028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sz="2800" dirty="0" smtClean="0">
                          <a:cs typeface="B Jadid" pitchFamily="2" charset="-78"/>
                        </a:rPr>
                        <a:t>مثال</a:t>
                      </a:r>
                      <a:endParaRPr lang="en-US" sz="2800" dirty="0">
                        <a:cs typeface="B Jadid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800" dirty="0" smtClean="0">
                          <a:cs typeface="B Jadid" pitchFamily="2" charset="-78"/>
                        </a:rPr>
                        <a:t>نشانه</a:t>
                      </a:r>
                      <a:endParaRPr lang="en-US" sz="2800" dirty="0">
                        <a:cs typeface="B Jadid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800" dirty="0" smtClean="0">
                          <a:cs typeface="B Jadid" pitchFamily="2" charset="-78"/>
                        </a:rPr>
                        <a:t>نوع عملگر</a:t>
                      </a:r>
                      <a:endParaRPr lang="en-US" sz="2800" dirty="0">
                        <a:cs typeface="B Jadid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2800" dirty="0" smtClean="0">
                          <a:cs typeface="B Jadid" pitchFamily="2" charset="-78"/>
                        </a:rPr>
                        <a:t>نام عملگر</a:t>
                      </a:r>
                      <a:endParaRPr lang="en-US" sz="2800" dirty="0">
                        <a:cs typeface="B Jadid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/>
                        <a:t>++n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fa-IR" sz="3200" baseline="0" dirty="0" smtClean="0"/>
                        <a:t> یا  </a:t>
                      </a:r>
                      <a:r>
                        <a:rPr lang="en-US" sz="3200" baseline="0" dirty="0" smtClean="0"/>
                        <a:t> n++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3200" dirty="0" smtClean="0"/>
                        <a:t>++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Homa" pitchFamily="2" charset="-78"/>
                        </a:rPr>
                        <a:t>یکتایی</a:t>
                      </a:r>
                      <a:endParaRPr lang="en-US" sz="2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B Homa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Homa" pitchFamily="2" charset="-78"/>
                        </a:rPr>
                        <a:t>افزایش</a:t>
                      </a:r>
                      <a:endParaRPr lang="en-US" sz="2400" dirty="0">
                        <a:cs typeface="B Homa" pitchFamily="2" charset="-7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--n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fa-IR" sz="3200" baseline="0" dirty="0" smtClean="0"/>
                        <a:t> یا  </a:t>
                      </a:r>
                      <a:r>
                        <a:rPr lang="en-US" sz="3200" baseline="0" dirty="0" smtClean="0"/>
                        <a:t> n--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3200" dirty="0" smtClean="0"/>
                        <a:t>--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Homa" pitchFamily="2" charset="-78"/>
                        </a:rPr>
                        <a:t>یکتایی</a:t>
                      </a:r>
                      <a:endParaRPr lang="en-US" sz="2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B Homa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dirty="0" smtClean="0">
                          <a:cs typeface="B Homa" pitchFamily="2" charset="-78"/>
                        </a:rPr>
                        <a:t>کاهش</a:t>
                      </a:r>
                      <a:endParaRPr lang="en-US" sz="2400" dirty="0">
                        <a:cs typeface="B Homa" pitchFamily="2" charset="-7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42844" y="3357562"/>
            <a:ext cx="8929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400" b="1" dirty="0" smtClean="0">
                <a:cs typeface="B Nazanin" pitchFamily="2" charset="-78"/>
              </a:rPr>
              <a:t>عملگر افزایشی یا کاهشی را می توانید قبل از نام متغیر و یا بعد از نام متغیر ذکر کنید که درهر دو حالت سبب می شود مقدار متغیر به اندازه یک واحد تغییر کند.</a:t>
            </a:r>
            <a:endParaRPr lang="en-US" sz="2400" b="1" dirty="0">
              <a:cs typeface="B Nazanin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00010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</a:rPr>
              <a:t>++n  </a:t>
            </a:r>
            <a:r>
              <a:rPr lang="en-US" sz="2400" b="1" dirty="0" smtClean="0">
                <a:solidFill>
                  <a:srgbClr val="7030A0"/>
                </a:solidFill>
                <a:sym typeface="Wingdings" pitchFamily="2" charset="2"/>
              </a:rPr>
              <a:t> n= n+1</a:t>
            </a:r>
            <a:r>
              <a:rPr lang="en-US" sz="2400" dirty="0" smtClean="0">
                <a:sym typeface="Wingdings" pitchFamily="2" charset="2"/>
              </a:rPr>
              <a:t>       --n   n=n-1      </a:t>
            </a:r>
            <a:r>
              <a:rPr lang="en-US" sz="2400" b="1" dirty="0" smtClean="0">
                <a:solidFill>
                  <a:srgbClr val="7030A0"/>
                </a:solidFill>
                <a:sym typeface="Wingdings" pitchFamily="2" charset="2"/>
              </a:rPr>
              <a:t>n++   n=n+1</a:t>
            </a:r>
            <a:r>
              <a:rPr lang="en-US" sz="2400" dirty="0" smtClean="0">
                <a:sym typeface="Wingdings" pitchFamily="2" charset="2"/>
              </a:rPr>
              <a:t>   n-- n=n-1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214282" y="4347528"/>
            <a:ext cx="3500462" cy="193899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chemeClr val="accent3"/>
                </a:solidFill>
              </a:rPr>
              <a:t>int</a:t>
            </a:r>
            <a:r>
              <a:rPr lang="en-US" sz="2000" dirty="0" smtClean="0"/>
              <a:t> a = 5;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chemeClr val="accent3"/>
                </a:solidFill>
              </a:rPr>
              <a:t>int</a:t>
            </a:r>
            <a:r>
              <a:rPr lang="en-US" sz="2000" dirty="0" smtClean="0"/>
              <a:t> b = ++a;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B0F0"/>
                </a:solidFill>
              </a:rPr>
              <a:t>Console</a:t>
            </a:r>
            <a:r>
              <a:rPr lang="en-US" sz="2000" dirty="0" smtClean="0"/>
              <a:t>.WriteLine(a);    </a:t>
            </a:r>
            <a:r>
              <a:rPr lang="en-US" sz="2000" b="1" dirty="0" smtClean="0"/>
              <a:t>6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B0F0"/>
                </a:solidFill>
              </a:rPr>
              <a:t>Console</a:t>
            </a:r>
            <a:r>
              <a:rPr lang="en-US" sz="2000" dirty="0" smtClean="0"/>
              <a:t>.WriteLine(b);    </a:t>
            </a:r>
            <a:r>
              <a:rPr lang="en-US" sz="2000" b="1" dirty="0" smtClean="0"/>
              <a:t>6</a:t>
            </a:r>
            <a:endParaRPr lang="en-US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4572000" y="4286256"/>
            <a:ext cx="3500462" cy="1938992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chemeClr val="accent3"/>
                </a:solidFill>
              </a:rPr>
              <a:t>int</a:t>
            </a:r>
            <a:r>
              <a:rPr lang="en-US" sz="2000" dirty="0" smtClean="0"/>
              <a:t> a = 5;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chemeClr val="accent3"/>
                </a:solidFill>
              </a:rPr>
              <a:t>int</a:t>
            </a:r>
            <a:r>
              <a:rPr lang="en-US" sz="2000" dirty="0" smtClean="0"/>
              <a:t> b = a++;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B0F0"/>
                </a:solidFill>
              </a:rPr>
              <a:t>Console</a:t>
            </a:r>
            <a:r>
              <a:rPr lang="en-US" sz="2000" dirty="0" smtClean="0"/>
              <a:t>.WriteLine(a);    </a:t>
            </a:r>
            <a:r>
              <a:rPr lang="en-US" sz="2000" b="1" dirty="0" smtClean="0"/>
              <a:t>6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B0F0"/>
                </a:solidFill>
              </a:rPr>
              <a:t>Console</a:t>
            </a:r>
            <a:r>
              <a:rPr lang="en-US" sz="2000" dirty="0" smtClean="0"/>
              <a:t>.WriteLine(b);    </a:t>
            </a:r>
            <a:r>
              <a:rPr lang="en-US" sz="2000" b="1" dirty="0" smtClean="0"/>
              <a:t>5</a:t>
            </a:r>
            <a:endParaRPr lang="en-US" sz="20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8" y="71414"/>
            <a:ext cx="8929718" cy="785818"/>
          </a:xfrm>
        </p:spPr>
        <p:txBody>
          <a:bodyPr/>
          <a:lstStyle/>
          <a:p>
            <a:pPr rtl="1"/>
            <a:r>
              <a:rPr lang="fa-IR" b="1" dirty="0" smtClean="0"/>
              <a:t>عملگرهای انتساب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8" y="3357562"/>
            <a:ext cx="8929718" cy="3286148"/>
          </a:xfrm>
        </p:spPr>
        <p:txBody>
          <a:bodyPr/>
          <a:lstStyle/>
          <a:p>
            <a:r>
              <a:rPr lang="fa-IR" sz="2800" b="1" dirty="0" smtClean="0">
                <a:solidFill>
                  <a:srgbClr val="FF0000"/>
                </a:solidFill>
                <a:cs typeface="B Jadid" pitchFamily="2" charset="-78"/>
              </a:rPr>
              <a:t> عملگرهای انتساب مرکب : </a:t>
            </a:r>
          </a:p>
          <a:p>
            <a:pPr algn="l" rtl="0"/>
            <a:r>
              <a:rPr lang="en-US" sz="1800" b="1" dirty="0" smtClean="0"/>
              <a:t>Variable </a:t>
            </a:r>
            <a:r>
              <a:rPr lang="en-US" sz="1800" b="1" dirty="0" smtClean="0">
                <a:solidFill>
                  <a:srgbClr val="FF0000"/>
                </a:solidFill>
              </a:rPr>
              <a:t>*=</a:t>
            </a:r>
            <a:r>
              <a:rPr lang="en-US" sz="1800" b="1" dirty="0" smtClean="0"/>
              <a:t> Number;       //  Variable = Variable * Number;</a:t>
            </a:r>
          </a:p>
          <a:p>
            <a:pPr algn="l" rtl="0"/>
            <a:r>
              <a:rPr lang="en-US" sz="1800" b="1" dirty="0" smtClean="0"/>
              <a:t>Variable </a:t>
            </a:r>
            <a:r>
              <a:rPr lang="en-US" sz="1800" b="1" dirty="0" smtClean="0">
                <a:solidFill>
                  <a:srgbClr val="FF0000"/>
                </a:solidFill>
              </a:rPr>
              <a:t>/=</a:t>
            </a:r>
            <a:r>
              <a:rPr lang="en-US" sz="1800" b="1" dirty="0" smtClean="0"/>
              <a:t> Number;       // Variable = Variable / Number;</a:t>
            </a:r>
          </a:p>
          <a:p>
            <a:pPr algn="l" rtl="0"/>
            <a:r>
              <a:rPr lang="en-US" sz="1800" b="1" dirty="0" smtClean="0"/>
              <a:t>Variable </a:t>
            </a:r>
            <a:r>
              <a:rPr lang="en-US" sz="1800" b="1" dirty="0" smtClean="0">
                <a:solidFill>
                  <a:srgbClr val="FF0000"/>
                </a:solidFill>
              </a:rPr>
              <a:t>%=</a:t>
            </a:r>
            <a:r>
              <a:rPr lang="en-US" sz="1800" b="1" dirty="0" smtClean="0"/>
              <a:t> Number;     // Variable = Variable % Number;</a:t>
            </a:r>
          </a:p>
          <a:p>
            <a:pPr algn="l" rtl="0"/>
            <a:r>
              <a:rPr lang="en-US" sz="1800" b="1" dirty="0" smtClean="0"/>
              <a:t>Variable </a:t>
            </a:r>
            <a:r>
              <a:rPr lang="en-US" sz="1800" b="1" dirty="0" smtClean="0">
                <a:solidFill>
                  <a:srgbClr val="FF0000"/>
                </a:solidFill>
              </a:rPr>
              <a:t>+=</a:t>
            </a:r>
            <a:r>
              <a:rPr lang="en-US" sz="1800" b="1" dirty="0" smtClean="0"/>
              <a:t> Number;      // Variable = Variable + Number;</a:t>
            </a:r>
          </a:p>
          <a:p>
            <a:pPr algn="l" rtl="0"/>
            <a:r>
              <a:rPr lang="en-US" sz="1800" b="1" dirty="0" smtClean="0"/>
              <a:t>Variable </a:t>
            </a:r>
            <a:r>
              <a:rPr lang="en-US" sz="1800" b="1" dirty="0" smtClean="0">
                <a:solidFill>
                  <a:srgbClr val="FF0000"/>
                </a:solidFill>
              </a:rPr>
              <a:t>-=</a:t>
            </a:r>
            <a:r>
              <a:rPr lang="en-US" sz="1800" b="1" dirty="0" smtClean="0"/>
              <a:t> Number;       // Variable = Variable - Number;</a:t>
            </a:r>
          </a:p>
          <a:p>
            <a:pPr algn="l" rtl="0"/>
            <a:endParaRPr lang="en-US" sz="2000" b="1" dirty="0" smtClean="0">
              <a:solidFill>
                <a:srgbClr val="0070C0"/>
              </a:solidFill>
            </a:endParaRPr>
          </a:p>
          <a:p>
            <a:pPr algn="l" rtl="0"/>
            <a:r>
              <a:rPr lang="en-US" sz="2000" b="1" dirty="0" smtClean="0">
                <a:solidFill>
                  <a:srgbClr val="0070C0"/>
                </a:solidFill>
              </a:rPr>
              <a:t>Int</a:t>
            </a:r>
            <a:r>
              <a:rPr lang="en-US" sz="2000" b="1" dirty="0" smtClean="0"/>
              <a:t>  x, y ;      x=10;   y=5 ;      x +=y;    </a:t>
            </a:r>
            <a:r>
              <a:rPr lang="en-US" sz="2000" b="1" dirty="0" smtClean="0">
                <a:solidFill>
                  <a:srgbClr val="00B0F0"/>
                </a:solidFill>
              </a:rPr>
              <a:t>Console</a:t>
            </a:r>
            <a:r>
              <a:rPr lang="en-US" sz="2000" b="1" dirty="0" smtClean="0"/>
              <a:t>.write(x);   </a:t>
            </a:r>
            <a:r>
              <a:rPr lang="en-US" sz="2000" b="1" dirty="0" smtClean="0">
                <a:sym typeface="Wingdings" pitchFamily="2" charset="2"/>
              </a:rPr>
              <a:t>  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 15 </a:t>
            </a:r>
            <a:r>
              <a:rPr lang="en-US" sz="2000" b="1" dirty="0" smtClean="0">
                <a:sym typeface="Wingdings" pitchFamily="2" charset="2"/>
              </a:rPr>
              <a:t>  </a:t>
            </a:r>
            <a:r>
              <a:rPr lang="en-US" sz="2000" b="1" dirty="0" smtClean="0"/>
              <a:t>   </a:t>
            </a:r>
          </a:p>
          <a:p>
            <a:pPr algn="l" rtl="0"/>
            <a:r>
              <a:rPr lang="en-US" sz="2000" b="1" dirty="0" smtClean="0"/>
              <a:t>   y *=10 ;     </a:t>
            </a:r>
            <a:r>
              <a:rPr lang="en-US" sz="2000" b="1" dirty="0" smtClean="0">
                <a:solidFill>
                  <a:srgbClr val="00B0F0"/>
                </a:solidFill>
              </a:rPr>
              <a:t>Console</a:t>
            </a:r>
            <a:r>
              <a:rPr lang="en-US" sz="2000" b="1" dirty="0" smtClean="0"/>
              <a:t>.write(y);         </a:t>
            </a:r>
            <a:r>
              <a:rPr lang="en-US" sz="2000" b="1" dirty="0" smtClean="0">
                <a:sym typeface="Wingdings" pitchFamily="2" charset="2"/>
              </a:rPr>
              <a:t>   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50</a:t>
            </a:r>
          </a:p>
          <a:p>
            <a:pPr algn="l" rtl="0"/>
            <a:endParaRPr lang="en-US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1406" y="1000108"/>
            <a:ext cx="90011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400" b="1" dirty="0" smtClean="0">
                <a:cs typeface="B Nazanin" pitchFamily="2" charset="-78"/>
              </a:rPr>
              <a:t>برای انتساب از  </a:t>
            </a:r>
            <a:r>
              <a:rPr lang="en-US" sz="2400" b="1" dirty="0" smtClean="0">
                <a:cs typeface="B Nazanin" pitchFamily="2" charset="-78"/>
              </a:rPr>
              <a:t>=</a:t>
            </a:r>
            <a:r>
              <a:rPr lang="fa-IR" sz="2400" b="1" dirty="0" smtClean="0">
                <a:cs typeface="B Nazanin" pitchFamily="2" charset="-78"/>
              </a:rPr>
              <a:t> استفاده می گردد مثال :  عدد 10 را به </a:t>
            </a:r>
            <a:r>
              <a:rPr lang="en-US" sz="2400" b="1" dirty="0" smtClean="0">
                <a:cs typeface="B Nazanin" pitchFamily="2" charset="-78"/>
              </a:rPr>
              <a:t> a</a:t>
            </a:r>
            <a:r>
              <a:rPr lang="fa-IR" sz="2400" b="1" dirty="0" smtClean="0">
                <a:cs typeface="B Nazanin" pitchFamily="2" charset="-78"/>
              </a:rPr>
              <a:t> بده </a:t>
            </a:r>
          </a:p>
          <a:p>
            <a:pPr algn="l"/>
            <a:r>
              <a:rPr lang="en-US" sz="2400" b="1" dirty="0" smtClean="0">
                <a:cs typeface="B Nazanin" pitchFamily="2" charset="-78"/>
              </a:rPr>
              <a:t>a= 10 ;   </a:t>
            </a:r>
            <a:r>
              <a:rPr lang="fa-IR" sz="2400" b="1" dirty="0" smtClean="0">
                <a:cs typeface="B Nazanin" pitchFamily="2" charset="-78"/>
              </a:rPr>
              <a:t> </a:t>
            </a:r>
            <a:endParaRPr lang="en-US" sz="2400" b="1" dirty="0" smtClean="0">
              <a:cs typeface="B Nazanin" pitchFamily="2" charset="-78"/>
            </a:endParaRPr>
          </a:p>
          <a:p>
            <a:pPr algn="l"/>
            <a:r>
              <a:rPr lang="en-US" sz="2400" b="1" dirty="0" smtClean="0">
                <a:cs typeface="B Nazanin" pitchFamily="2" charset="-78"/>
              </a:rPr>
              <a:t>int   x=y=z=8;</a:t>
            </a:r>
          </a:p>
          <a:p>
            <a:pPr algn="just" rtl="1"/>
            <a:r>
              <a:rPr lang="fa-IR" sz="2400" b="1" dirty="0" smtClean="0">
                <a:cs typeface="B Nazanin" pitchFamily="2" charset="-78"/>
              </a:rPr>
              <a:t>در عبارتی که عملگرهای انتساب وجود دارد این عملگرها از سمت راست به چپ انجام</a:t>
            </a:r>
          </a:p>
          <a:p>
            <a:pPr algn="just" rtl="1"/>
            <a:r>
              <a:rPr lang="fa-IR" sz="2400" b="1" dirty="0" smtClean="0">
                <a:cs typeface="B Nazanin" pitchFamily="2" charset="-78"/>
              </a:rPr>
              <a:t>می شوند</a:t>
            </a:r>
            <a:r>
              <a:rPr lang="en-US" sz="2400" b="1" dirty="0" smtClean="0">
                <a:cs typeface="B Nazanin" pitchFamily="2" charset="-78"/>
              </a:rPr>
              <a:t>)</a:t>
            </a:r>
            <a:r>
              <a:rPr lang="fa-IR" sz="2400" b="1" dirty="0" smtClean="0">
                <a:cs typeface="B Nazanin" pitchFamily="2" charset="-78"/>
              </a:rPr>
              <a:t>شرکت پذیر راست</a:t>
            </a:r>
            <a:r>
              <a:rPr lang="en-US" sz="2400" b="1" dirty="0" smtClean="0">
                <a:cs typeface="B Nazanin" pitchFamily="2" charset="-78"/>
              </a:rPr>
              <a:t>(</a:t>
            </a:r>
            <a:r>
              <a:rPr lang="fa-IR" sz="2400" b="1" dirty="0" smtClean="0">
                <a:cs typeface="B Nazanin" pitchFamily="2" charset="-78"/>
              </a:rPr>
              <a:t> بر خلاف عملگرهای ریاضی مشابه که از چپ به راست انجام می شوند.</a:t>
            </a:r>
            <a:r>
              <a:rPr lang="en-US" sz="2400" b="1" dirty="0" smtClean="0">
                <a:cs typeface="B Nazanin" pitchFamily="2" charset="-78"/>
              </a:rPr>
              <a:t> </a:t>
            </a:r>
            <a:r>
              <a:rPr lang="fa-IR" sz="2400" b="1" dirty="0" smtClean="0">
                <a:cs typeface="B Nazanin" pitchFamily="2" charset="-78"/>
              </a:rPr>
              <a:t> در عبارت بالا 8 به </a:t>
            </a:r>
            <a:r>
              <a:rPr lang="en-US" sz="2400" b="1" dirty="0" smtClean="0">
                <a:cs typeface="B Nazanin" pitchFamily="2" charset="-78"/>
              </a:rPr>
              <a:t> z</a:t>
            </a:r>
            <a:r>
              <a:rPr lang="fa-IR" sz="2400" b="1" dirty="0" smtClean="0">
                <a:cs typeface="B Nazanin" pitchFamily="2" charset="-78"/>
              </a:rPr>
              <a:t> داده شده مقدار </a:t>
            </a:r>
            <a:r>
              <a:rPr lang="en-US" sz="2400" b="1" dirty="0" smtClean="0">
                <a:cs typeface="B Nazanin" pitchFamily="2" charset="-78"/>
              </a:rPr>
              <a:t> z</a:t>
            </a:r>
            <a:r>
              <a:rPr lang="fa-IR" sz="2400" b="1" dirty="0" smtClean="0">
                <a:cs typeface="B Nazanin" pitchFamily="2" charset="-78"/>
              </a:rPr>
              <a:t> (8) به </a:t>
            </a:r>
            <a:r>
              <a:rPr lang="en-US" sz="2400" b="1" dirty="0" smtClean="0">
                <a:cs typeface="B Nazanin" pitchFamily="2" charset="-78"/>
              </a:rPr>
              <a:t> y </a:t>
            </a:r>
            <a:r>
              <a:rPr lang="fa-IR" sz="2400" b="1" dirty="0" smtClean="0">
                <a:cs typeface="B Nazanin" pitchFamily="2" charset="-78"/>
              </a:rPr>
              <a:t> و سپس به </a:t>
            </a:r>
            <a:r>
              <a:rPr lang="en-US" sz="2400" b="1" dirty="0" smtClean="0">
                <a:cs typeface="B Nazanin" pitchFamily="2" charset="-78"/>
              </a:rPr>
              <a:t> x </a:t>
            </a:r>
            <a:r>
              <a:rPr lang="fa-IR" sz="2400" b="1" dirty="0" smtClean="0">
                <a:cs typeface="B Nazanin" pitchFamily="2" charset="-78"/>
              </a:rPr>
              <a:t>  </a:t>
            </a:r>
            <a:endParaRPr lang="en-US" sz="2400" b="1" dirty="0">
              <a:cs typeface="B Nazanin" pitchFamily="2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8" y="71414"/>
            <a:ext cx="8929718" cy="1000132"/>
          </a:xfrm>
        </p:spPr>
        <p:txBody>
          <a:bodyPr/>
          <a:lstStyle/>
          <a:p>
            <a:pPr rtl="1"/>
            <a:r>
              <a:rPr lang="fa-IR" smtClean="0"/>
              <a:t>اهداف رفتاری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374779"/>
            <a:ext cx="8858312" cy="4768865"/>
          </a:xfrm>
        </p:spPr>
        <p:txBody>
          <a:bodyPr/>
          <a:lstStyle/>
          <a:p>
            <a:pPr algn="ctr"/>
            <a:r>
              <a:rPr lang="fa-IR" sz="2800" smtClean="0">
                <a:cs typeface="B Jadid" pitchFamily="2" charset="-78"/>
              </a:rPr>
              <a:t>پس از پایان این فصل انتظار می رود که فراگیر بتواند: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fa-IR" sz="2400" b="1" smtClean="0"/>
              <a:t>عملوند، عملگر و عبارت محاسباتی را تعریف کند و آنها را به درستی به کارگیرد.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fa-IR" sz="2400" b="1" smtClean="0"/>
              <a:t>عملگرهای ریاضی را نام ببرد و در عبارت محاسباتی از آنها استفاده کند.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fa-IR" sz="2400" b="1" smtClean="0"/>
              <a:t>حاصل عبارت محاسباتی را با استفاده از جدول تقدم عملگرها به دست آورد.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fa-IR" sz="2400" b="1" smtClean="0"/>
              <a:t>کاربرد عملگرهای افزایشی، کاهشی و انتساب را بیان نماید.</a:t>
            </a:r>
            <a:endParaRPr lang="en-US" sz="2400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b="1" dirty="0" smtClean="0"/>
              <a:t>عبارت(</a:t>
            </a:r>
            <a:r>
              <a:rPr lang="en-US" dirty="0" smtClean="0"/>
              <a:t>Expression</a:t>
            </a:r>
            <a:r>
              <a:rPr lang="fa-IR" b="1" dirty="0" smtClean="0"/>
              <a:t>) چیست؟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357298"/>
            <a:ext cx="8858312" cy="5286412"/>
          </a:xfrm>
        </p:spPr>
        <p:txBody>
          <a:bodyPr/>
          <a:lstStyle/>
          <a:p>
            <a:pPr marL="0" indent="0"/>
            <a:r>
              <a:rPr lang="fa-IR" sz="2800" b="1" dirty="0" smtClean="0"/>
              <a:t>در ریاضی با عبارت های محاسباتی مختلفی مانند عبارت زیر آشنا شدید.</a:t>
            </a:r>
          </a:p>
          <a:p>
            <a:pPr marL="0" indent="0" algn="ctr" rtl="0"/>
            <a:r>
              <a:rPr lang="en-US" sz="2800" b="1" dirty="0" smtClean="0"/>
              <a:t>8 + 6 / 2</a:t>
            </a:r>
          </a:p>
          <a:p>
            <a:pPr marL="0" indent="0" algn="just">
              <a:lnSpc>
                <a:spcPct val="150000"/>
              </a:lnSpc>
            </a:pPr>
            <a:r>
              <a:rPr lang="fa-IR" sz="2400" b="1" dirty="0" smtClean="0"/>
              <a:t>درعبارت ، علامت</a:t>
            </a:r>
            <a:r>
              <a:rPr lang="en-US" sz="2400" b="1" dirty="0" smtClean="0"/>
              <a:t>+</a:t>
            </a:r>
            <a:r>
              <a:rPr lang="fa-IR" sz="2400" b="1" dirty="0" smtClean="0"/>
              <a:t> نشانه عمل جمع و علامت / نشانه عمل تقسیم است. به این علامت ها که بیانگر انجام یک عمل بر روی اعداد و داده ها هستند،</a:t>
            </a:r>
            <a:r>
              <a:rPr lang="fa-IR" sz="2400" b="1" dirty="0" smtClean="0">
                <a:solidFill>
                  <a:schemeClr val="accent2"/>
                </a:solidFill>
                <a:cs typeface="B Jadid" pitchFamily="2" charset="-78"/>
              </a:rPr>
              <a:t>عملگر(</a:t>
            </a:r>
            <a:r>
              <a:rPr lang="en-US" sz="2400" b="1" dirty="0" smtClean="0">
                <a:solidFill>
                  <a:schemeClr val="accent2"/>
                </a:solidFill>
                <a:cs typeface="B Jadid" pitchFamily="2" charset="-78"/>
              </a:rPr>
              <a:t>Operator</a:t>
            </a:r>
            <a:r>
              <a:rPr lang="fa-IR" sz="2400" b="1" dirty="0" smtClean="0">
                <a:solidFill>
                  <a:schemeClr val="accent2"/>
                </a:solidFill>
                <a:cs typeface="B Jadid" pitchFamily="2" charset="-78"/>
              </a:rPr>
              <a:t>)</a:t>
            </a:r>
            <a:r>
              <a:rPr lang="fa-IR" sz="2400" b="1" dirty="0" smtClean="0"/>
              <a:t> گفته می شود. مثلاً عملگر / در عبارت بالا بر روی اعداد 6 و 2 عمل تقسیم را انجام می دهد و همچنین عملگر+ درعبارت بالا بر روی عدد 8 و نتیجه تقسیم یعنی عدد 3 ، عمل جمع را انجام می دهد. به اعدادی که یک عملگر بر روی آنها عملی را انجام می دهد </a:t>
            </a:r>
            <a:r>
              <a:rPr lang="fa-IR" sz="2400" b="1" dirty="0" smtClean="0">
                <a:solidFill>
                  <a:schemeClr val="accent2"/>
                </a:solidFill>
                <a:cs typeface="B Jadid" pitchFamily="2" charset="-78"/>
              </a:rPr>
              <a:t>عملوند(</a:t>
            </a:r>
            <a:r>
              <a:rPr lang="en-US" sz="2400" b="1" dirty="0" smtClean="0">
                <a:solidFill>
                  <a:schemeClr val="accent2"/>
                </a:solidFill>
                <a:cs typeface="B Jadid" pitchFamily="2" charset="-78"/>
              </a:rPr>
              <a:t>Operand</a:t>
            </a:r>
            <a:r>
              <a:rPr lang="fa-IR" sz="2400" b="1" dirty="0" smtClean="0">
                <a:solidFill>
                  <a:schemeClr val="accent2"/>
                </a:solidFill>
                <a:cs typeface="B Jadid" pitchFamily="2" charset="-78"/>
              </a:rPr>
              <a:t>)</a:t>
            </a:r>
            <a:r>
              <a:rPr lang="fa-IR" sz="2400" b="1" dirty="0" smtClean="0"/>
              <a:t> میگویند. اعداد 6 و 2 عملوندهای عملگر تقسیم و عدد 8 و 3 عملوندهای عملگر جمع هستند.</a:t>
            </a: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b="1" dirty="0" smtClean="0"/>
              <a:t>عبارت(</a:t>
            </a:r>
            <a:r>
              <a:rPr lang="en-US" dirty="0" smtClean="0"/>
              <a:t>Expression</a:t>
            </a:r>
            <a:r>
              <a:rPr lang="fa-IR" b="1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357298"/>
            <a:ext cx="8858312" cy="5143536"/>
          </a:xfrm>
        </p:spPr>
        <p:txBody>
          <a:bodyPr/>
          <a:lstStyle/>
          <a:p>
            <a:pPr marL="0" indent="0" algn="just">
              <a:lnSpc>
                <a:spcPct val="150000"/>
              </a:lnSpc>
            </a:pPr>
            <a:r>
              <a:rPr lang="fa-IR" sz="2400" b="1" dirty="0" smtClean="0"/>
              <a:t>به عملگرهایی که بر روی دو عملوند عمل می کنند </a:t>
            </a:r>
            <a:r>
              <a:rPr lang="fa-IR" sz="2400" b="1" dirty="0" smtClean="0">
                <a:solidFill>
                  <a:schemeClr val="accent2"/>
                </a:solidFill>
                <a:cs typeface="B Jadid" pitchFamily="2" charset="-78"/>
              </a:rPr>
              <a:t>عملگرهای دوتایی(</a:t>
            </a:r>
            <a:r>
              <a:rPr lang="en-US" sz="2400" b="1" dirty="0" smtClean="0"/>
              <a:t>Binary Operator</a:t>
            </a:r>
            <a:r>
              <a:rPr lang="fa-IR" sz="2400" b="1" dirty="0" smtClean="0">
                <a:solidFill>
                  <a:schemeClr val="accent2"/>
                </a:solidFill>
                <a:cs typeface="B Jadid" pitchFamily="2" charset="-78"/>
              </a:rPr>
              <a:t>)</a:t>
            </a:r>
            <a:r>
              <a:rPr lang="fa-IR" sz="2400" b="1" dirty="0" smtClean="0"/>
              <a:t> گفته می شود مانند جمع ، تفریق ، ضرب و تقسیم و... اما عملگر قرینه(-) در عبارت زیر</a:t>
            </a:r>
            <a:r>
              <a:rPr lang="en-US" sz="2400" b="1" dirty="0" smtClean="0"/>
              <a:t>، </a:t>
            </a:r>
            <a:r>
              <a:rPr lang="fa-IR" sz="2400" b="1" dirty="0" smtClean="0"/>
              <a:t>فقط دارای یک عملوند </a:t>
            </a:r>
            <a:r>
              <a:rPr lang="en-US" sz="2400" b="1" dirty="0" smtClean="0"/>
              <a:t>x</a:t>
            </a:r>
            <a:r>
              <a:rPr lang="fa-IR" sz="2400" b="1" dirty="0" smtClean="0"/>
              <a:t> است و آن را قرینه می کند، این عملگر یک </a:t>
            </a:r>
            <a:r>
              <a:rPr lang="fa-IR" sz="2400" b="1" dirty="0" smtClean="0">
                <a:solidFill>
                  <a:schemeClr val="accent2"/>
                </a:solidFill>
                <a:cs typeface="B Jadid" pitchFamily="2" charset="-78"/>
              </a:rPr>
              <a:t>عملگر یکتایی(</a:t>
            </a:r>
            <a:r>
              <a:rPr lang="en-US" sz="2400" b="1" dirty="0" smtClean="0"/>
              <a:t>Unary</a:t>
            </a:r>
            <a:r>
              <a:rPr lang="en-US" sz="2400" dirty="0" smtClean="0"/>
              <a:t> </a:t>
            </a:r>
            <a:r>
              <a:rPr lang="en-US" sz="2400" b="1" dirty="0" smtClean="0"/>
              <a:t>Operator</a:t>
            </a:r>
            <a:r>
              <a:rPr lang="fa-IR" sz="2400" b="1" dirty="0" smtClean="0">
                <a:solidFill>
                  <a:schemeClr val="accent2"/>
                </a:solidFill>
                <a:cs typeface="B Jadid" pitchFamily="2" charset="-78"/>
              </a:rPr>
              <a:t>) </a:t>
            </a:r>
            <a:r>
              <a:rPr lang="fa-IR" sz="2400" b="1" dirty="0" smtClean="0"/>
              <a:t>است.</a:t>
            </a:r>
            <a:r>
              <a:rPr lang="en-US" sz="2400" b="1" dirty="0" smtClean="0"/>
              <a:t>      </a:t>
            </a:r>
            <a:r>
              <a:rPr lang="fa-IR" sz="2400" b="1" dirty="0" smtClean="0"/>
              <a:t>  </a:t>
            </a:r>
            <a:r>
              <a:rPr lang="en-US" sz="2400" b="1" dirty="0" smtClean="0"/>
              <a:t> -x + 2</a:t>
            </a:r>
          </a:p>
          <a:p>
            <a:pPr algn="ctr">
              <a:lnSpc>
                <a:spcPct val="150000"/>
              </a:lnSpc>
            </a:pPr>
            <a:r>
              <a:rPr lang="fa-IR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Homa" pitchFamily="2" charset="-78"/>
              </a:rPr>
              <a:t>یک عبارت از تعدادی عملگر و عملوند تشکیل شده است و دارای یک حاصل یا نتیجه می باشد. نتیجه یا حاصل یک عبارت ممکن است عددی یا غیرعددی باشد.</a:t>
            </a:r>
            <a:endParaRPr lang="en-US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Homa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b="1" dirty="0" smtClean="0"/>
              <a:t>عملگرهای ریاضی-</a:t>
            </a:r>
            <a:r>
              <a:rPr lang="en-US" dirty="0" smtClean="0"/>
              <a:t> </a:t>
            </a:r>
            <a:r>
              <a:rPr lang="en-US" b="1" dirty="0" smtClean="0">
                <a:latin typeface="Andalus" pitchFamily="18" charset="-78"/>
                <a:cs typeface="Andalus" pitchFamily="18" charset="-78"/>
              </a:rPr>
              <a:t>Arithmetic </a:t>
            </a:r>
            <a:endParaRPr lang="en-US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071545"/>
            <a:ext cx="8715436" cy="5429289"/>
          </a:xfrm>
        </p:spPr>
        <p:txBody>
          <a:bodyPr/>
          <a:lstStyle/>
          <a:p>
            <a:pPr marL="0" indent="0" algn="just">
              <a:lnSpc>
                <a:spcPct val="150000"/>
              </a:lnSpc>
            </a:pPr>
            <a:r>
              <a:rPr lang="fa-IR" sz="2800" b="1" dirty="0" smtClean="0"/>
              <a:t>در این جدول عملگرهای ریاضی را به ترتیب اولویت آورده ایم. عملگر قرینه اولویت بالاتری نسبت به بقیه  دارد </a:t>
            </a:r>
            <a:r>
              <a:rPr lang="fa-IR" sz="2600" b="1" dirty="0" smtClean="0"/>
              <a:t>در عباراتی که بیش از یک عملگر وجود دارد ابتدا عملگری که اولویت بالاتری دارد عمل خود را انجام میدهد. مثلاً اولویت عملگر ضرب بیش</a:t>
            </a:r>
          </a:p>
          <a:p>
            <a:pPr marL="0" indent="0" algn="just">
              <a:lnSpc>
                <a:spcPct val="150000"/>
              </a:lnSpc>
            </a:pPr>
            <a:r>
              <a:rPr lang="fa-IR" sz="2600" b="1" dirty="0" smtClean="0"/>
              <a:t> از عملگر جمع است. چنانچه دو عملگر</a:t>
            </a:r>
          </a:p>
          <a:p>
            <a:pPr marL="0" indent="0" algn="just">
              <a:lnSpc>
                <a:spcPct val="150000"/>
              </a:lnSpc>
            </a:pPr>
            <a:r>
              <a:rPr lang="fa-IR" sz="2600" b="1" dirty="0" smtClean="0"/>
              <a:t> ، با اولویت یکسان در یک عبارت وجود</a:t>
            </a:r>
          </a:p>
          <a:p>
            <a:pPr marL="0" indent="0" algn="just">
              <a:lnSpc>
                <a:spcPct val="150000"/>
              </a:lnSpc>
            </a:pPr>
            <a:r>
              <a:rPr lang="fa-IR" sz="2600" b="1" dirty="0" smtClean="0"/>
              <a:t> داشته باشد ابتدا عملگر سمت چپ انجام</a:t>
            </a:r>
          </a:p>
          <a:p>
            <a:pPr marL="0" indent="0" algn="just">
              <a:lnSpc>
                <a:spcPct val="150000"/>
              </a:lnSpc>
            </a:pPr>
            <a:r>
              <a:rPr lang="fa-IR" sz="2600" b="1" dirty="0" smtClean="0"/>
              <a:t> می شود(</a:t>
            </a:r>
            <a:r>
              <a:rPr lang="fa-IR" sz="2600" b="1" dirty="0" smtClean="0">
                <a:solidFill>
                  <a:srgbClr val="7030A0"/>
                </a:solidFill>
              </a:rPr>
              <a:t>شرکت پذیری چپ)</a:t>
            </a:r>
            <a:r>
              <a:rPr lang="fa-IR" sz="2600" b="1" dirty="0" smtClean="0"/>
              <a:t>.</a:t>
            </a:r>
            <a:endParaRPr lang="en-US" sz="26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71406" y="3214686"/>
            <a:ext cx="4214810" cy="3143272"/>
            <a:chOff x="428596" y="3571876"/>
            <a:chExt cx="4214810" cy="314327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28596" y="3571876"/>
              <a:ext cx="4214810" cy="3143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1797492" y="5037350"/>
              <a:ext cx="214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/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785918" y="6286520"/>
              <a:ext cx="214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</a:t>
              </a:r>
              <a:endParaRPr lang="en-US" dirty="0"/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 smtClean="0"/>
              <a:t>عملگرهای ریاضی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/>
            <a:r>
              <a:rPr lang="fa-IR" sz="2800" b="1" dirty="0" smtClean="0"/>
              <a:t>عملگر تقسیم با توجه به نوع عملوندهایش می تواند تقسیم صحیح و بدون ممیز و یا تقسیم اعشاری و ممیزی انجام دهد. </a:t>
            </a:r>
          </a:p>
          <a:p>
            <a:pPr marL="0" indent="0" algn="just" rtl="0"/>
            <a:r>
              <a:rPr lang="en-US" sz="2800" b="1" dirty="0" smtClean="0"/>
              <a:t>9 / 2  </a:t>
            </a:r>
            <a:r>
              <a:rPr lang="en-US" sz="2800" b="1" dirty="0" smtClean="0">
                <a:sym typeface="Wingdings" pitchFamily="2" charset="2"/>
              </a:rPr>
              <a:t>  4 </a:t>
            </a:r>
            <a:r>
              <a:rPr lang="fa-IR" sz="2000" b="1" dirty="0" smtClean="0">
                <a:solidFill>
                  <a:schemeClr val="accent2"/>
                </a:solidFill>
                <a:sym typeface="Wingdings" pitchFamily="2" charset="2"/>
              </a:rPr>
              <a:t>ع</a:t>
            </a:r>
            <a:r>
              <a:rPr lang="fa-IR" sz="2000" b="1" dirty="0" smtClean="0">
                <a:solidFill>
                  <a:schemeClr val="accent2"/>
                </a:solidFill>
              </a:rPr>
              <a:t>ملوندها صحیح اند بنابراین تقسیم بدون ممیز و صحیح انجام خواهد شد            </a:t>
            </a:r>
            <a:endParaRPr lang="en-US" sz="2800" b="1" dirty="0" smtClean="0">
              <a:solidFill>
                <a:schemeClr val="accent2"/>
              </a:solidFill>
              <a:sym typeface="Wingdings" pitchFamily="2" charset="2"/>
            </a:endParaRPr>
          </a:p>
          <a:p>
            <a:pPr marL="0" indent="0" algn="just" rtl="0"/>
            <a:r>
              <a:rPr lang="en-US" sz="2800" b="1" dirty="0" smtClean="0"/>
              <a:t>9.0 / 2</a:t>
            </a:r>
            <a:r>
              <a:rPr lang="en-US" sz="2800" b="1" dirty="0" smtClean="0">
                <a:sym typeface="Wingdings" pitchFamily="2" charset="2"/>
              </a:rPr>
              <a:t> 4.5</a:t>
            </a:r>
            <a:r>
              <a:rPr lang="fa-IR" sz="1800" b="1" dirty="0" smtClean="0">
                <a:solidFill>
                  <a:schemeClr val="accent2"/>
                </a:solidFill>
              </a:rPr>
              <a:t>اگر حداقل یکی از عملوندها، اعشاری باشند تقسیم به صورت اعشاری انجام می شود .   </a:t>
            </a:r>
            <a:endParaRPr lang="en-US" sz="2800" b="1" dirty="0" smtClean="0">
              <a:solidFill>
                <a:schemeClr val="accent2"/>
              </a:solidFill>
            </a:endParaRPr>
          </a:p>
          <a:p>
            <a:pPr marL="0" indent="0" algn="just" rtl="0"/>
            <a:r>
              <a:rPr lang="en-US" sz="2800" b="1" dirty="0" smtClean="0">
                <a:sym typeface="Wingdings" pitchFamily="2" charset="2"/>
              </a:rPr>
              <a:t>9 / 2.0   4.5</a:t>
            </a:r>
            <a:endParaRPr lang="fa-IR" sz="2800" b="1" dirty="0" smtClean="0">
              <a:sym typeface="Wingdings" pitchFamily="2" charset="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</a:pPr>
            <a:r>
              <a:rPr lang="fa-IR" sz="2500" b="1" dirty="0" smtClean="0"/>
              <a:t>عملگر جدیدی نیز به نام </a:t>
            </a:r>
            <a:r>
              <a:rPr lang="fa-IR" sz="2500" b="1" dirty="0" smtClean="0">
                <a:solidFill>
                  <a:schemeClr val="accent2"/>
                </a:solidFill>
                <a:cs typeface="B Jadid" pitchFamily="2" charset="-78"/>
              </a:rPr>
              <a:t>باقیمانده تقسیم </a:t>
            </a:r>
            <a:r>
              <a:rPr lang="fa-IR" sz="2500" b="1" dirty="0" smtClean="0"/>
              <a:t>که با نشانه </a:t>
            </a:r>
            <a:r>
              <a:rPr lang="fa-IR" sz="2500" b="1" dirty="0" smtClean="0">
                <a:solidFill>
                  <a:schemeClr val="accent2"/>
                </a:solidFill>
                <a:cs typeface="B Sina" pitchFamily="2" charset="-78"/>
              </a:rPr>
              <a:t>%</a:t>
            </a:r>
            <a:r>
              <a:rPr lang="fa-IR" sz="2500" b="1" dirty="0" smtClean="0"/>
              <a:t> مشخص میشود،مشاهده می کنید. به وسیله این عملگر می توانیم باقیمانده تقسیم یک عدد بر عدد دیگر را با توجه به خارج قسمت صحیح و بدون اعشار به دست آوریم. </a:t>
            </a:r>
          </a:p>
          <a:p>
            <a:pPr marL="0" indent="0" algn="just" rtl="0">
              <a:lnSpc>
                <a:spcPct val="150000"/>
              </a:lnSpc>
            </a:pPr>
            <a:r>
              <a:rPr lang="en-US" sz="2400" b="1" dirty="0" smtClean="0"/>
              <a:t>23 % 5  </a:t>
            </a:r>
            <a:r>
              <a:rPr lang="en-US" sz="2400" b="1" dirty="0" smtClean="0">
                <a:sym typeface="Wingdings" pitchFamily="2" charset="2"/>
              </a:rPr>
              <a:t> 3</a:t>
            </a:r>
            <a:endParaRPr lang="fa-IR" sz="2400" b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5429264"/>
            <a:ext cx="1209675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val 4"/>
          <p:cNvSpPr/>
          <p:nvPr/>
        </p:nvSpPr>
        <p:spPr>
          <a:xfrm>
            <a:off x="5357818" y="6500810"/>
            <a:ext cx="428628" cy="35719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2000232" y="5929330"/>
            <a:ext cx="3214710" cy="7143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8" y="71414"/>
            <a:ext cx="8929718" cy="1000132"/>
          </a:xfrm>
        </p:spPr>
        <p:txBody>
          <a:bodyPr/>
          <a:lstStyle/>
          <a:p>
            <a:r>
              <a:rPr lang="fa-IR" dirty="0" smtClean="0"/>
              <a:t>اولویت عملگرها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071546"/>
            <a:ext cx="8858312" cy="5643602"/>
          </a:xfrm>
        </p:spPr>
        <p:txBody>
          <a:bodyPr/>
          <a:lstStyle/>
          <a:p>
            <a:pPr marL="0" indent="0" algn="just">
              <a:lnSpc>
                <a:spcPct val="150000"/>
              </a:lnSpc>
            </a:pPr>
            <a:r>
              <a:rPr lang="fa-IR" sz="2400" b="1" dirty="0" smtClean="0"/>
              <a:t>برای تغییر دادن اولویت عملگرها، از علامت های پرانتز استفاده می شود. به عبارات زیر دقت کنید:</a:t>
            </a:r>
          </a:p>
          <a:p>
            <a:pPr marL="0" indent="0" algn="just" rtl="0">
              <a:lnSpc>
                <a:spcPct val="150000"/>
              </a:lnSpc>
            </a:pPr>
            <a:r>
              <a:rPr lang="fa-IR" sz="2400" b="1" dirty="0" smtClean="0"/>
              <a:t> </a:t>
            </a:r>
            <a:r>
              <a:rPr lang="en-US" sz="2400" b="1" dirty="0" smtClean="0"/>
              <a:t> 12 + 8 / 2  </a:t>
            </a:r>
            <a:r>
              <a:rPr lang="en-US" sz="2400" b="1" dirty="0" smtClean="0">
                <a:sym typeface="Wingdings" pitchFamily="2" charset="2"/>
              </a:rPr>
              <a:t> 16 </a:t>
            </a:r>
          </a:p>
          <a:p>
            <a:pPr marL="0" indent="0" algn="just">
              <a:lnSpc>
                <a:spcPct val="150000"/>
              </a:lnSpc>
            </a:pPr>
            <a:r>
              <a:rPr lang="fa-IR" sz="2400" b="1" dirty="0" smtClean="0">
                <a:sym typeface="Wingdings" pitchFamily="2" charset="2"/>
              </a:rPr>
              <a:t>چون اولویت تقسیم بالاتر است اول تقسیم و بعد جمع انجام می شود .</a:t>
            </a:r>
          </a:p>
          <a:p>
            <a:pPr marL="0" indent="0" algn="just" rtl="0">
              <a:lnSpc>
                <a:spcPct val="150000"/>
              </a:lnSpc>
            </a:pPr>
            <a:r>
              <a:rPr lang="fa-IR" sz="2400" b="1" dirty="0" smtClean="0"/>
              <a:t>  </a:t>
            </a:r>
            <a:r>
              <a:rPr lang="en-US" sz="2400" b="1" dirty="0" smtClean="0"/>
              <a:t>(12 + 8) / 2  </a:t>
            </a:r>
            <a:r>
              <a:rPr lang="en-US" sz="2400" b="1" dirty="0" smtClean="0">
                <a:sym typeface="Wingdings" pitchFamily="2" charset="2"/>
              </a:rPr>
              <a:t> 10</a:t>
            </a:r>
          </a:p>
          <a:p>
            <a:pPr marL="0" indent="0" algn="just">
              <a:lnSpc>
                <a:spcPct val="150000"/>
              </a:lnSpc>
            </a:pPr>
            <a:r>
              <a:rPr lang="fa-IR" sz="2400" b="1" dirty="0" smtClean="0">
                <a:sym typeface="Wingdings" pitchFamily="2" charset="2"/>
              </a:rPr>
              <a:t>ابتدا عبارت داخل پرانتز انجام می شود . </a:t>
            </a:r>
            <a:endParaRPr lang="fa-IR" sz="2400" b="1" dirty="0" smtClean="0"/>
          </a:p>
          <a:p>
            <a:pPr marL="0" indent="0" algn="just">
              <a:lnSpc>
                <a:spcPct val="150000"/>
              </a:lnSpc>
            </a:pPr>
            <a:r>
              <a:rPr lang="fa-IR" sz="2400" b="1" dirty="0" smtClean="0"/>
              <a:t>اگر چند پرانتز تو در تو نیز وجود داشته باشد، ابتدا داخلی ترین پرانتز انجام می شود.</a:t>
            </a: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اولویت عملگرها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0"/>
            <a:r>
              <a:rPr lang="en-US" sz="3600" b="1" dirty="0" smtClean="0"/>
              <a:t>8 + 3  *  5 + 25 % 4 – (3 + ( 12  – 10 ) )</a:t>
            </a:r>
          </a:p>
          <a:p>
            <a:pPr algn="l" rtl="0"/>
            <a:endParaRPr lang="en-US" sz="36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6429388" y="1928802"/>
            <a:ext cx="1305105" cy="1174922"/>
            <a:chOff x="1923803" y="3111334"/>
            <a:chExt cx="1305105" cy="1174922"/>
          </a:xfrm>
        </p:grpSpPr>
        <p:cxnSp>
          <p:nvCxnSpPr>
            <p:cNvPr id="6" name="Straight Connector 5"/>
            <p:cNvCxnSpPr/>
            <p:nvPr/>
          </p:nvCxnSpPr>
          <p:spPr>
            <a:xfrm rot="16200000" flipH="1">
              <a:off x="1481317" y="3553820"/>
              <a:ext cx="889169" cy="4197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928794" y="4000504"/>
              <a:ext cx="1285884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 flipV="1">
              <a:off x="2792371" y="3564763"/>
              <a:ext cx="858051" cy="15022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2280992" y="3786190"/>
              <a:ext cx="576495" cy="500066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1</a:t>
              </a:r>
              <a:endParaRPr lang="en-US" b="1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286380" y="1928802"/>
            <a:ext cx="1785951" cy="2286017"/>
            <a:chOff x="1923803" y="2000239"/>
            <a:chExt cx="1305105" cy="2286017"/>
          </a:xfrm>
        </p:grpSpPr>
        <p:cxnSp>
          <p:nvCxnSpPr>
            <p:cNvPr id="19" name="Straight Connector 18"/>
            <p:cNvCxnSpPr/>
            <p:nvPr/>
          </p:nvCxnSpPr>
          <p:spPr>
            <a:xfrm rot="16200000" flipH="1">
              <a:off x="925770" y="2998272"/>
              <a:ext cx="2000263" cy="4197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928794" y="4000504"/>
              <a:ext cx="1285884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 flipV="1">
              <a:off x="2792371" y="3564763"/>
              <a:ext cx="858051" cy="15022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22" name="Oval 21"/>
            <p:cNvSpPr/>
            <p:nvPr/>
          </p:nvSpPr>
          <p:spPr>
            <a:xfrm>
              <a:off x="2341436" y="3786190"/>
              <a:ext cx="417634" cy="500066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2</a:t>
              </a:r>
              <a:endParaRPr lang="en-US" b="1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500166" y="1857364"/>
            <a:ext cx="1000132" cy="1174922"/>
            <a:chOff x="1923803" y="3111334"/>
            <a:chExt cx="1305105" cy="1174922"/>
          </a:xfrm>
        </p:grpSpPr>
        <p:cxnSp>
          <p:nvCxnSpPr>
            <p:cNvPr id="25" name="Straight Connector 24"/>
            <p:cNvCxnSpPr/>
            <p:nvPr/>
          </p:nvCxnSpPr>
          <p:spPr>
            <a:xfrm rot="16200000" flipH="1">
              <a:off x="1481317" y="3553820"/>
              <a:ext cx="889169" cy="4197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928794" y="4000504"/>
              <a:ext cx="1285884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 flipH="1" flipV="1">
              <a:off x="2792371" y="3564763"/>
              <a:ext cx="858051" cy="15022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28" name="Oval 27"/>
            <p:cNvSpPr/>
            <p:nvPr/>
          </p:nvSpPr>
          <p:spPr>
            <a:xfrm>
              <a:off x="2214546" y="3786190"/>
              <a:ext cx="642942" cy="500066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3</a:t>
              </a:r>
              <a:endParaRPr lang="en-US" b="1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195457" y="1857364"/>
            <a:ext cx="1305105" cy="1174922"/>
            <a:chOff x="1923803" y="3111334"/>
            <a:chExt cx="1305105" cy="1174922"/>
          </a:xfrm>
        </p:grpSpPr>
        <p:cxnSp>
          <p:nvCxnSpPr>
            <p:cNvPr id="30" name="Straight Connector 29"/>
            <p:cNvCxnSpPr/>
            <p:nvPr/>
          </p:nvCxnSpPr>
          <p:spPr>
            <a:xfrm rot="16200000" flipH="1">
              <a:off x="1481317" y="3553820"/>
              <a:ext cx="889169" cy="4197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928794" y="4000504"/>
              <a:ext cx="1285884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 flipH="1" flipV="1">
              <a:off x="2792371" y="3564763"/>
              <a:ext cx="858051" cy="15022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33" name="Oval 32"/>
            <p:cNvSpPr/>
            <p:nvPr/>
          </p:nvSpPr>
          <p:spPr>
            <a:xfrm>
              <a:off x="2214546" y="3825714"/>
              <a:ext cx="585734" cy="460542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4</a:t>
              </a:r>
              <a:endParaRPr lang="en-US" b="1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85786" y="1928801"/>
            <a:ext cx="1166944" cy="2246493"/>
            <a:chOff x="1923803" y="2039763"/>
            <a:chExt cx="1305105" cy="2246493"/>
          </a:xfrm>
        </p:grpSpPr>
        <p:cxnSp>
          <p:nvCxnSpPr>
            <p:cNvPr id="36" name="Straight Connector 35"/>
            <p:cNvCxnSpPr/>
            <p:nvPr/>
          </p:nvCxnSpPr>
          <p:spPr>
            <a:xfrm rot="16200000" flipH="1">
              <a:off x="945532" y="3018034"/>
              <a:ext cx="1960739" cy="4197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1928794" y="4000504"/>
              <a:ext cx="1285884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 flipH="1" flipV="1">
              <a:off x="2792371" y="3564763"/>
              <a:ext cx="858051" cy="15022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39" name="Oval 38"/>
            <p:cNvSpPr/>
            <p:nvPr/>
          </p:nvSpPr>
          <p:spPr>
            <a:xfrm>
              <a:off x="2214546" y="3786190"/>
              <a:ext cx="642942" cy="500066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5</a:t>
              </a:r>
              <a:endParaRPr lang="en-US" b="1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317229" y="3016332"/>
            <a:ext cx="2469855" cy="2006744"/>
            <a:chOff x="1923803" y="1535890"/>
            <a:chExt cx="1305583" cy="2750365"/>
          </a:xfrm>
        </p:grpSpPr>
        <p:cxnSp>
          <p:nvCxnSpPr>
            <p:cNvPr id="42" name="Straight Connector 41"/>
            <p:cNvCxnSpPr/>
            <p:nvPr/>
          </p:nvCxnSpPr>
          <p:spPr>
            <a:xfrm rot="16200000" flipH="1">
              <a:off x="1481317" y="3553820"/>
              <a:ext cx="889169" cy="4197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1928794" y="4000504"/>
              <a:ext cx="1285884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 flipH="1" flipV="1">
              <a:off x="1988931" y="2760844"/>
              <a:ext cx="2465409" cy="15501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45" name="Oval 44"/>
            <p:cNvSpPr/>
            <p:nvPr/>
          </p:nvSpPr>
          <p:spPr>
            <a:xfrm>
              <a:off x="2398131" y="3668039"/>
              <a:ext cx="302101" cy="618216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6</a:t>
              </a:r>
              <a:endParaRPr lang="en-US" b="1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2489911" y="4214818"/>
            <a:ext cx="3649632" cy="1657886"/>
            <a:chOff x="1923803" y="2014021"/>
            <a:chExt cx="1305583" cy="2272234"/>
          </a:xfrm>
        </p:grpSpPr>
        <p:cxnSp>
          <p:nvCxnSpPr>
            <p:cNvPr id="51" name="Straight Connector 50"/>
            <p:cNvCxnSpPr/>
            <p:nvPr/>
          </p:nvCxnSpPr>
          <p:spPr>
            <a:xfrm rot="16200000" flipH="1">
              <a:off x="1481317" y="3553820"/>
              <a:ext cx="889169" cy="4197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1928794" y="4000504"/>
              <a:ext cx="1285884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 flipH="1" flipV="1">
              <a:off x="2227997" y="2999909"/>
              <a:ext cx="1987278" cy="15501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54" name="Oval 53"/>
            <p:cNvSpPr/>
            <p:nvPr/>
          </p:nvSpPr>
          <p:spPr>
            <a:xfrm>
              <a:off x="2464184" y="3668039"/>
              <a:ext cx="204445" cy="618216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7</a:t>
              </a:r>
              <a:endParaRPr lang="en-US" b="1" dirty="0"/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6786578" y="2143116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2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786446" y="3214686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5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643042" y="2071678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15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357554" y="2071678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1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662" y="3214686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23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714744" y="4786322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  <a:endParaRPr 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143108" y="4071942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24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7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7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7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7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7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97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17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47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67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97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17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4700"/>
                            </p:stCondLst>
                            <p:childTnLst>
                              <p:par>
                                <p:cTn id="6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700"/>
                            </p:stCondLst>
                            <p:childTnLst>
                              <p:par>
                                <p:cTn id="71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9700"/>
                            </p:stCondLst>
                            <p:childTnLst>
                              <p:par>
                                <p:cTn id="76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1700"/>
                            </p:stCondLst>
                            <p:childTnLst>
                              <p:par>
                                <p:cTn id="83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84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6" grpId="0"/>
      <p:bldP spid="57" grpId="0"/>
      <p:bldP spid="58" grpId="0"/>
      <p:bldP spid="59" grpId="0"/>
      <p:bldP spid="60" grpId="0"/>
      <p:bldP spid="61" grpId="0"/>
      <p:bldP spid="61" grpId="1"/>
      <p:bldP spid="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اولویت عملگرها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429288"/>
          </a:xfrm>
          <a:ln>
            <a:noFill/>
          </a:ln>
        </p:spPr>
        <p:txBody>
          <a:bodyPr/>
          <a:lstStyle/>
          <a:p>
            <a:pPr algn="l" rtl="0"/>
            <a:r>
              <a:rPr lang="en-US" sz="3600" b="1" dirty="0" smtClean="0"/>
              <a:t>8 + 3 * 5 + 25 % 4 – ( 3 + </a:t>
            </a:r>
            <a:r>
              <a:rPr lang="en-US" sz="3600" b="1" dirty="0" smtClean="0">
                <a:solidFill>
                  <a:srgbClr val="FF0000"/>
                </a:solidFill>
              </a:rPr>
              <a:t>( 12  – 10 ) </a:t>
            </a:r>
            <a:r>
              <a:rPr lang="en-US" sz="3600" b="1" dirty="0" smtClean="0"/>
              <a:t>)</a:t>
            </a:r>
          </a:p>
          <a:p>
            <a:pPr algn="l" rtl="0"/>
            <a:r>
              <a:rPr lang="en-US" sz="3600" b="1" dirty="0" smtClean="0"/>
              <a:t>8 + 3 * 5 + 25 % 4 – </a:t>
            </a:r>
            <a:r>
              <a:rPr lang="en-US" sz="3600" b="1" dirty="0" smtClean="0">
                <a:solidFill>
                  <a:srgbClr val="00B050"/>
                </a:solidFill>
              </a:rPr>
              <a:t>( 3 + </a:t>
            </a:r>
            <a:r>
              <a:rPr lang="en-US" sz="3600" b="1" dirty="0" smtClean="0">
                <a:solidFill>
                  <a:srgbClr val="FF0000"/>
                </a:solidFill>
              </a:rPr>
              <a:t>2</a:t>
            </a:r>
            <a:r>
              <a:rPr lang="en-US" sz="3600" b="1" dirty="0" smtClean="0">
                <a:solidFill>
                  <a:srgbClr val="00B050"/>
                </a:solidFill>
              </a:rPr>
              <a:t> )</a:t>
            </a:r>
          </a:p>
          <a:p>
            <a:pPr algn="l" rtl="0"/>
            <a:r>
              <a:rPr lang="en-US" sz="3600" b="1" dirty="0" smtClean="0"/>
              <a:t>8 + </a:t>
            </a:r>
            <a:r>
              <a:rPr lang="en-US" sz="3600" b="1" dirty="0" smtClean="0">
                <a:solidFill>
                  <a:srgbClr val="00B0F0"/>
                </a:solidFill>
              </a:rPr>
              <a:t>3 * 5 </a:t>
            </a:r>
            <a:r>
              <a:rPr lang="en-US" sz="3600" b="1" dirty="0" smtClean="0"/>
              <a:t>+ 25 % 4 – </a:t>
            </a:r>
            <a:r>
              <a:rPr lang="en-US" sz="3600" b="1" dirty="0" smtClean="0">
                <a:solidFill>
                  <a:srgbClr val="00B050"/>
                </a:solidFill>
              </a:rPr>
              <a:t>5</a:t>
            </a:r>
          </a:p>
          <a:p>
            <a:pPr algn="l" rtl="0"/>
            <a:r>
              <a:rPr lang="en-US" sz="3600" b="1" dirty="0" smtClean="0"/>
              <a:t>8 + </a:t>
            </a:r>
            <a:r>
              <a:rPr lang="en-US" sz="3600" b="1" dirty="0" smtClean="0">
                <a:solidFill>
                  <a:srgbClr val="00B0F0"/>
                </a:solidFill>
              </a:rPr>
              <a:t>15</a:t>
            </a:r>
            <a:r>
              <a:rPr lang="en-US" sz="3600" b="1" dirty="0" smtClean="0"/>
              <a:t> + </a:t>
            </a:r>
            <a:r>
              <a:rPr lang="en-US" sz="3600" b="1" dirty="0" smtClean="0">
                <a:solidFill>
                  <a:srgbClr val="FF0000"/>
                </a:solidFill>
              </a:rPr>
              <a:t>25 % 4 </a:t>
            </a:r>
            <a:r>
              <a:rPr lang="en-US" sz="3600" b="1" dirty="0" smtClean="0"/>
              <a:t>– 5</a:t>
            </a:r>
          </a:p>
          <a:p>
            <a:pPr algn="l" rtl="0"/>
            <a:r>
              <a:rPr lang="en-US" sz="3600" b="1" dirty="0" smtClean="0">
                <a:solidFill>
                  <a:srgbClr val="7030A0"/>
                </a:solidFill>
              </a:rPr>
              <a:t>8 + 15 </a:t>
            </a:r>
            <a:r>
              <a:rPr lang="en-US" sz="3600" b="1" dirty="0" smtClean="0"/>
              <a:t>+ </a:t>
            </a:r>
            <a:r>
              <a:rPr lang="en-US" sz="3600" b="1" dirty="0" smtClean="0">
                <a:solidFill>
                  <a:srgbClr val="FF0000"/>
                </a:solidFill>
              </a:rPr>
              <a:t>1</a:t>
            </a:r>
            <a:r>
              <a:rPr lang="en-US" sz="3600" b="1" dirty="0" smtClean="0"/>
              <a:t> – 5</a:t>
            </a:r>
          </a:p>
          <a:p>
            <a:pPr algn="l" rtl="0"/>
            <a:r>
              <a:rPr lang="en-US" sz="3600" b="1" dirty="0" smtClean="0">
                <a:solidFill>
                  <a:srgbClr val="7030A0"/>
                </a:solidFill>
              </a:rPr>
              <a:t>23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7030A0"/>
                </a:solidFill>
              </a:rPr>
              <a:t>+ 1 </a:t>
            </a:r>
            <a:r>
              <a:rPr lang="en-US" sz="3600" b="1" dirty="0" smtClean="0"/>
              <a:t>– 5</a:t>
            </a:r>
          </a:p>
          <a:p>
            <a:pPr algn="l" rtl="0"/>
            <a:r>
              <a:rPr lang="en-US" sz="3600" b="1" dirty="0" smtClean="0">
                <a:solidFill>
                  <a:srgbClr val="7030A0"/>
                </a:solidFill>
              </a:rPr>
              <a:t>24</a:t>
            </a:r>
            <a:r>
              <a:rPr lang="en-US" sz="3600" b="1" dirty="0" smtClean="0">
                <a:solidFill>
                  <a:srgbClr val="FF0000"/>
                </a:solidFill>
              </a:rPr>
              <a:t> – 5</a:t>
            </a:r>
          </a:p>
          <a:p>
            <a:pPr algn="l" rtl="0"/>
            <a:r>
              <a:rPr lang="en-US" sz="3600" b="1" dirty="0" smtClean="0">
                <a:solidFill>
                  <a:srgbClr val="FF0000"/>
                </a:solidFill>
              </a:rPr>
              <a:t>19</a:t>
            </a:r>
          </a:p>
          <a:p>
            <a:pPr algn="l" rtl="0"/>
            <a:endParaRPr lang="en-US" sz="3600" b="1" dirty="0" smtClean="0"/>
          </a:p>
          <a:p>
            <a:pPr algn="ctr" rtl="0"/>
            <a:endParaRPr lang="en-US" sz="3600" b="1" dirty="0"/>
          </a:p>
        </p:txBody>
      </p:sp>
      <p:sp>
        <p:nvSpPr>
          <p:cNvPr id="5" name="Rectangle 4"/>
          <p:cNvSpPr/>
          <p:nvPr/>
        </p:nvSpPr>
        <p:spPr>
          <a:xfrm>
            <a:off x="5643570" y="1214422"/>
            <a:ext cx="1785950" cy="500066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00232" y="3214686"/>
            <a:ext cx="1500198" cy="500066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28662" y="2500306"/>
            <a:ext cx="1071570" cy="50006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2844" y="3857628"/>
            <a:ext cx="1428760" cy="500066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2844" y="4500570"/>
            <a:ext cx="1428760" cy="500066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2844" y="5143512"/>
            <a:ext cx="1428760" cy="500066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357686" y="1928802"/>
            <a:ext cx="1643074" cy="500066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400"/>
                            </p:stCondLst>
                            <p:childTnLst>
                              <p:par>
                                <p:cTn id="11" presetID="48" presetClass="entr" presetSubtype="0" accel="5000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400"/>
                            </p:stCondLst>
                            <p:childTnLst>
                              <p:par>
                                <p:cTn id="18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4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650"/>
                            </p:stCondLst>
                            <p:childTnLst>
                              <p:par>
                                <p:cTn id="3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65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700"/>
                            </p:stCondLst>
                            <p:childTnLst>
                              <p:par>
                                <p:cTn id="46" presetID="19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700"/>
                            </p:stCondLst>
                            <p:childTnLst>
                              <p:par>
                                <p:cTn id="51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9700"/>
                            </p:stCondLst>
                            <p:childTnLst>
                              <p:par>
                                <p:cTn id="5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700"/>
                            </p:stCondLst>
                            <p:childTnLst>
                              <p:par>
                                <p:cTn id="62" presetID="8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2700"/>
                            </p:stCondLst>
                            <p:childTnLst>
                              <p:par>
                                <p:cTn id="66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4700"/>
                            </p:stCondLst>
                            <p:childTnLst>
                              <p:par>
                                <p:cTn id="6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550"/>
                            </p:stCondLst>
                            <p:childTnLst>
                              <p:par>
                                <p:cTn id="77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550"/>
                            </p:stCondLst>
                            <p:childTnLst>
                              <p:par>
                                <p:cTn id="8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1550"/>
                            </p:stCondLst>
                            <p:childTnLst>
                              <p:par>
                                <p:cTn id="8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2300"/>
                            </p:stCondLst>
                            <p:childTnLst>
                              <p:par>
                                <p:cTn id="93" presetID="1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3300"/>
                            </p:stCondLst>
                            <p:childTnLst>
                              <p:par>
                                <p:cTn id="100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4300"/>
                            </p:stCondLst>
                            <p:childTnLst>
                              <p:par>
                                <p:cTn id="10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4950"/>
                            </p:stCondLst>
                            <p:childTnLst>
                              <p:par>
                                <p:cTn id="111" presetID="48" presetClass="entr" presetSubtype="0" ac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35950"/>
                            </p:stCondLst>
                            <p:childTnLst>
                              <p:par>
                                <p:cTn id="118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7950"/>
                            </p:stCondLst>
                            <p:childTnLst>
                              <p:par>
                                <p:cTn id="12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  <p:bldP spid="9" grpId="0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TS010338267</Template>
  <TotalTime>3814</TotalTime>
  <Words>1319</Words>
  <Application>Microsoft Office PowerPoint</Application>
  <PresentationFormat>On-screen Show (4:3)</PresentationFormat>
  <Paragraphs>136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Diseño predeterminado</vt:lpstr>
      <vt:lpstr>فصل پنجم</vt:lpstr>
      <vt:lpstr>اهداف رفتاری</vt:lpstr>
      <vt:lpstr>عبارت(Expression) چیست؟</vt:lpstr>
      <vt:lpstr>عبارت(Expression) </vt:lpstr>
      <vt:lpstr>عملگرهای ریاضی- Arithmetic </vt:lpstr>
      <vt:lpstr>عملگرهای ریاضی</vt:lpstr>
      <vt:lpstr>اولویت عملگرها</vt:lpstr>
      <vt:lpstr>اولویت عملگرها</vt:lpstr>
      <vt:lpstr>اولویت عملگرها</vt:lpstr>
      <vt:lpstr>قواعد انتساب</vt:lpstr>
      <vt:lpstr>قواعد انتساب</vt:lpstr>
      <vt:lpstr>قواعد انتساب</vt:lpstr>
      <vt:lpstr>عملگرهای افزایشی(Increment) و کاهشی(Decrement)</vt:lpstr>
      <vt:lpstr>عملگرهای انتساب</vt:lpstr>
    </vt:vector>
  </TitlesOfParts>
  <Company>Office07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alimehri</dc:creator>
  <cp:lastModifiedBy>alimehri</cp:lastModifiedBy>
  <cp:revision>29</cp:revision>
  <dcterms:created xsi:type="dcterms:W3CDTF">2015-01-18T20:00:24Z</dcterms:created>
  <dcterms:modified xsi:type="dcterms:W3CDTF">2015-02-01T20:13:55Z</dcterms:modified>
</cp:coreProperties>
</file>