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3"/>
  </p:notesMasterIdLst>
  <p:sldIdLst>
    <p:sldId id="256" r:id="rId2"/>
    <p:sldId id="277" r:id="rId3"/>
    <p:sldId id="257" r:id="rId4"/>
    <p:sldId id="258" r:id="rId5"/>
    <p:sldId id="262" r:id="rId6"/>
    <p:sldId id="268" r:id="rId7"/>
    <p:sldId id="267" r:id="rId8"/>
    <p:sldId id="259" r:id="rId9"/>
    <p:sldId id="260" r:id="rId10"/>
    <p:sldId id="264" r:id="rId11"/>
    <p:sldId id="263" r:id="rId12"/>
    <p:sldId id="265" r:id="rId13"/>
    <p:sldId id="266" r:id="rId14"/>
    <p:sldId id="269" r:id="rId15"/>
    <p:sldId id="270" r:id="rId16"/>
    <p:sldId id="271" r:id="rId17"/>
    <p:sldId id="272" r:id="rId18"/>
    <p:sldId id="273" r:id="rId19"/>
    <p:sldId id="274" r:id="rId20"/>
    <p:sldId id="275" r:id="rId21"/>
    <p:sldId id="276"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2" d="100"/>
          <a:sy n="82" d="100"/>
        </p:scale>
        <p:origin x="-111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80B225D-605F-45EC-B13A-A4295F69E39D}" type="datetimeFigureOut">
              <a:rPr lang="en-US" smtClean="0"/>
              <a:pPr/>
              <a:t>2/9/2015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4AFE0A8-1AC6-4745-BEE7-2048466700E8}"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fld id="{5F263535-79F2-4AEB-9C2D-182D2D4C0991}" type="datetime1">
              <a:rPr lang="en-US" smtClean="0"/>
              <a:pPr/>
              <a:t>2/9/2015</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008D2E2-AB25-4D75-A051-1EBB6AD45A3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BC366CD4-5EC1-4B62-B102-48B6C17A59A7}" type="datetime1">
              <a:rPr lang="en-US" smtClean="0"/>
              <a:pPr/>
              <a:t>2/9/2015</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008D2E2-AB25-4D75-A051-1EBB6AD45A3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90C32097-540E-441A-9B5E-0B138E6E7358}" type="datetime1">
              <a:rPr lang="en-US" smtClean="0"/>
              <a:pPr/>
              <a:t>2/9/2015</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008D2E2-AB25-4D75-A051-1EBB6AD45A3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1438" y="71414"/>
            <a:ext cx="8929718" cy="1143000"/>
          </a:xfrm>
        </p:spPr>
        <p:txBody>
          <a:bodyPr/>
          <a:lstStyle>
            <a:lvl1pPr>
              <a:defRPr sz="4400">
                <a:solidFill>
                  <a:schemeClr val="bg1"/>
                </a:solidFill>
                <a:effectLst>
                  <a:outerShdw blurRad="38100" dist="38100" dir="2700000" algn="tl">
                    <a:srgbClr val="000000">
                      <a:alpha val="43137"/>
                    </a:srgbClr>
                  </a:outerShdw>
                </a:effectLst>
                <a:cs typeface="B Titr" pitchFamily="2" charset="-78"/>
              </a:defRPr>
            </a:lvl1pPr>
          </a:lstStyle>
          <a:p>
            <a:r>
              <a:rPr lang="fa-IR" dirty="0" smtClean="0"/>
              <a:t>عنوان</a:t>
            </a:r>
            <a:endParaRPr lang="en-US" dirty="0"/>
          </a:p>
        </p:txBody>
      </p:sp>
      <p:sp>
        <p:nvSpPr>
          <p:cNvPr id="3" name="Content Placeholder 2"/>
          <p:cNvSpPr>
            <a:spLocks noGrp="1"/>
          </p:cNvSpPr>
          <p:nvPr>
            <p:ph idx="1" hasCustomPrompt="1"/>
          </p:nvPr>
        </p:nvSpPr>
        <p:spPr>
          <a:xfrm>
            <a:off x="142844" y="1357298"/>
            <a:ext cx="8858312" cy="4768865"/>
          </a:xfrm>
        </p:spPr>
        <p:txBody>
          <a:bodyPr/>
          <a:lstStyle>
            <a:lvl1pPr algn="r" rtl="1">
              <a:defRPr/>
            </a:lvl1pPr>
            <a:lvl2pPr marL="0" indent="0" algn="r" rtl="1">
              <a:buNone/>
              <a:defRPr sz="3600">
                <a:cs typeface="B Nazanin" pitchFamily="2" charset="-78"/>
              </a:defRPr>
            </a:lvl2pPr>
            <a:lvl3pPr algn="r" rtl="1">
              <a:defRPr/>
            </a:lvl3pPr>
            <a:lvl4pPr algn="r" rtl="1">
              <a:defRPr/>
            </a:lvl4pPr>
            <a:lvl5pPr algn="r" rtl="1">
              <a:defRPr/>
            </a:lvl5pPr>
          </a:lstStyle>
          <a:p>
            <a:pPr lvl="1"/>
            <a:r>
              <a:rPr lang="fa-IR" dirty="0" smtClean="0"/>
              <a:t>مطالب</a:t>
            </a:r>
            <a:endParaRPr lang="en-US" dirty="0"/>
          </a:p>
        </p:txBody>
      </p:sp>
      <p:sp>
        <p:nvSpPr>
          <p:cNvPr id="4" name="Date Placeholder 3"/>
          <p:cNvSpPr>
            <a:spLocks noGrp="1"/>
          </p:cNvSpPr>
          <p:nvPr>
            <p:ph type="dt" sz="half" idx="10"/>
          </p:nvPr>
        </p:nvSpPr>
        <p:spPr/>
        <p:txBody>
          <a:bodyPr/>
          <a:lstStyle>
            <a:lvl1pPr>
              <a:defRPr/>
            </a:lvl1pPr>
          </a:lstStyle>
          <a:p>
            <a:fld id="{20615245-0E29-47B2-B5A1-D42B75B531C1}" type="datetime1">
              <a:rPr lang="en-US" smtClean="0"/>
              <a:pPr/>
              <a:t>2/9/2015</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008D2E2-AB25-4D75-A051-1EBB6AD45A3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BEA27510-F90B-4200-A890-D1FF33456D6A}" type="datetime1">
              <a:rPr lang="en-US" smtClean="0"/>
              <a:pPr/>
              <a:t>2/9/2015</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008D2E2-AB25-4D75-A051-1EBB6AD45A3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fld id="{BB020B2B-C8E4-4388-9B3F-3A153879B214}" type="datetime1">
              <a:rPr lang="en-US" smtClean="0"/>
              <a:pPr/>
              <a:t>2/9/2015</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6008D2E2-AB25-4D75-A051-1EBB6AD45A3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fld id="{E0B07260-FE3E-4770-8723-0C71CB787E2C}" type="datetime1">
              <a:rPr lang="en-US" smtClean="0"/>
              <a:pPr/>
              <a:t>2/9/2015</a:t>
            </a:fld>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6008D2E2-AB25-4D75-A051-1EBB6AD45A3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fld id="{5E186F57-47DA-4236-97A8-5007AAB3FCAD}" type="datetime1">
              <a:rPr lang="en-US" smtClean="0"/>
              <a:pPr/>
              <a:t>2/9/2015</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6008D2E2-AB25-4D75-A051-1EBB6AD45A3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B810DD0C-10AB-49DF-954C-15D393795DE5}" type="datetime1">
              <a:rPr lang="en-US" smtClean="0"/>
              <a:pPr/>
              <a:t>2/9/2015</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6008D2E2-AB25-4D75-A051-1EBB6AD45A3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12FA73FE-405B-4053-ACE1-A2E596F35F41}" type="datetime1">
              <a:rPr lang="en-US" smtClean="0"/>
              <a:pPr/>
              <a:t>2/9/2015</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6008D2E2-AB25-4D75-A051-1EBB6AD45A3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7BC35B5D-E187-45C6-9BBE-49505EC112B3}" type="datetime1">
              <a:rPr lang="en-US" smtClean="0"/>
              <a:pPr/>
              <a:t>2/9/2015</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6008D2E2-AB25-4D75-A051-1EBB6AD45A3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lum/>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fld id="{44C39D9E-FEB2-4DA6-9823-1B33C8E584DC}" type="datetime1">
              <a:rPr lang="en-US" smtClean="0"/>
              <a:pPr/>
              <a:t>2/9/2015</a:t>
            </a:fld>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6008D2E2-AB25-4D75-A051-1EBB6AD45A3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cs typeface="Arial" charset="0"/>
        </a:defRPr>
      </a:lvl2pPr>
      <a:lvl3pPr algn="ctr" rtl="0" eaLnBrk="1" fontAlgn="base" hangingPunct="1">
        <a:spcBef>
          <a:spcPct val="0"/>
        </a:spcBef>
        <a:spcAft>
          <a:spcPct val="0"/>
        </a:spcAft>
        <a:defRPr sz="4400">
          <a:solidFill>
            <a:schemeClr val="tx2"/>
          </a:solidFill>
          <a:latin typeface="Arial" charset="0"/>
          <a:cs typeface="Arial" charset="0"/>
        </a:defRPr>
      </a:lvl3pPr>
      <a:lvl4pPr algn="ctr" rtl="0" eaLnBrk="1" fontAlgn="base" hangingPunct="1">
        <a:spcBef>
          <a:spcPct val="0"/>
        </a:spcBef>
        <a:spcAft>
          <a:spcPct val="0"/>
        </a:spcAft>
        <a:defRPr sz="4400">
          <a:solidFill>
            <a:schemeClr val="tx2"/>
          </a:solidFill>
          <a:latin typeface="Arial" charset="0"/>
          <a:cs typeface="Arial" charset="0"/>
        </a:defRPr>
      </a:lvl4pPr>
      <a:lvl5pPr algn="ctr" rtl="0" eaLnBrk="1" fontAlgn="base" hangingPunct="1">
        <a:spcBef>
          <a:spcPct val="0"/>
        </a:spcBef>
        <a:spcAft>
          <a:spcPct val="0"/>
        </a:spcAft>
        <a:defRPr sz="4400">
          <a:solidFill>
            <a:schemeClr val="tx2"/>
          </a:solidFill>
          <a:latin typeface="Arial" charset="0"/>
          <a:cs typeface="Arial" charset="0"/>
        </a:defRPr>
      </a:lvl5pPr>
      <a:lvl6pPr marL="457200" algn="ctr" rtl="0" eaLnBrk="1" fontAlgn="base" hangingPunct="1">
        <a:spcBef>
          <a:spcPct val="0"/>
        </a:spcBef>
        <a:spcAft>
          <a:spcPct val="0"/>
        </a:spcAft>
        <a:defRPr sz="4400">
          <a:solidFill>
            <a:schemeClr val="tx2"/>
          </a:solidFill>
          <a:latin typeface="Arial" charset="0"/>
          <a:cs typeface="Arial" charset="0"/>
        </a:defRPr>
      </a:lvl6pPr>
      <a:lvl7pPr marL="914400" algn="ctr" rtl="0" eaLnBrk="1" fontAlgn="base" hangingPunct="1">
        <a:spcBef>
          <a:spcPct val="0"/>
        </a:spcBef>
        <a:spcAft>
          <a:spcPct val="0"/>
        </a:spcAft>
        <a:defRPr sz="4400">
          <a:solidFill>
            <a:schemeClr val="tx2"/>
          </a:solidFill>
          <a:latin typeface="Arial" charset="0"/>
          <a:cs typeface="Arial" charset="0"/>
        </a:defRPr>
      </a:lvl7pPr>
      <a:lvl8pPr marL="1371600" algn="ctr" rtl="0" eaLnBrk="1" fontAlgn="base" hangingPunct="1">
        <a:spcBef>
          <a:spcPct val="0"/>
        </a:spcBef>
        <a:spcAft>
          <a:spcPct val="0"/>
        </a:spcAft>
        <a:defRPr sz="4400">
          <a:solidFill>
            <a:schemeClr val="tx2"/>
          </a:solidFill>
          <a:latin typeface="Arial" charset="0"/>
          <a:cs typeface="Arial" charset="0"/>
        </a:defRPr>
      </a:lvl8pPr>
      <a:lvl9pPr marL="1828800" algn="ctr" rtl="0" eaLnBrk="1" fontAlgn="base" hangingPunct="1">
        <a:spcBef>
          <a:spcPct val="0"/>
        </a:spcBef>
        <a:spcAft>
          <a:spcPct val="0"/>
        </a:spcAft>
        <a:defRPr sz="4400">
          <a:solidFill>
            <a:schemeClr val="tx2"/>
          </a:solidFill>
          <a:latin typeface="Arial" charset="0"/>
          <a:cs typeface="Arial" charset="0"/>
        </a:defRPr>
      </a:lvl9pPr>
    </p:titleStyle>
    <p:bodyStyle>
      <a:lvl1pPr marL="342900" indent="-342900" algn="r" rtl="1" eaLnBrk="1" fontAlgn="base" hangingPunct="1">
        <a:spcBef>
          <a:spcPct val="20000"/>
        </a:spcBef>
        <a:spcAft>
          <a:spcPct val="0"/>
        </a:spcAft>
        <a:buNone/>
        <a:defRPr sz="3200">
          <a:solidFill>
            <a:schemeClr val="tx1"/>
          </a:solidFill>
          <a:latin typeface="+mn-lt"/>
          <a:ea typeface="+mn-ea"/>
          <a:cs typeface="B Nazanin" pitchFamily="2" charset="-78"/>
        </a:defRPr>
      </a:lvl1pPr>
      <a:lvl2pPr marL="742950" indent="-285750" algn="r" rtl="1" eaLnBrk="1" fontAlgn="base" hangingPunct="1">
        <a:spcBef>
          <a:spcPct val="20000"/>
        </a:spcBef>
        <a:spcAft>
          <a:spcPct val="0"/>
        </a:spcAft>
        <a:buNone/>
        <a:defRPr sz="2800">
          <a:solidFill>
            <a:schemeClr val="tx1"/>
          </a:solidFill>
          <a:latin typeface="+mn-lt"/>
          <a:cs typeface="B Nazanin" pitchFamily="2" charset="-78"/>
        </a:defRPr>
      </a:lvl2pPr>
      <a:lvl3pPr marL="1143000" indent="-228600" algn="r" rtl="1" eaLnBrk="1" fontAlgn="base" hangingPunct="1">
        <a:spcBef>
          <a:spcPct val="20000"/>
        </a:spcBef>
        <a:spcAft>
          <a:spcPct val="0"/>
        </a:spcAft>
        <a:buNone/>
        <a:defRPr sz="2400">
          <a:solidFill>
            <a:schemeClr val="tx1"/>
          </a:solidFill>
          <a:latin typeface="+mn-lt"/>
          <a:cs typeface="B Nazanin" pitchFamily="2" charset="-78"/>
        </a:defRPr>
      </a:lvl3pPr>
      <a:lvl4pPr marL="1600200" indent="-228600" algn="r" rtl="1" eaLnBrk="1" fontAlgn="base" hangingPunct="1">
        <a:spcBef>
          <a:spcPct val="20000"/>
        </a:spcBef>
        <a:spcAft>
          <a:spcPct val="0"/>
        </a:spcAft>
        <a:buNone/>
        <a:defRPr sz="2000">
          <a:solidFill>
            <a:schemeClr val="tx1"/>
          </a:solidFill>
          <a:latin typeface="+mn-lt"/>
          <a:cs typeface="B Nazanin" pitchFamily="2" charset="-78"/>
        </a:defRPr>
      </a:lvl4pPr>
      <a:lvl5pPr marL="2057400" indent="-228600" algn="r" rtl="1" eaLnBrk="1" fontAlgn="base" hangingPunct="1">
        <a:spcBef>
          <a:spcPct val="20000"/>
        </a:spcBef>
        <a:spcAft>
          <a:spcPct val="0"/>
        </a:spcAft>
        <a:buNone/>
        <a:defRPr sz="2000">
          <a:solidFill>
            <a:schemeClr val="tx1"/>
          </a:solidFill>
          <a:latin typeface="+mn-lt"/>
          <a:cs typeface="B Nazanin" pitchFamily="2" charset="-78"/>
        </a:defRPr>
      </a:lvl5pPr>
      <a:lvl6pPr marL="2514600" indent="-228600" algn="l" rtl="0" eaLnBrk="1" fontAlgn="base" hangingPunct="1">
        <a:spcBef>
          <a:spcPct val="20000"/>
        </a:spcBef>
        <a:spcAft>
          <a:spcPct val="0"/>
        </a:spcAft>
        <a:buChar char="»"/>
        <a:defRPr sz="2000">
          <a:solidFill>
            <a:schemeClr val="tx1"/>
          </a:solidFill>
          <a:latin typeface="+mn-lt"/>
          <a:cs typeface="+mn-cs"/>
        </a:defRPr>
      </a:lvl6pPr>
      <a:lvl7pPr marL="2971800" indent="-228600" algn="l" rtl="0" eaLnBrk="1" fontAlgn="base" hangingPunct="1">
        <a:spcBef>
          <a:spcPct val="20000"/>
        </a:spcBef>
        <a:spcAft>
          <a:spcPct val="0"/>
        </a:spcAft>
        <a:buChar char="»"/>
        <a:defRPr sz="2000">
          <a:solidFill>
            <a:schemeClr val="tx1"/>
          </a:solidFill>
          <a:latin typeface="+mn-lt"/>
          <a:cs typeface="+mn-cs"/>
        </a:defRPr>
      </a:lvl7pPr>
      <a:lvl8pPr marL="3429000" indent="-228600" algn="l" rtl="0" eaLnBrk="1" fontAlgn="base" hangingPunct="1">
        <a:spcBef>
          <a:spcPct val="20000"/>
        </a:spcBef>
        <a:spcAft>
          <a:spcPct val="0"/>
        </a:spcAft>
        <a:buChar char="»"/>
        <a:defRPr sz="2000">
          <a:solidFill>
            <a:schemeClr val="tx1"/>
          </a:solidFill>
          <a:latin typeface="+mn-lt"/>
          <a:cs typeface="+mn-cs"/>
        </a:defRPr>
      </a:lvl8pPr>
      <a:lvl9pPr marL="3886200" indent="-228600" algn="l" rtl="0" eaLnBrk="1" fontAlgn="base" hangingPunct="1">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571868" y="530215"/>
            <a:ext cx="5357850" cy="1470025"/>
          </a:xfrm>
        </p:spPr>
        <p:txBody>
          <a:bodyPr/>
          <a:lstStyle/>
          <a:p>
            <a:r>
              <a:rPr lang="fa-IR" sz="8800" b="1" dirty="0" smtClean="0">
                <a:solidFill>
                  <a:srgbClr val="00B0F0"/>
                </a:solidFill>
                <a:effectLst>
                  <a:outerShdw blurRad="38100" dist="38100" dir="2700000" algn="tl">
                    <a:srgbClr val="000000">
                      <a:alpha val="43137"/>
                    </a:srgbClr>
                  </a:outerShdw>
                </a:effectLst>
                <a:cs typeface="B Homa" pitchFamily="2" charset="-78"/>
              </a:rPr>
              <a:t>فصل سوم</a:t>
            </a:r>
            <a:endParaRPr lang="en-US" sz="8800" b="1" dirty="0">
              <a:solidFill>
                <a:srgbClr val="00B0F0"/>
              </a:solidFill>
              <a:effectLst>
                <a:outerShdw blurRad="38100" dist="38100" dir="2700000" algn="tl">
                  <a:srgbClr val="000000">
                    <a:alpha val="43137"/>
                  </a:srgbClr>
                </a:outerShdw>
              </a:effectLst>
              <a:cs typeface="B Homa" pitchFamily="2" charset="-78"/>
            </a:endParaRPr>
          </a:p>
        </p:txBody>
      </p:sp>
      <p:sp>
        <p:nvSpPr>
          <p:cNvPr id="3" name="Subtitle 2"/>
          <p:cNvSpPr>
            <a:spLocks noGrp="1"/>
          </p:cNvSpPr>
          <p:nvPr>
            <p:ph type="subTitle" idx="1"/>
          </p:nvPr>
        </p:nvSpPr>
        <p:spPr>
          <a:xfrm>
            <a:off x="2928926" y="3000372"/>
            <a:ext cx="6215106" cy="900122"/>
          </a:xfrm>
        </p:spPr>
        <p:txBody>
          <a:bodyPr/>
          <a:lstStyle/>
          <a:p>
            <a:r>
              <a:rPr lang="fa-IR" sz="4000" b="1" dirty="0" smtClean="0">
                <a:solidFill>
                  <a:srgbClr val="C00000"/>
                </a:solidFill>
                <a:effectLst>
                  <a:outerShdw blurRad="38100" dist="38100" dir="2700000" algn="tl">
                    <a:srgbClr val="000000">
                      <a:alpha val="43137"/>
                    </a:srgbClr>
                  </a:outerShdw>
                </a:effectLst>
                <a:cs typeface="B Homa" pitchFamily="2" charset="-78"/>
              </a:rPr>
              <a:t>آشنایی با انواع داده ها و متغیرها</a:t>
            </a:r>
            <a:endParaRPr lang="en-US" sz="4000" b="1" dirty="0">
              <a:solidFill>
                <a:srgbClr val="C00000"/>
              </a:solidFill>
              <a:effectLst>
                <a:outerShdw blurRad="38100" dist="38100" dir="2700000" algn="tl">
                  <a:srgbClr val="000000">
                    <a:alpha val="43137"/>
                  </a:srgbClr>
                </a:outerShdw>
              </a:effectLst>
              <a:cs typeface="B Homa" pitchFamily="2" charset="-78"/>
            </a:endParaRPr>
          </a:p>
        </p:txBody>
      </p:sp>
      <p:sp>
        <p:nvSpPr>
          <p:cNvPr id="4" name="Subtitle 2"/>
          <p:cNvSpPr txBox="1">
            <a:spLocks/>
          </p:cNvSpPr>
          <p:nvPr/>
        </p:nvSpPr>
        <p:spPr bwMode="auto">
          <a:xfrm>
            <a:off x="5072066" y="6000768"/>
            <a:ext cx="4143404" cy="57150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20000"/>
              </a:spcBef>
              <a:spcAft>
                <a:spcPct val="0"/>
              </a:spcAft>
              <a:buClrTx/>
              <a:buSzTx/>
              <a:buFontTx/>
              <a:buNone/>
              <a:tabLst/>
              <a:defRPr/>
            </a:pPr>
            <a:r>
              <a:rPr lang="fa-IR" sz="2400" b="1" kern="0" dirty="0" smtClean="0">
                <a:cs typeface="B Esfehan" pitchFamily="2" charset="-78"/>
              </a:rPr>
              <a:t>تهیه و تنظیم: علی مهری خانیکی </a:t>
            </a:r>
            <a:endParaRPr kumimoji="0" lang="en-US" sz="2400" b="1" i="0" u="none" strike="noStrike" kern="0" cap="none" spc="0" normalizeH="0" baseline="0" noProof="0" dirty="0">
              <a:ln>
                <a:noFill/>
              </a:ln>
              <a:solidFill>
                <a:schemeClr val="tx1"/>
              </a:solidFill>
              <a:effectLst/>
              <a:uLnTx/>
              <a:uFillTx/>
              <a:cs typeface="B Esfehan" pitchFamily="2" charset="-78"/>
            </a:endParaRPr>
          </a:p>
        </p:txBody>
      </p:sp>
      <p:sp>
        <p:nvSpPr>
          <p:cNvPr id="5" name="Subtitle 2"/>
          <p:cNvSpPr txBox="1">
            <a:spLocks/>
          </p:cNvSpPr>
          <p:nvPr/>
        </p:nvSpPr>
        <p:spPr bwMode="auto">
          <a:xfrm>
            <a:off x="-142908" y="6500834"/>
            <a:ext cx="3286148" cy="42862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20000"/>
              </a:spcBef>
              <a:spcAft>
                <a:spcPct val="0"/>
              </a:spcAft>
              <a:buClrTx/>
              <a:buSzTx/>
              <a:buFontTx/>
              <a:buNone/>
              <a:tabLst/>
              <a:defRPr/>
            </a:pPr>
            <a:r>
              <a:rPr lang="en-US" sz="2000" b="1" kern="0" dirty="0" smtClean="0">
                <a:solidFill>
                  <a:srgbClr val="FF0000"/>
                </a:solidFill>
                <a:cs typeface="B Esfehan" pitchFamily="2" charset="-78"/>
              </a:rPr>
              <a:t>alimehrimail@gmail.com</a:t>
            </a:r>
            <a:endParaRPr kumimoji="0" lang="en-US" sz="2000" b="1" i="0" u="none" strike="noStrike" kern="0" cap="none" spc="0" normalizeH="0" baseline="0" noProof="0" dirty="0">
              <a:ln>
                <a:noFill/>
              </a:ln>
              <a:solidFill>
                <a:srgbClr val="FF0000"/>
              </a:solidFill>
              <a:effectLst/>
              <a:uLnTx/>
              <a:uFillTx/>
              <a:cs typeface="B Esfehan" pitchFamily="2" charset="-78"/>
            </a:endParaRPr>
          </a:p>
        </p:txBody>
      </p:sp>
      <p:pic>
        <p:nvPicPr>
          <p:cNvPr id="6" name="Picture 2" descr="http://www.chap.sch.ir/sites/default/files/imagecache/image_node_book/book_image/93-94/C358-70.jpg"/>
          <p:cNvPicPr>
            <a:picLocks noChangeAspect="1" noChangeArrowheads="1"/>
          </p:cNvPicPr>
          <p:nvPr/>
        </p:nvPicPr>
        <p:blipFill>
          <a:blip r:embed="rId3"/>
          <a:srcRect l="9523" r="6463"/>
          <a:stretch>
            <a:fillRect/>
          </a:stretch>
        </p:blipFill>
        <p:spPr bwMode="auto">
          <a:xfrm>
            <a:off x="-32" y="-24"/>
            <a:ext cx="2928958" cy="3714776"/>
          </a:xfrm>
          <a:prstGeom prst="rect">
            <a:avLst/>
          </a:prstGeom>
          <a:noFill/>
        </p:spPr>
      </p:pic>
      <p:sp>
        <p:nvSpPr>
          <p:cNvPr id="7" name="Slide Number Placeholder 6"/>
          <p:cNvSpPr>
            <a:spLocks noGrp="1"/>
          </p:cNvSpPr>
          <p:nvPr>
            <p:ph type="sldNum" sz="quarter" idx="12"/>
          </p:nvPr>
        </p:nvSpPr>
        <p:spPr>
          <a:xfrm>
            <a:off x="6938994" y="6524650"/>
            <a:ext cx="2133600" cy="476250"/>
          </a:xfrm>
        </p:spPr>
        <p:txBody>
          <a:bodyPr/>
          <a:lstStyle/>
          <a:p>
            <a:fld id="{6008D2E2-AB25-4D75-A051-1EBB6AD45A34}" type="slidenum">
              <a:rPr lang="en-US" smtClean="0"/>
              <a:pPr/>
              <a:t>1</a:t>
            </a:fld>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fa-IR" smtClean="0"/>
              <a:t>متغیرها</a:t>
            </a:r>
            <a:endParaRPr lang="en-US"/>
          </a:p>
        </p:txBody>
      </p:sp>
      <p:sp>
        <p:nvSpPr>
          <p:cNvPr id="3" name="Content Placeholder 2"/>
          <p:cNvSpPr>
            <a:spLocks noGrp="1"/>
          </p:cNvSpPr>
          <p:nvPr>
            <p:ph idx="1"/>
          </p:nvPr>
        </p:nvSpPr>
        <p:spPr/>
        <p:txBody>
          <a:bodyPr/>
          <a:lstStyle/>
          <a:p>
            <a:endParaRPr lang="en-US"/>
          </a:p>
        </p:txBody>
      </p:sp>
      <p:pic>
        <p:nvPicPr>
          <p:cNvPr id="20482" name="Picture 2"/>
          <p:cNvPicPr>
            <a:picLocks noChangeAspect="1" noChangeArrowheads="1"/>
          </p:cNvPicPr>
          <p:nvPr/>
        </p:nvPicPr>
        <p:blipFill>
          <a:blip r:embed="rId2"/>
          <a:srcRect/>
          <a:stretch>
            <a:fillRect/>
          </a:stretch>
        </p:blipFill>
        <p:spPr bwMode="auto">
          <a:xfrm>
            <a:off x="142844" y="1214422"/>
            <a:ext cx="8858312" cy="5357850"/>
          </a:xfrm>
          <a:prstGeom prst="rect">
            <a:avLst/>
          </a:prstGeom>
          <a:noFill/>
          <a:ln w="9525">
            <a:noFill/>
            <a:miter lim="800000"/>
            <a:headEnd/>
            <a:tailEnd/>
          </a:ln>
          <a:effectLst/>
        </p:spPr>
      </p:pic>
      <p:sp>
        <p:nvSpPr>
          <p:cNvPr id="5" name="Slide Number Placeholder 4"/>
          <p:cNvSpPr>
            <a:spLocks noGrp="1"/>
          </p:cNvSpPr>
          <p:nvPr>
            <p:ph type="sldNum" sz="quarter" idx="12"/>
          </p:nvPr>
        </p:nvSpPr>
        <p:spPr/>
        <p:txBody>
          <a:bodyPr/>
          <a:lstStyle/>
          <a:p>
            <a:fld id="{6008D2E2-AB25-4D75-A051-1EBB6AD45A34}" type="slidenum">
              <a:rPr lang="en-US" smtClean="0"/>
              <a:pPr/>
              <a:t>10</a:t>
            </a:fld>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smtClean="0"/>
              <a:t>انتساب</a:t>
            </a:r>
            <a:endParaRPr lang="en-US"/>
          </a:p>
        </p:txBody>
      </p:sp>
      <p:sp>
        <p:nvSpPr>
          <p:cNvPr id="3" name="Content Placeholder 2"/>
          <p:cNvSpPr>
            <a:spLocks noGrp="1"/>
          </p:cNvSpPr>
          <p:nvPr>
            <p:ph idx="1"/>
          </p:nvPr>
        </p:nvSpPr>
        <p:spPr>
          <a:xfrm>
            <a:off x="142844" y="1357298"/>
            <a:ext cx="8858312" cy="5500702"/>
          </a:xfrm>
        </p:spPr>
        <p:txBody>
          <a:bodyPr/>
          <a:lstStyle/>
          <a:p>
            <a:r>
              <a:rPr lang="fa-IR" sz="2800" b="1" smtClean="0"/>
              <a:t>در یک متغیر همواره فقط یک مقدار نگهداری می شود و با ذخیره کردن</a:t>
            </a:r>
          </a:p>
          <a:p>
            <a:r>
              <a:rPr lang="fa-IR" sz="2800" b="1" smtClean="0"/>
              <a:t>داده جدید در یک متغیر، مقدار قبلی آن از بین می رود</a:t>
            </a:r>
            <a:r>
              <a:rPr lang="en-US" sz="2800" b="1" smtClean="0"/>
              <a:t>.</a:t>
            </a:r>
            <a:endParaRPr lang="fa-IR" sz="2800" b="1" smtClean="0"/>
          </a:p>
          <a:p>
            <a:pPr marL="0" indent="0" algn="ctr">
              <a:spcBef>
                <a:spcPts val="0"/>
              </a:spcBef>
            </a:pPr>
            <a:r>
              <a:rPr lang="fa-IR" b="1" smtClean="0"/>
              <a:t>;مقدار = نام متغیر</a:t>
            </a:r>
          </a:p>
          <a:p>
            <a:pPr marL="0" indent="0" algn="ctr">
              <a:spcBef>
                <a:spcPts val="0"/>
              </a:spcBef>
            </a:pPr>
            <a:r>
              <a:rPr lang="en-US" b="1" smtClean="0">
                <a:solidFill>
                  <a:schemeClr val="accent2"/>
                </a:solidFill>
              </a:rPr>
              <a:t>byte</a:t>
            </a:r>
            <a:r>
              <a:rPr lang="en-US" smtClean="0"/>
              <a:t>  age ;</a:t>
            </a:r>
          </a:p>
          <a:p>
            <a:pPr marL="0" indent="0" algn="ctr">
              <a:spcBef>
                <a:spcPts val="0"/>
              </a:spcBef>
            </a:pPr>
            <a:r>
              <a:rPr lang="en-US" smtClean="0"/>
              <a:t>age =16 ;</a:t>
            </a:r>
          </a:p>
          <a:p>
            <a:pPr marL="0" indent="0" algn="ctr">
              <a:spcBef>
                <a:spcPts val="0"/>
              </a:spcBef>
            </a:pPr>
            <a:r>
              <a:rPr lang="fa-IR" sz="3600" b="1" smtClean="0">
                <a:cs typeface="B Jadid" pitchFamily="2" charset="-78"/>
              </a:rPr>
              <a:t>یا</a:t>
            </a:r>
            <a:r>
              <a:rPr lang="fa-IR" smtClean="0"/>
              <a:t> </a:t>
            </a:r>
            <a:endParaRPr lang="en-US" smtClean="0"/>
          </a:p>
          <a:p>
            <a:pPr marL="0" indent="0" algn="ctr">
              <a:spcBef>
                <a:spcPts val="0"/>
              </a:spcBef>
            </a:pPr>
            <a:r>
              <a:rPr lang="fa-IR" b="1" smtClean="0"/>
              <a:t>;مقدار = نوع داده نام متغیر</a:t>
            </a:r>
            <a:endParaRPr lang="en-US" b="1" smtClean="0"/>
          </a:p>
          <a:p>
            <a:pPr marL="0" indent="0" algn="ctr" rtl="0">
              <a:spcBef>
                <a:spcPts val="0"/>
              </a:spcBef>
            </a:pPr>
            <a:r>
              <a:rPr lang="en-US" b="1" smtClean="0">
                <a:solidFill>
                  <a:schemeClr val="accent2"/>
                </a:solidFill>
              </a:rPr>
              <a:t>byte</a:t>
            </a:r>
            <a:r>
              <a:rPr lang="en-US" smtClean="0"/>
              <a:t>  age=16 ;</a:t>
            </a:r>
            <a:endParaRPr lang="fa-IR" smtClean="0"/>
          </a:p>
          <a:p>
            <a:pPr marL="0" indent="0" algn="ctr" rtl="0">
              <a:spcBef>
                <a:spcPts val="0"/>
              </a:spcBef>
            </a:pPr>
            <a:r>
              <a:rPr lang="fa-IR" b="1" smtClean="0">
                <a:solidFill>
                  <a:srgbClr val="FF0000"/>
                </a:solidFill>
              </a:rPr>
              <a:t>واگذاری زیر اشتباه است :</a:t>
            </a:r>
          </a:p>
          <a:p>
            <a:pPr marL="0" indent="0" algn="ctr" rtl="0">
              <a:spcBef>
                <a:spcPts val="0"/>
              </a:spcBef>
            </a:pPr>
            <a:r>
              <a:rPr lang="en-US" b="1" smtClean="0">
                <a:solidFill>
                  <a:schemeClr val="accent2"/>
                </a:solidFill>
              </a:rPr>
              <a:t>byte</a:t>
            </a:r>
            <a:r>
              <a:rPr lang="en-US" smtClean="0"/>
              <a:t> age =256 ;</a:t>
            </a:r>
            <a:endParaRPr lang="en-US"/>
          </a:p>
        </p:txBody>
      </p:sp>
      <p:sp>
        <p:nvSpPr>
          <p:cNvPr id="4" name="Slide Number Placeholder 3"/>
          <p:cNvSpPr>
            <a:spLocks noGrp="1"/>
          </p:cNvSpPr>
          <p:nvPr>
            <p:ph type="sldNum" sz="quarter" idx="12"/>
          </p:nvPr>
        </p:nvSpPr>
        <p:spPr/>
        <p:txBody>
          <a:bodyPr/>
          <a:lstStyle/>
          <a:p>
            <a:fld id="{6008D2E2-AB25-4D75-A051-1EBB6AD45A34}" type="slidenum">
              <a:rPr lang="en-US" smtClean="0"/>
              <a:pPr/>
              <a:t>11</a:t>
            </a:fld>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438" y="71414"/>
            <a:ext cx="8929718" cy="857256"/>
          </a:xfrm>
        </p:spPr>
        <p:txBody>
          <a:bodyPr/>
          <a:lstStyle/>
          <a:p>
            <a:r>
              <a:rPr lang="fa-IR" smtClean="0"/>
              <a:t>انتساب</a:t>
            </a:r>
            <a:endParaRPr lang="en-US"/>
          </a:p>
        </p:txBody>
      </p:sp>
      <p:sp>
        <p:nvSpPr>
          <p:cNvPr id="3" name="Content Placeholder 2"/>
          <p:cNvSpPr>
            <a:spLocks noGrp="1"/>
          </p:cNvSpPr>
          <p:nvPr>
            <p:ph idx="1"/>
          </p:nvPr>
        </p:nvSpPr>
        <p:spPr>
          <a:xfrm>
            <a:off x="142844" y="928671"/>
            <a:ext cx="8858312" cy="2000263"/>
          </a:xfrm>
        </p:spPr>
        <p:txBody>
          <a:bodyPr/>
          <a:lstStyle/>
          <a:p>
            <a:pPr marL="0" indent="0" algn="just"/>
            <a:r>
              <a:rPr lang="fa-IR" sz="2800" b="1" smtClean="0"/>
              <a:t>میتوان اعداد صحیح را در مبنای 16 نیز بنویسید. برای این منظور قبل از عدد مورد نظر از پیشوند </a:t>
            </a:r>
            <a:r>
              <a:rPr lang="en-US" sz="2800" b="1" smtClean="0"/>
              <a:t>0x</a:t>
            </a:r>
            <a:r>
              <a:rPr lang="fa-IR" sz="2800" b="1" smtClean="0"/>
              <a:t> استفاده کنید مثلاً:</a:t>
            </a:r>
          </a:p>
          <a:p>
            <a:pPr marL="0" indent="0" algn="l" rtl="0"/>
            <a:r>
              <a:rPr lang="en-US" sz="2800" b="1" smtClean="0">
                <a:solidFill>
                  <a:schemeClr val="accent2"/>
                </a:solidFill>
              </a:rPr>
              <a:t>byte</a:t>
            </a:r>
            <a:r>
              <a:rPr lang="en-US" sz="2800" b="1" smtClean="0"/>
              <a:t> </a:t>
            </a:r>
            <a:r>
              <a:rPr lang="en-US" sz="2800" b="1" err="1" smtClean="0"/>
              <a:t>portValue</a:t>
            </a:r>
            <a:r>
              <a:rPr lang="en-US" sz="2800" b="1" smtClean="0"/>
              <a:t>= 0x1B;     // 27</a:t>
            </a:r>
          </a:p>
          <a:p>
            <a:pPr marL="0" indent="0" algn="l" rtl="0"/>
            <a:r>
              <a:rPr lang="en-US" sz="2800" b="1" err="1" smtClean="0">
                <a:solidFill>
                  <a:schemeClr val="accent2"/>
                </a:solidFill>
              </a:rPr>
              <a:t>ushort</a:t>
            </a:r>
            <a:r>
              <a:rPr lang="en-US" sz="2800" b="1" smtClean="0"/>
              <a:t> </a:t>
            </a:r>
            <a:r>
              <a:rPr lang="en-US" sz="2800" b="1" err="1" smtClean="0"/>
              <a:t>portAddress</a:t>
            </a:r>
            <a:r>
              <a:rPr lang="en-US" sz="2800" b="1" smtClean="0"/>
              <a:t> = 0X00FF;   // 255</a:t>
            </a:r>
          </a:p>
          <a:p>
            <a:pPr marL="0" indent="0" algn="r"/>
            <a:endParaRPr lang="en-US" sz="2800" b="1" smtClean="0"/>
          </a:p>
        </p:txBody>
      </p:sp>
      <p:pic>
        <p:nvPicPr>
          <p:cNvPr id="21506" name="Picture 2"/>
          <p:cNvPicPr>
            <a:picLocks noChangeAspect="1" noChangeArrowheads="1"/>
          </p:cNvPicPr>
          <p:nvPr/>
        </p:nvPicPr>
        <p:blipFill>
          <a:blip r:embed="rId2"/>
          <a:srcRect/>
          <a:stretch>
            <a:fillRect/>
          </a:stretch>
        </p:blipFill>
        <p:spPr bwMode="auto">
          <a:xfrm>
            <a:off x="142876" y="2857496"/>
            <a:ext cx="5000628" cy="3929066"/>
          </a:xfrm>
          <a:prstGeom prst="rect">
            <a:avLst/>
          </a:prstGeom>
          <a:noFill/>
          <a:ln w="9525">
            <a:noFill/>
            <a:miter lim="800000"/>
            <a:headEnd/>
            <a:tailEnd/>
          </a:ln>
          <a:effectLst/>
        </p:spPr>
      </p:pic>
      <p:sp>
        <p:nvSpPr>
          <p:cNvPr id="5" name="Rectangle 4"/>
          <p:cNvSpPr/>
          <p:nvPr/>
        </p:nvSpPr>
        <p:spPr>
          <a:xfrm>
            <a:off x="5214974" y="2928934"/>
            <a:ext cx="3857620" cy="1569660"/>
          </a:xfrm>
          <a:prstGeom prst="rect">
            <a:avLst/>
          </a:prstGeom>
        </p:spPr>
        <p:txBody>
          <a:bodyPr wrap="square">
            <a:spAutoFit/>
          </a:bodyPr>
          <a:lstStyle/>
          <a:p>
            <a:pPr algn="just" rtl="1"/>
            <a:r>
              <a:rPr lang="fa-IR" sz="2400" b="1" smtClean="0">
                <a:cs typeface="B Nazanin" pitchFamily="2" charset="-78"/>
              </a:rPr>
              <a:t>برای مشخص کردن انواع عددی دیگر از نشانه های جدول</a:t>
            </a:r>
            <a:r>
              <a:rPr lang="en-US" sz="2400" b="1" smtClean="0">
                <a:cs typeface="B Nazanin" pitchFamily="2" charset="-78"/>
              </a:rPr>
              <a:t> </a:t>
            </a:r>
            <a:r>
              <a:rPr lang="fa-IR" sz="2400" b="1" smtClean="0">
                <a:cs typeface="B Nazanin" pitchFamily="2" charset="-78"/>
              </a:rPr>
              <a:t> مقابل  استفاده می شود که در انتهای عدد ذکر می شود.</a:t>
            </a:r>
            <a:endParaRPr lang="en-US" sz="2400" b="1">
              <a:cs typeface="B Nazanin" pitchFamily="2" charset="-78"/>
            </a:endParaRPr>
          </a:p>
        </p:txBody>
      </p:sp>
      <p:sp>
        <p:nvSpPr>
          <p:cNvPr id="6" name="Rectangle 5"/>
          <p:cNvSpPr/>
          <p:nvPr/>
        </p:nvSpPr>
        <p:spPr>
          <a:xfrm>
            <a:off x="5214942" y="4572008"/>
            <a:ext cx="3786182" cy="1212833"/>
          </a:xfrm>
          <a:prstGeom prst="rect">
            <a:avLst/>
          </a:prstGeom>
        </p:spPr>
        <p:txBody>
          <a:bodyPr wrap="square">
            <a:spAutoFit/>
          </a:bodyPr>
          <a:lstStyle/>
          <a:p>
            <a:pPr>
              <a:lnSpc>
                <a:spcPct val="150000"/>
              </a:lnSpc>
            </a:pPr>
            <a:r>
              <a:rPr lang="en-US" sz="2400" b="1" smtClean="0">
                <a:solidFill>
                  <a:schemeClr val="accent2"/>
                </a:solidFill>
              </a:rPr>
              <a:t>Float</a:t>
            </a:r>
            <a:r>
              <a:rPr lang="en-US" sz="2400" b="1" smtClean="0"/>
              <a:t> Mark;</a:t>
            </a:r>
          </a:p>
          <a:p>
            <a:pPr>
              <a:lnSpc>
                <a:spcPct val="150000"/>
              </a:lnSpc>
            </a:pPr>
            <a:r>
              <a:rPr lang="en-US" sz="2400" b="1" smtClean="0"/>
              <a:t>Mark</a:t>
            </a:r>
            <a:r>
              <a:rPr lang="fa-IR" sz="2400" b="1" smtClean="0"/>
              <a:t>= </a:t>
            </a:r>
            <a:r>
              <a:rPr lang="en-US" sz="2400" b="1" smtClean="0"/>
              <a:t> 17.75</a:t>
            </a:r>
            <a:r>
              <a:rPr lang="en-US" sz="2800" b="1" smtClean="0">
                <a:solidFill>
                  <a:srgbClr val="FF0000"/>
                </a:solidFill>
              </a:rPr>
              <a:t>f</a:t>
            </a:r>
            <a:r>
              <a:rPr lang="en-US" sz="2400" b="1" smtClean="0"/>
              <a:t>;</a:t>
            </a:r>
            <a:endParaRPr lang="en-US" sz="2400" b="1"/>
          </a:p>
        </p:txBody>
      </p:sp>
      <p:sp>
        <p:nvSpPr>
          <p:cNvPr id="7" name="Slide Number Placeholder 6"/>
          <p:cNvSpPr>
            <a:spLocks noGrp="1"/>
          </p:cNvSpPr>
          <p:nvPr>
            <p:ph type="sldNum" sz="quarter" idx="12"/>
          </p:nvPr>
        </p:nvSpPr>
        <p:spPr/>
        <p:txBody>
          <a:bodyPr/>
          <a:lstStyle/>
          <a:p>
            <a:fld id="{6008D2E2-AB25-4D75-A051-1EBB6AD45A34}" type="slidenum">
              <a:rPr lang="en-US" smtClean="0"/>
              <a:pPr/>
              <a:t>12</a:t>
            </a:fld>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smtClean="0"/>
              <a:t>نمایش متغیرها</a:t>
            </a:r>
            <a:endParaRPr lang="en-US"/>
          </a:p>
        </p:txBody>
      </p:sp>
      <p:sp>
        <p:nvSpPr>
          <p:cNvPr id="3" name="Content Placeholder 2"/>
          <p:cNvSpPr>
            <a:spLocks noGrp="1"/>
          </p:cNvSpPr>
          <p:nvPr>
            <p:ph idx="1"/>
          </p:nvPr>
        </p:nvSpPr>
        <p:spPr>
          <a:xfrm>
            <a:off x="142844" y="1071546"/>
            <a:ext cx="8858312" cy="5214974"/>
          </a:xfrm>
        </p:spPr>
        <p:txBody>
          <a:bodyPr/>
          <a:lstStyle/>
          <a:p>
            <a:r>
              <a:rPr lang="fa-IR" sz="2400" b="1" smtClean="0"/>
              <a:t>از متد () </a:t>
            </a:r>
            <a:r>
              <a:rPr lang="en-US" sz="2400" b="1" smtClean="0"/>
              <a:t>Write </a:t>
            </a:r>
            <a:r>
              <a:rPr lang="fa-IR" sz="2400" b="1" smtClean="0"/>
              <a:t>یا () </a:t>
            </a:r>
            <a:r>
              <a:rPr lang="en-US" sz="2400" b="1" err="1" smtClean="0"/>
              <a:t>WriteLine</a:t>
            </a:r>
            <a:r>
              <a:rPr lang="fa-IR" sz="2400" b="1" smtClean="0"/>
              <a:t> استفاده می کنیم . </a:t>
            </a:r>
          </a:p>
          <a:p>
            <a:pPr algn="l" rtl="0"/>
            <a:r>
              <a:rPr lang="en-US" sz="2400" b="1" smtClean="0">
                <a:solidFill>
                  <a:schemeClr val="accent2"/>
                </a:solidFill>
              </a:rPr>
              <a:t>byte</a:t>
            </a:r>
            <a:r>
              <a:rPr lang="en-US" sz="2400" b="1" smtClean="0"/>
              <a:t> age=16 ;</a:t>
            </a:r>
          </a:p>
          <a:p>
            <a:pPr algn="l" rtl="0"/>
            <a:r>
              <a:rPr lang="en-US" sz="2400" b="1" smtClean="0"/>
              <a:t>System.</a:t>
            </a:r>
            <a:r>
              <a:rPr lang="en-US" sz="2400" b="1" smtClean="0">
                <a:solidFill>
                  <a:srgbClr val="00B0F0"/>
                </a:solidFill>
              </a:rPr>
              <a:t>Console</a:t>
            </a:r>
            <a:r>
              <a:rPr lang="en-US" sz="2400" b="1" smtClean="0"/>
              <a:t>.WriteLine( age );</a:t>
            </a:r>
            <a:endParaRPr lang="fa-IR" sz="2400" b="1" smtClean="0"/>
          </a:p>
          <a:p>
            <a:pPr marL="0" indent="0" algn="just"/>
            <a:r>
              <a:rPr lang="fa-IR" sz="2400" b="1" smtClean="0"/>
              <a:t>بهتر است قبل از نمایش هرعدد،یک پیام</a:t>
            </a:r>
            <a:r>
              <a:rPr lang="en-US" sz="2400" b="1" smtClean="0"/>
              <a:t>)</a:t>
            </a:r>
            <a:r>
              <a:rPr lang="fa-IR" sz="2400" b="1" smtClean="0"/>
              <a:t>رشته</a:t>
            </a:r>
            <a:r>
              <a:rPr lang="en-US" sz="2400" b="1" smtClean="0"/>
              <a:t>(</a:t>
            </a:r>
            <a:r>
              <a:rPr lang="fa-IR" sz="2400" b="1" smtClean="0"/>
              <a:t> نشان داده شود و به صورت کوتاه و مختصر منظور و مفهوم عددی را که قرار است</a:t>
            </a:r>
            <a:r>
              <a:rPr lang="en-US" sz="2400" b="1" smtClean="0"/>
              <a:t> </a:t>
            </a:r>
            <a:r>
              <a:rPr lang="fa-IR" sz="2400" b="1" smtClean="0"/>
              <a:t>روی صفحه نشان داده شود بیان کند. بنابراین دستور بالا را به صورت زیر می نویسیم :</a:t>
            </a:r>
          </a:p>
          <a:p>
            <a:pPr marL="0" indent="0" algn="l" rtl="0"/>
            <a:r>
              <a:rPr lang="en-US" sz="2400" b="1" smtClean="0"/>
              <a:t>System.</a:t>
            </a:r>
            <a:r>
              <a:rPr lang="en-US" sz="2400" b="1" smtClean="0">
                <a:solidFill>
                  <a:srgbClr val="00B0F0"/>
                </a:solidFill>
              </a:rPr>
              <a:t>Console</a:t>
            </a:r>
            <a:r>
              <a:rPr lang="en-US" sz="2400" b="1" smtClean="0"/>
              <a:t>.WriteLine(''My age is = '' </a:t>
            </a:r>
            <a:r>
              <a:rPr lang="en-US" sz="2800" b="1" smtClean="0">
                <a:solidFill>
                  <a:srgbClr val="FF0000"/>
                </a:solidFill>
              </a:rPr>
              <a:t>+</a:t>
            </a:r>
            <a:r>
              <a:rPr lang="en-US" sz="2400" b="1" smtClean="0"/>
              <a:t> age );</a:t>
            </a:r>
          </a:p>
          <a:p>
            <a:pPr marL="0" indent="0" algn="ctr"/>
            <a:r>
              <a:rPr lang="fa-IR" sz="2800" b="1" smtClean="0"/>
              <a:t>خروجی:</a:t>
            </a:r>
            <a:endParaRPr lang="en-US" sz="2800" b="1" smtClean="0"/>
          </a:p>
          <a:p>
            <a:pPr marL="0" indent="0" algn="l" rtl="0"/>
            <a:r>
              <a:rPr lang="en-US" sz="2400" b="1" smtClean="0"/>
              <a:t>My age is = 16</a:t>
            </a:r>
          </a:p>
          <a:p>
            <a:pPr marL="0" indent="0" algn="l" rtl="0"/>
            <a:endParaRPr lang="en-US" sz="2400" b="1"/>
          </a:p>
        </p:txBody>
      </p:sp>
      <p:sp>
        <p:nvSpPr>
          <p:cNvPr id="4" name="TextBox 3"/>
          <p:cNvSpPr txBox="1"/>
          <p:nvPr/>
        </p:nvSpPr>
        <p:spPr>
          <a:xfrm>
            <a:off x="2786050" y="5357826"/>
            <a:ext cx="6072230" cy="707886"/>
          </a:xfrm>
          <a:prstGeom prst="rect">
            <a:avLst/>
          </a:prstGeom>
          <a:noFill/>
          <a:ln>
            <a:solidFill>
              <a:schemeClr val="tx1"/>
            </a:solidFill>
          </a:ln>
        </p:spPr>
        <p:txBody>
          <a:bodyPr wrap="square" rtlCol="0">
            <a:spAutoFit/>
          </a:bodyPr>
          <a:lstStyle/>
          <a:p>
            <a:pPr algn="ctr" rtl="1"/>
            <a:r>
              <a:rPr lang="fa-IR" sz="2800" smtClean="0">
                <a:cs typeface="B Jadid" pitchFamily="2" charset="-78"/>
              </a:rPr>
              <a:t>علامت </a:t>
            </a:r>
            <a:r>
              <a:rPr lang="fa-IR" sz="4000" b="1" smtClean="0">
                <a:solidFill>
                  <a:srgbClr val="FF0000"/>
                </a:solidFill>
                <a:cs typeface="B Jadid" pitchFamily="2" charset="-78"/>
              </a:rPr>
              <a:t>+</a:t>
            </a:r>
            <a:r>
              <a:rPr lang="fa-IR" sz="2800" smtClean="0">
                <a:cs typeface="B Jadid" pitchFamily="2" charset="-78"/>
              </a:rPr>
              <a:t> برای اتصال رشته بکار می رود </a:t>
            </a:r>
            <a:endParaRPr lang="en-US" sz="2800">
              <a:cs typeface="B Jadid" pitchFamily="2" charset="-78"/>
            </a:endParaRPr>
          </a:p>
        </p:txBody>
      </p:sp>
      <p:cxnSp>
        <p:nvCxnSpPr>
          <p:cNvPr id="6" name="Straight Arrow Connector 5"/>
          <p:cNvCxnSpPr/>
          <p:nvPr/>
        </p:nvCxnSpPr>
        <p:spPr>
          <a:xfrm rot="16200000" flipV="1">
            <a:off x="6322231" y="4179099"/>
            <a:ext cx="1357322" cy="1000132"/>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7" name="Slide Number Placeholder 6"/>
          <p:cNvSpPr>
            <a:spLocks noGrp="1"/>
          </p:cNvSpPr>
          <p:nvPr>
            <p:ph type="sldNum" sz="quarter" idx="12"/>
          </p:nvPr>
        </p:nvSpPr>
        <p:spPr/>
        <p:txBody>
          <a:bodyPr/>
          <a:lstStyle/>
          <a:p>
            <a:fld id="{6008D2E2-AB25-4D75-A051-1EBB6AD45A34}" type="slidenum">
              <a:rPr lang="en-US" smtClean="0"/>
              <a:pPr/>
              <a:t>13</a:t>
            </a:fld>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b="1" smtClean="0"/>
              <a:t>اعداد اعشاری</a:t>
            </a:r>
            <a:endParaRPr lang="en-US"/>
          </a:p>
        </p:txBody>
      </p:sp>
      <p:sp>
        <p:nvSpPr>
          <p:cNvPr id="3" name="Content Placeholder 2"/>
          <p:cNvSpPr>
            <a:spLocks noGrp="1"/>
          </p:cNvSpPr>
          <p:nvPr>
            <p:ph idx="1"/>
          </p:nvPr>
        </p:nvSpPr>
        <p:spPr>
          <a:xfrm>
            <a:off x="142844" y="1285860"/>
            <a:ext cx="8858312" cy="5357850"/>
          </a:xfrm>
        </p:spPr>
        <p:txBody>
          <a:bodyPr/>
          <a:lstStyle/>
          <a:p>
            <a:pPr marL="0" indent="0" algn="just">
              <a:lnSpc>
                <a:spcPct val="150000"/>
              </a:lnSpc>
            </a:pPr>
            <a:r>
              <a:rPr lang="fa-IR" sz="2800" b="1" smtClean="0"/>
              <a:t>اگر بخواهید عدد اعشاری بسیار کوچک و یا بسیار بزرگی را در یک متغیر ذخیره کنید، می توانید آن را به صورت کوتاه با روشی شبیه</a:t>
            </a:r>
            <a:br>
              <a:rPr lang="fa-IR" sz="2800" b="1" smtClean="0"/>
            </a:br>
            <a:r>
              <a:rPr lang="fa-IR" sz="2800" b="1" smtClean="0"/>
              <a:t> </a:t>
            </a:r>
            <a:r>
              <a:rPr lang="fa-IR" b="1" smtClean="0">
                <a:solidFill>
                  <a:schemeClr val="accent2"/>
                </a:solidFill>
                <a:cs typeface="B Titr" pitchFamily="2" charset="-78"/>
              </a:rPr>
              <a:t>نماد علمی </a:t>
            </a:r>
            <a:r>
              <a:rPr lang="fa-IR" sz="2800" b="1" smtClean="0"/>
              <a:t>بنویسید.</a:t>
            </a:r>
          </a:p>
          <a:p>
            <a:pPr marL="0" indent="0" algn="just">
              <a:lnSpc>
                <a:spcPct val="150000"/>
              </a:lnSpc>
            </a:pPr>
            <a:r>
              <a:rPr lang="fa-IR" sz="2800" b="1" smtClean="0"/>
              <a:t>در زبان # </a:t>
            </a:r>
            <a:r>
              <a:rPr lang="en-US" sz="2800" b="1" smtClean="0"/>
              <a:t>C </a:t>
            </a:r>
            <a:r>
              <a:rPr lang="fa-IR" sz="2800" b="1" smtClean="0"/>
              <a:t>از یک فرم نماد علمی برای نمایش اعداد اعشاری استفاده می شود که به آن فرم نقطه شناور 1 گفته می شود. در این فرم مانند نماد علمی، عدد از دو بخش مانتیس و نما تشکیل شده است که با حرف </a:t>
            </a:r>
            <a:r>
              <a:rPr lang="en-US" sz="2800" b="1" smtClean="0"/>
              <a:t>E </a:t>
            </a:r>
            <a:r>
              <a:rPr lang="fa-IR" sz="2800" b="1" smtClean="0"/>
              <a:t>از یکدیگر جدا شده اند. در این فرم، توان 10 بعد از حرف </a:t>
            </a:r>
            <a:r>
              <a:rPr lang="en-US" sz="2800" b="1" smtClean="0"/>
              <a:t>E</a:t>
            </a:r>
            <a:r>
              <a:rPr lang="fa-IR" sz="2800" b="1" smtClean="0"/>
              <a:t> نوشته می شود وخبری از علامت ضرب بین دو قسمت نیست .</a:t>
            </a:r>
            <a:endParaRPr lang="en-US" sz="2800" b="1"/>
          </a:p>
        </p:txBody>
      </p:sp>
      <p:pic>
        <p:nvPicPr>
          <p:cNvPr id="24578" name="Picture 2" descr="a \times 10^b"/>
          <p:cNvPicPr>
            <a:picLocks noChangeAspect="1" noChangeArrowheads="1"/>
          </p:cNvPicPr>
          <p:nvPr/>
        </p:nvPicPr>
        <p:blipFill>
          <a:blip r:embed="rId2"/>
          <a:srcRect/>
          <a:stretch>
            <a:fillRect/>
          </a:stretch>
        </p:blipFill>
        <p:spPr bwMode="auto">
          <a:xfrm>
            <a:off x="3286116" y="2714620"/>
            <a:ext cx="1498439" cy="466727"/>
          </a:xfrm>
          <a:prstGeom prst="rect">
            <a:avLst/>
          </a:prstGeom>
          <a:noFill/>
        </p:spPr>
      </p:pic>
      <p:sp>
        <p:nvSpPr>
          <p:cNvPr id="5" name="Slide Number Placeholder 4"/>
          <p:cNvSpPr>
            <a:spLocks noGrp="1"/>
          </p:cNvSpPr>
          <p:nvPr>
            <p:ph type="sldNum" sz="quarter" idx="12"/>
          </p:nvPr>
        </p:nvSpPr>
        <p:spPr/>
        <p:txBody>
          <a:bodyPr/>
          <a:lstStyle/>
          <a:p>
            <a:fld id="{6008D2E2-AB25-4D75-A051-1EBB6AD45A34}" type="slidenum">
              <a:rPr lang="en-US" smtClean="0"/>
              <a:pPr/>
              <a:t>14</a:t>
            </a:fld>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smtClean="0"/>
              <a:t>مثال</a:t>
            </a:r>
            <a:endParaRPr lang="en-US"/>
          </a:p>
        </p:txBody>
      </p:sp>
      <p:graphicFrame>
        <p:nvGraphicFramePr>
          <p:cNvPr id="4" name="Content Placeholder 3"/>
          <p:cNvGraphicFramePr>
            <a:graphicFrameLocks noGrp="1"/>
          </p:cNvGraphicFramePr>
          <p:nvPr>
            <p:ph idx="1"/>
          </p:nvPr>
        </p:nvGraphicFramePr>
        <p:xfrm>
          <a:off x="214282" y="642918"/>
          <a:ext cx="2214577" cy="1854200"/>
        </p:xfrm>
        <a:graphic>
          <a:graphicData uri="http://schemas.openxmlformats.org/drawingml/2006/table">
            <a:tbl>
              <a:tblPr firstRow="1" bandRow="1">
                <a:tableStyleId>{5C22544A-7EE6-4342-B048-85BDC9FD1C3A}</a:tableStyleId>
              </a:tblPr>
              <a:tblGrid>
                <a:gridCol w="1129886"/>
                <a:gridCol w="1084691"/>
              </a:tblGrid>
              <a:tr h="370840">
                <a:tc>
                  <a:txBody>
                    <a:bodyPr/>
                    <a:lstStyle/>
                    <a:p>
                      <a:pPr algn="ctr" fontAlgn="b"/>
                      <a:r>
                        <a:rPr lang="en-US" sz="1600" b="0" i="0" u="none" strike="noStrike">
                          <a:solidFill>
                            <a:srgbClr val="000000"/>
                          </a:solidFill>
                          <a:latin typeface="Calibri"/>
                        </a:rPr>
                        <a:t>75.924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600" b="0" i="0" u="none" strike="noStrike">
                          <a:solidFill>
                            <a:srgbClr val="000000"/>
                          </a:solidFill>
                          <a:latin typeface="Calibri"/>
                        </a:rPr>
                        <a:t>7.59E+01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fontAlgn="b"/>
                      <a:r>
                        <a:rPr lang="en-US" sz="1600" b="0" i="0" u="none" strike="noStrike">
                          <a:solidFill>
                            <a:srgbClr val="000000"/>
                          </a:solidFill>
                          <a:latin typeface="Calibri"/>
                        </a:rPr>
                        <a:t>0.18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600" b="0" i="0" u="none" strike="noStrike">
                          <a:solidFill>
                            <a:srgbClr val="000000"/>
                          </a:solidFill>
                          <a:latin typeface="Calibri"/>
                        </a:rPr>
                        <a:t>1.80E-01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fontAlgn="b"/>
                      <a:r>
                        <a:rPr lang="en-US" sz="1600" b="0" i="0" u="none" strike="noStrike">
                          <a:solidFill>
                            <a:srgbClr val="000000"/>
                          </a:solidFill>
                          <a:latin typeface="Calibri"/>
                        </a:rPr>
                        <a:t>0.0000453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600" b="0" i="0" u="none" strike="noStrike">
                          <a:solidFill>
                            <a:srgbClr val="000000"/>
                          </a:solidFill>
                          <a:latin typeface="Calibri"/>
                        </a:rPr>
                        <a:t>4.53E-05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fontAlgn="b"/>
                      <a:r>
                        <a:rPr lang="en-US" sz="1600" b="0" i="0" u="none" strike="noStrike">
                          <a:solidFill>
                            <a:srgbClr val="000000"/>
                          </a:solidFill>
                          <a:latin typeface="Calibri"/>
                        </a:rPr>
                        <a:t>-1.482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600" b="0" i="0" u="none" strike="noStrike">
                          <a:solidFill>
                            <a:srgbClr val="000000"/>
                          </a:solidFill>
                          <a:latin typeface="Calibri"/>
                        </a:rPr>
                        <a:t>-1.48E+00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fontAlgn="b"/>
                      <a:r>
                        <a:rPr lang="en-US" sz="1600" b="0" i="0" u="none" strike="noStrike">
                          <a:solidFill>
                            <a:srgbClr val="000000"/>
                          </a:solidFill>
                          <a:latin typeface="Calibri"/>
                        </a:rPr>
                        <a:t>7800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600" b="0" i="0" u="none" strike="noStrike">
                          <a:solidFill>
                            <a:srgbClr val="000000"/>
                          </a:solidFill>
                          <a:latin typeface="Calibri"/>
                        </a:rPr>
                        <a:t>7.80E+03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5" name="Rectangle 4"/>
          <p:cNvSpPr/>
          <p:nvPr/>
        </p:nvSpPr>
        <p:spPr>
          <a:xfrm>
            <a:off x="214282" y="2857496"/>
            <a:ext cx="8572528" cy="1200329"/>
          </a:xfrm>
          <a:prstGeom prst="rect">
            <a:avLst/>
          </a:prstGeom>
        </p:spPr>
        <p:txBody>
          <a:bodyPr wrap="square">
            <a:spAutoFit/>
          </a:bodyPr>
          <a:lstStyle/>
          <a:p>
            <a:pPr algn="just">
              <a:lnSpc>
                <a:spcPct val="150000"/>
              </a:lnSpc>
            </a:pPr>
            <a:r>
              <a:rPr lang="en-US" sz="2400" b="1" smtClean="0">
                <a:solidFill>
                  <a:schemeClr val="accent2"/>
                </a:solidFill>
                <a:cs typeface="B Nazanin" pitchFamily="2" charset="-78"/>
              </a:rPr>
              <a:t>Double</a:t>
            </a:r>
            <a:r>
              <a:rPr lang="en-US" sz="2400" b="1" smtClean="0">
                <a:cs typeface="B Nazanin" pitchFamily="2" charset="-78"/>
              </a:rPr>
              <a:t> </a:t>
            </a:r>
            <a:r>
              <a:rPr lang="en-US" sz="2400" b="1" err="1" smtClean="0">
                <a:cs typeface="B Nazanin" pitchFamily="2" charset="-78"/>
              </a:rPr>
              <a:t>electricalCharge</a:t>
            </a:r>
            <a:r>
              <a:rPr lang="en-US" sz="2400" b="1" smtClean="0">
                <a:cs typeface="B Nazanin" pitchFamily="2" charset="-78"/>
              </a:rPr>
              <a:t> 1.602E-19;</a:t>
            </a:r>
          </a:p>
          <a:p>
            <a:pPr algn="just">
              <a:lnSpc>
                <a:spcPct val="150000"/>
              </a:lnSpc>
            </a:pPr>
            <a:r>
              <a:rPr lang="en-US" sz="2400" b="1" smtClean="0">
                <a:solidFill>
                  <a:schemeClr val="accent2"/>
                </a:solidFill>
                <a:cs typeface="B Nazanin" pitchFamily="2" charset="-78"/>
              </a:rPr>
              <a:t>Float</a:t>
            </a:r>
            <a:r>
              <a:rPr lang="en-US" sz="2400" b="1" smtClean="0">
                <a:cs typeface="B Nazanin" pitchFamily="2" charset="-78"/>
              </a:rPr>
              <a:t> </a:t>
            </a:r>
            <a:r>
              <a:rPr lang="en-US" sz="2400" b="1" err="1" smtClean="0">
                <a:cs typeface="B Nazanin" pitchFamily="2" charset="-78"/>
              </a:rPr>
              <a:t>electricalCharges</a:t>
            </a:r>
            <a:r>
              <a:rPr lang="en-US" sz="2400" b="1" smtClean="0">
                <a:cs typeface="B Nazanin" pitchFamily="2" charset="-78"/>
              </a:rPr>
              <a:t> 1.602E-19F;</a:t>
            </a:r>
            <a:endParaRPr lang="en-US" sz="2400" b="1">
              <a:cs typeface="B Nazanin" pitchFamily="2" charset="-78"/>
            </a:endParaRPr>
          </a:p>
        </p:txBody>
      </p:sp>
      <p:sp>
        <p:nvSpPr>
          <p:cNvPr id="6" name="Rectangle 5"/>
          <p:cNvSpPr/>
          <p:nvPr/>
        </p:nvSpPr>
        <p:spPr>
          <a:xfrm>
            <a:off x="2500298" y="1142984"/>
            <a:ext cx="6643702" cy="2262158"/>
          </a:xfrm>
          <a:prstGeom prst="rect">
            <a:avLst/>
          </a:prstGeom>
        </p:spPr>
        <p:txBody>
          <a:bodyPr wrap="square">
            <a:spAutoFit/>
          </a:bodyPr>
          <a:lstStyle/>
          <a:p>
            <a:pPr algn="just" rtl="1">
              <a:lnSpc>
                <a:spcPct val="150000"/>
              </a:lnSpc>
            </a:pPr>
            <a:r>
              <a:rPr lang="fa-IR" sz="2400" b="1" smtClean="0">
                <a:cs typeface="B Nazanin" pitchFamily="2" charset="-78"/>
              </a:rPr>
              <a:t>بار الکتریکی یک الکترون </a:t>
            </a:r>
            <a:r>
              <a:rPr lang="en-US" sz="2400" b="1" smtClean="0">
                <a:cs typeface="B Nazanin" pitchFamily="2" charset="-78"/>
              </a:rPr>
              <a:t>1.602*10 </a:t>
            </a:r>
            <a:r>
              <a:rPr lang="en-US" sz="2400" b="1" baseline="40000" smtClean="0">
                <a:cs typeface="B Nazanin" pitchFamily="2" charset="-78"/>
              </a:rPr>
              <a:t>-19</a:t>
            </a:r>
            <a:r>
              <a:rPr lang="fa-IR" sz="2400" b="1" smtClean="0">
                <a:cs typeface="B Nazanin" pitchFamily="2" charset="-78"/>
              </a:rPr>
              <a:t> کولن است که در متغیرهای زیر ذخیره شده است میتوانید</a:t>
            </a:r>
            <a:r>
              <a:rPr lang="en-US" sz="2400" b="1" smtClean="0">
                <a:cs typeface="B Nazanin" pitchFamily="2" charset="-78"/>
              </a:rPr>
              <a:t> </a:t>
            </a:r>
            <a:r>
              <a:rPr lang="fa-IR" sz="2400" b="1" smtClean="0">
                <a:cs typeface="B Nazanin" pitchFamily="2" charset="-78"/>
              </a:rPr>
              <a:t>این عدد بسیار کوچک را در یک متغیر نوع </a:t>
            </a:r>
            <a:r>
              <a:rPr lang="en-US" sz="2400" b="1" smtClean="0">
                <a:cs typeface="B Nazanin" pitchFamily="2" charset="-78"/>
              </a:rPr>
              <a:t>double </a:t>
            </a:r>
            <a:r>
              <a:rPr lang="fa-IR" sz="2400" b="1" smtClean="0">
                <a:cs typeface="B Nazanin" pitchFamily="2" charset="-78"/>
              </a:rPr>
              <a:t>یا </a:t>
            </a:r>
            <a:r>
              <a:rPr lang="en-US" sz="2400" b="1" smtClean="0">
                <a:cs typeface="B Nazanin" pitchFamily="2" charset="-78"/>
              </a:rPr>
              <a:t>float </a:t>
            </a:r>
            <a:r>
              <a:rPr lang="fa-IR" sz="2400" b="1" smtClean="0">
                <a:cs typeface="B Nazanin" pitchFamily="2" charset="-78"/>
              </a:rPr>
              <a:t>به صورت نقطه شناور ذخیره کنید</a:t>
            </a:r>
          </a:p>
        </p:txBody>
      </p:sp>
      <p:sp>
        <p:nvSpPr>
          <p:cNvPr id="7" name="Rectangle 6"/>
          <p:cNvSpPr/>
          <p:nvPr/>
        </p:nvSpPr>
        <p:spPr>
          <a:xfrm>
            <a:off x="71438" y="4500570"/>
            <a:ext cx="9001156" cy="1977464"/>
          </a:xfrm>
          <a:prstGeom prst="rect">
            <a:avLst/>
          </a:prstGeom>
        </p:spPr>
        <p:txBody>
          <a:bodyPr wrap="square">
            <a:spAutoFit/>
          </a:bodyPr>
          <a:lstStyle/>
          <a:p>
            <a:pPr algn="ctr" rtl="1">
              <a:lnSpc>
                <a:spcPct val="150000"/>
              </a:lnSpc>
            </a:pPr>
            <a:r>
              <a:rPr lang="fa-IR" sz="2800" b="1" smtClean="0">
                <a:cs typeface="B Homa" pitchFamily="2" charset="-78"/>
              </a:rPr>
              <a:t>حداکثر تعداد ارقام غیر صفر و با معنی مانتیس عدد را، دقت عدد مینامند. دقت اعداد نوع </a:t>
            </a:r>
            <a:r>
              <a:rPr lang="en-US" sz="2800" b="1" smtClean="0">
                <a:solidFill>
                  <a:schemeClr val="accent2"/>
                </a:solidFill>
                <a:cs typeface="B Homa" pitchFamily="2" charset="-78"/>
              </a:rPr>
              <a:t>float</a:t>
            </a:r>
            <a:r>
              <a:rPr lang="en-US" sz="2800" b="1" smtClean="0">
                <a:cs typeface="B Homa" pitchFamily="2" charset="-78"/>
              </a:rPr>
              <a:t> </a:t>
            </a:r>
            <a:r>
              <a:rPr lang="fa-IR" sz="2800" b="1" smtClean="0">
                <a:cs typeface="B Homa" pitchFamily="2" charset="-78"/>
              </a:rPr>
              <a:t> 6 یا 7 رقم و اعداد نوع </a:t>
            </a:r>
            <a:r>
              <a:rPr lang="en-US" sz="2800" b="1" smtClean="0">
                <a:solidFill>
                  <a:schemeClr val="accent2"/>
                </a:solidFill>
                <a:cs typeface="B Homa" pitchFamily="2" charset="-78"/>
              </a:rPr>
              <a:t>double</a:t>
            </a:r>
            <a:r>
              <a:rPr lang="fa-IR" sz="2800" b="1" smtClean="0">
                <a:cs typeface="B Homa" pitchFamily="2" charset="-78"/>
              </a:rPr>
              <a:t>  15 رقم است.</a:t>
            </a:r>
            <a:endParaRPr lang="en-US" sz="2800" b="1">
              <a:cs typeface="B Homa" pitchFamily="2" charset="-78"/>
            </a:endParaRPr>
          </a:p>
        </p:txBody>
      </p:sp>
      <p:sp>
        <p:nvSpPr>
          <p:cNvPr id="8" name="Slide Number Placeholder 7"/>
          <p:cNvSpPr>
            <a:spLocks noGrp="1"/>
          </p:cNvSpPr>
          <p:nvPr>
            <p:ph type="sldNum" sz="quarter" idx="12"/>
          </p:nvPr>
        </p:nvSpPr>
        <p:spPr/>
        <p:txBody>
          <a:bodyPr/>
          <a:lstStyle/>
          <a:p>
            <a:fld id="{6008D2E2-AB25-4D75-A051-1EBB6AD45A34}" type="slidenum">
              <a:rPr lang="en-US" smtClean="0"/>
              <a:pPr/>
              <a:t>15</a:t>
            </a:fld>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fa-IR" b="1" smtClean="0"/>
              <a:t>نوع داده منطقی یا بولین- </a:t>
            </a:r>
            <a:r>
              <a:rPr lang="en-US" b="1" smtClean="0"/>
              <a:t>bool</a:t>
            </a:r>
            <a:endParaRPr lang="en-US"/>
          </a:p>
        </p:txBody>
      </p:sp>
      <p:sp>
        <p:nvSpPr>
          <p:cNvPr id="3" name="Content Placeholder 2"/>
          <p:cNvSpPr>
            <a:spLocks noGrp="1"/>
          </p:cNvSpPr>
          <p:nvPr>
            <p:ph idx="1"/>
          </p:nvPr>
        </p:nvSpPr>
        <p:spPr/>
        <p:txBody>
          <a:bodyPr/>
          <a:lstStyle/>
          <a:p>
            <a:pPr marL="0" indent="0" algn="just">
              <a:lnSpc>
                <a:spcPct val="150000"/>
              </a:lnSpc>
            </a:pPr>
            <a:r>
              <a:rPr lang="fa-IR" sz="2400" b="1" smtClean="0"/>
              <a:t>این نوع داده فقط شامل دو مقدار درست و نادرست است. متغیرهایی که از این نوع داده تعریف و ایجاد می شوند، قادرند یکی از دو مقدار </a:t>
            </a:r>
            <a:r>
              <a:rPr lang="en-US" sz="2400" b="1" smtClean="0"/>
              <a:t>true </a:t>
            </a:r>
            <a:r>
              <a:rPr lang="fa-IR" sz="2400" b="1" smtClean="0"/>
              <a:t>و </a:t>
            </a:r>
            <a:r>
              <a:rPr lang="en-US" sz="2400" b="1" smtClean="0"/>
              <a:t>false </a:t>
            </a:r>
            <a:r>
              <a:rPr lang="fa-IR" sz="2400" b="1" smtClean="0"/>
              <a:t>را بپذیرند که با حروف کوچک انگلیسی نوشته می شوند.</a:t>
            </a:r>
            <a:endParaRPr lang="en-US" sz="2400" b="1"/>
          </a:p>
        </p:txBody>
      </p:sp>
      <p:sp>
        <p:nvSpPr>
          <p:cNvPr id="4" name="Rectangle 3"/>
          <p:cNvSpPr/>
          <p:nvPr/>
        </p:nvSpPr>
        <p:spPr>
          <a:xfrm>
            <a:off x="428596" y="3429000"/>
            <a:ext cx="6572296" cy="1131848"/>
          </a:xfrm>
          <a:prstGeom prst="rect">
            <a:avLst/>
          </a:prstGeom>
        </p:spPr>
        <p:txBody>
          <a:bodyPr wrap="square">
            <a:spAutoFit/>
          </a:bodyPr>
          <a:lstStyle/>
          <a:p>
            <a:pPr>
              <a:lnSpc>
                <a:spcPct val="150000"/>
              </a:lnSpc>
            </a:pPr>
            <a:r>
              <a:rPr lang="en-US" sz="2400" b="1" smtClean="0">
                <a:solidFill>
                  <a:schemeClr val="accent2"/>
                </a:solidFill>
              </a:rPr>
              <a:t>bool</a:t>
            </a:r>
            <a:r>
              <a:rPr lang="en-US" sz="2400" b="1" smtClean="0"/>
              <a:t> response</a:t>
            </a:r>
            <a:r>
              <a:rPr lang="fa-IR" sz="2400" b="1" smtClean="0"/>
              <a:t>= </a:t>
            </a:r>
            <a:r>
              <a:rPr lang="en-US" sz="2400" b="1" smtClean="0"/>
              <a:t> false;</a:t>
            </a:r>
          </a:p>
          <a:p>
            <a:pPr>
              <a:lnSpc>
                <a:spcPct val="150000"/>
              </a:lnSpc>
            </a:pPr>
            <a:r>
              <a:rPr lang="en-US" sz="2400" b="1" smtClean="0"/>
              <a:t>System.</a:t>
            </a:r>
            <a:r>
              <a:rPr lang="en-US" sz="2400" b="1" smtClean="0">
                <a:solidFill>
                  <a:srgbClr val="00B0F0"/>
                </a:solidFill>
              </a:rPr>
              <a:t>Console</a:t>
            </a:r>
            <a:r>
              <a:rPr lang="en-US" sz="2400" b="1" smtClean="0"/>
              <a:t>.WriteLine(response );</a:t>
            </a:r>
            <a:endParaRPr lang="en-US" sz="2400" b="1"/>
          </a:p>
        </p:txBody>
      </p:sp>
      <p:sp>
        <p:nvSpPr>
          <p:cNvPr id="5" name="Slide Number Placeholder 4"/>
          <p:cNvSpPr>
            <a:spLocks noGrp="1"/>
          </p:cNvSpPr>
          <p:nvPr>
            <p:ph type="sldNum" sz="quarter" idx="12"/>
          </p:nvPr>
        </p:nvSpPr>
        <p:spPr/>
        <p:txBody>
          <a:bodyPr/>
          <a:lstStyle/>
          <a:p>
            <a:fld id="{6008D2E2-AB25-4D75-A051-1EBB6AD45A34}" type="slidenum">
              <a:rPr lang="en-US" smtClean="0"/>
              <a:pPr/>
              <a:t>16</a:t>
            </a:fld>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fa-IR" b="1" smtClean="0"/>
              <a:t>نوع داده حرفی یا کاراکتری</a:t>
            </a:r>
            <a:r>
              <a:rPr lang="en-US" b="1" smtClean="0"/>
              <a:t>-</a:t>
            </a:r>
            <a:r>
              <a:rPr lang="fa-IR" b="1" smtClean="0"/>
              <a:t> </a:t>
            </a:r>
            <a:r>
              <a:rPr lang="en-US" b="1" smtClean="0"/>
              <a:t>char</a:t>
            </a:r>
            <a:endParaRPr lang="en-US"/>
          </a:p>
        </p:txBody>
      </p:sp>
      <p:sp>
        <p:nvSpPr>
          <p:cNvPr id="3" name="Content Placeholder 2"/>
          <p:cNvSpPr>
            <a:spLocks noGrp="1"/>
          </p:cNvSpPr>
          <p:nvPr>
            <p:ph idx="1"/>
          </p:nvPr>
        </p:nvSpPr>
        <p:spPr/>
        <p:txBody>
          <a:bodyPr/>
          <a:lstStyle/>
          <a:p>
            <a:pPr marL="0" indent="0" algn="just"/>
            <a:r>
              <a:rPr lang="fa-IR" sz="2400" b="1" smtClean="0"/>
              <a:t>یک کاراکتر را می توانید با کد آن مشخص کنید و یا علامت آن را در بین علائم </a:t>
            </a:r>
            <a:r>
              <a:rPr lang="en-US" sz="2400" b="1" smtClean="0"/>
              <a:t>‘ ‘</a:t>
            </a:r>
            <a:r>
              <a:rPr lang="fa-IR" sz="2400" b="1" smtClean="0"/>
              <a:t> (تک کوتیشن) قرار دهید.</a:t>
            </a:r>
          </a:p>
          <a:p>
            <a:pPr marL="0" indent="0" algn="ctr"/>
            <a:r>
              <a:rPr lang="en-US" sz="2800" smtClean="0"/>
              <a:t>'A' , 'a' , '&amp;' , '$’ , '+' , ' ‘</a:t>
            </a:r>
            <a:endParaRPr lang="fa-IR" sz="2800" smtClean="0"/>
          </a:p>
          <a:p>
            <a:r>
              <a:rPr lang="fa-IR" sz="2800" b="1" smtClean="0"/>
              <a:t>گنجایش این متغیر، </a:t>
            </a:r>
            <a:r>
              <a:rPr lang="fa-IR" sz="2800" b="1" smtClean="0">
                <a:solidFill>
                  <a:schemeClr val="accent2"/>
                </a:solidFill>
              </a:rPr>
              <a:t>دو بایت </a:t>
            </a:r>
            <a:r>
              <a:rPr lang="fa-IR" sz="2800" b="1" smtClean="0"/>
              <a:t>است و کد کاراکتر را نگهداری می کند.</a:t>
            </a:r>
          </a:p>
          <a:p>
            <a:pPr algn="l"/>
            <a:r>
              <a:rPr lang="fa-IR" sz="2800" smtClean="0"/>
              <a:t>; نام متغیر </a:t>
            </a:r>
            <a:r>
              <a:rPr lang="en-US" sz="2800" b="1" smtClean="0">
                <a:solidFill>
                  <a:schemeClr val="accent2"/>
                </a:solidFill>
              </a:rPr>
              <a:t>char</a:t>
            </a:r>
          </a:p>
          <a:p>
            <a:pPr marL="0" indent="0">
              <a:tabLst>
                <a:tab pos="92075" algn="l"/>
              </a:tabLst>
            </a:pPr>
            <a:r>
              <a:rPr lang="fa-IR" sz="2400" b="1" smtClean="0"/>
              <a:t>در زیر، متغیری به نام </a:t>
            </a:r>
            <a:r>
              <a:rPr lang="en-US" sz="2400" b="1" smtClean="0"/>
              <a:t>ch </a:t>
            </a:r>
            <a:r>
              <a:rPr lang="fa-IR" sz="2400" b="1" smtClean="0"/>
              <a:t> از نوع </a:t>
            </a:r>
            <a:r>
              <a:rPr lang="en-US" sz="2400" b="1" smtClean="0"/>
              <a:t>char </a:t>
            </a:r>
            <a:r>
              <a:rPr lang="fa-IR" sz="2400" b="1" smtClean="0"/>
              <a:t>تعریف و حرف </a:t>
            </a:r>
            <a:r>
              <a:rPr lang="en-US" sz="2400" b="1" smtClean="0"/>
              <a:t>A </a:t>
            </a:r>
            <a:r>
              <a:rPr lang="fa-IR" sz="2400" b="1" smtClean="0"/>
              <a:t>در آن ذخیره شده است.</a:t>
            </a:r>
          </a:p>
          <a:p>
            <a:pPr algn="l"/>
            <a:r>
              <a:rPr lang="en-US" sz="2800" b="1" smtClean="0">
                <a:solidFill>
                  <a:schemeClr val="accent2"/>
                </a:solidFill>
              </a:rPr>
              <a:t>char</a:t>
            </a:r>
            <a:r>
              <a:rPr lang="en-US" sz="2800" smtClean="0"/>
              <a:t> ch= 'A';</a:t>
            </a:r>
          </a:p>
          <a:p>
            <a:r>
              <a:rPr lang="fa-IR" sz="2400" b="1" smtClean="0"/>
              <a:t>این نوع دو بایتی</a:t>
            </a:r>
            <a:r>
              <a:rPr lang="en-US" sz="2400" b="1" smtClean="0"/>
              <a:t> </a:t>
            </a:r>
            <a:r>
              <a:rPr lang="fa-IR" sz="2400" b="1" smtClean="0"/>
              <a:t>طبق استاندارد یونیکد-</a:t>
            </a:r>
            <a:r>
              <a:rPr lang="en-US" sz="2400" b="1" smtClean="0"/>
              <a:t>Unicode </a:t>
            </a:r>
            <a:r>
              <a:rPr lang="fa-IR" sz="2400" b="1" smtClean="0"/>
              <a:t> است</a:t>
            </a:r>
            <a:r>
              <a:rPr lang="fa-IR" sz="2800" smtClean="0"/>
              <a:t>.</a:t>
            </a:r>
            <a:endParaRPr lang="en-US" sz="2800" b="1"/>
          </a:p>
        </p:txBody>
      </p:sp>
      <p:sp>
        <p:nvSpPr>
          <p:cNvPr id="4" name="Slide Number Placeholder 3"/>
          <p:cNvSpPr>
            <a:spLocks noGrp="1"/>
          </p:cNvSpPr>
          <p:nvPr>
            <p:ph type="sldNum" sz="quarter" idx="12"/>
          </p:nvPr>
        </p:nvSpPr>
        <p:spPr/>
        <p:txBody>
          <a:bodyPr/>
          <a:lstStyle/>
          <a:p>
            <a:fld id="{6008D2E2-AB25-4D75-A051-1EBB6AD45A34}" type="slidenum">
              <a:rPr lang="en-US" smtClean="0"/>
              <a:pPr/>
              <a:t>17</a:t>
            </a:fld>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438" y="71414"/>
            <a:ext cx="8929718" cy="857256"/>
          </a:xfrm>
        </p:spPr>
        <p:txBody>
          <a:bodyPr/>
          <a:lstStyle/>
          <a:p>
            <a:r>
              <a:rPr lang="en-US" b="1" smtClean="0"/>
              <a:t>char</a:t>
            </a:r>
            <a:endParaRPr lang="en-US"/>
          </a:p>
        </p:txBody>
      </p:sp>
      <p:sp>
        <p:nvSpPr>
          <p:cNvPr id="3" name="Content Placeholder 2"/>
          <p:cNvSpPr>
            <a:spLocks noGrp="1"/>
          </p:cNvSpPr>
          <p:nvPr>
            <p:ph idx="1"/>
          </p:nvPr>
        </p:nvSpPr>
        <p:spPr>
          <a:xfrm>
            <a:off x="142844" y="1517655"/>
            <a:ext cx="8858312" cy="4768865"/>
          </a:xfrm>
        </p:spPr>
        <p:txBody>
          <a:bodyPr/>
          <a:lstStyle/>
          <a:p>
            <a:pPr marL="0" indent="0" algn="just"/>
            <a:r>
              <a:rPr lang="fa-IR" sz="2400" b="1" smtClean="0"/>
              <a:t>با توجه به اینکه در کدبندی یونیکد، از دو بایت استفاده می شود و هر 4 بیت یک رقم مبنای 16 است، برای نمایش این کد در مبنای 16 از یک عدد 4 رقمی استفاده می شود. مثلاً کد کاراکتر </a:t>
            </a:r>
            <a:r>
              <a:rPr lang="en-US" sz="2400" b="1" smtClean="0"/>
              <a:t>A </a:t>
            </a:r>
            <a:r>
              <a:rPr lang="fa-IR" sz="2400" b="1" smtClean="0"/>
              <a:t>عدد 65 در مبنای 10 است.</a:t>
            </a:r>
          </a:p>
          <a:p>
            <a:pPr marL="0" indent="0" algn="just"/>
            <a:r>
              <a:rPr lang="fa-IR" sz="2400" b="1" smtClean="0"/>
              <a:t>معادل این کد در مبنای 16 عدد 41 است. این عدد را در داخل علائم' ' قرار می دهیم و برای مشخص کردن این عدد به عنوان کد کاراکتر، قبل از آن ، علامت</a:t>
            </a:r>
            <a:r>
              <a:rPr lang="en-US" sz="2400" b="1" smtClean="0"/>
              <a:t>\u</a:t>
            </a:r>
            <a:r>
              <a:rPr lang="fa-IR" sz="2400" b="1" smtClean="0"/>
              <a:t> </a:t>
            </a:r>
            <a:r>
              <a:rPr lang="en-US" sz="2400" b="1" smtClean="0"/>
              <a:t> </a:t>
            </a:r>
            <a:r>
              <a:rPr lang="fa-IR" sz="2400" b="1" smtClean="0"/>
              <a:t>یا </a:t>
            </a:r>
            <a:r>
              <a:rPr lang="en-US" sz="2400" b="1" smtClean="0"/>
              <a:t>\x</a:t>
            </a:r>
            <a:r>
              <a:rPr lang="fa-IR" sz="2400" b="1" smtClean="0"/>
              <a:t> </a:t>
            </a:r>
            <a:r>
              <a:rPr lang="en-US" sz="2400" b="1" smtClean="0"/>
              <a:t> </a:t>
            </a:r>
            <a:r>
              <a:rPr lang="fa-IR" sz="2400" b="1" smtClean="0"/>
              <a:t>را می نویسیم مانند الگوی زیر:</a:t>
            </a:r>
          </a:p>
          <a:p>
            <a:pPr marL="0" indent="0" algn="ctr"/>
            <a:r>
              <a:rPr lang="fa-IR" sz="2800" b="1" smtClean="0"/>
              <a:t>‘ کد 4رقمی  </a:t>
            </a:r>
            <a:r>
              <a:rPr lang="en-US" sz="2800" b="1" smtClean="0"/>
              <a:t>\u</a:t>
            </a:r>
            <a:r>
              <a:rPr lang="fa-IR" sz="2800" b="1" smtClean="0"/>
              <a:t> ‘ </a:t>
            </a:r>
            <a:endParaRPr lang="en-US" sz="2800" b="1" smtClean="0"/>
          </a:p>
          <a:p>
            <a:pPr marL="0" indent="0" algn="just"/>
            <a:r>
              <a:rPr lang="fa-IR" sz="2400" b="1" smtClean="0"/>
              <a:t>در دستور زیر، متغیر </a:t>
            </a:r>
            <a:r>
              <a:rPr lang="en-US" sz="2400" b="1" smtClean="0"/>
              <a:t>ch </a:t>
            </a:r>
            <a:r>
              <a:rPr lang="fa-IR" sz="2400" b="1" smtClean="0"/>
              <a:t>اعلان و حرف </a:t>
            </a:r>
            <a:r>
              <a:rPr lang="en-US" sz="2400" b="1" smtClean="0"/>
              <a:t>A </a:t>
            </a:r>
            <a:r>
              <a:rPr lang="fa-IR" sz="2400" b="1" smtClean="0"/>
              <a:t>در آن ذخیره می شود. از صفرهای اضافی قبل از عدد، برای تکمیل کد به صورت 4 رقمی استفاده شده است.</a:t>
            </a:r>
          </a:p>
          <a:p>
            <a:pPr algn="l"/>
            <a:r>
              <a:rPr lang="en-US" sz="2400" b="1" smtClean="0">
                <a:solidFill>
                  <a:schemeClr val="accent2"/>
                </a:solidFill>
              </a:rPr>
              <a:t>char</a:t>
            </a:r>
            <a:r>
              <a:rPr lang="en-US" sz="2400" b="1" smtClean="0"/>
              <a:t> ch= '\u0041';    </a:t>
            </a:r>
            <a:r>
              <a:rPr lang="en-US" sz="2400" smtClean="0">
                <a:solidFill>
                  <a:srgbClr val="00B050"/>
                </a:solidFill>
              </a:rPr>
              <a:t>// Same as Char ch ='A'</a:t>
            </a:r>
            <a:endParaRPr lang="en-US" sz="2400">
              <a:solidFill>
                <a:srgbClr val="00B050"/>
              </a:solidFill>
            </a:endParaRPr>
          </a:p>
        </p:txBody>
      </p:sp>
      <p:sp>
        <p:nvSpPr>
          <p:cNvPr id="4" name="Slide Number Placeholder 3"/>
          <p:cNvSpPr>
            <a:spLocks noGrp="1"/>
          </p:cNvSpPr>
          <p:nvPr>
            <p:ph type="sldNum" sz="quarter" idx="12"/>
          </p:nvPr>
        </p:nvSpPr>
        <p:spPr/>
        <p:txBody>
          <a:bodyPr/>
          <a:lstStyle/>
          <a:p>
            <a:fld id="{6008D2E2-AB25-4D75-A051-1EBB6AD45A34}" type="slidenum">
              <a:rPr lang="en-US" smtClean="0"/>
              <a:pPr/>
              <a:t>18</a:t>
            </a:fld>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b="1" smtClean="0"/>
              <a:t>نوع داده رشته ای</a:t>
            </a:r>
            <a:endParaRPr lang="en-US"/>
          </a:p>
        </p:txBody>
      </p:sp>
      <p:sp>
        <p:nvSpPr>
          <p:cNvPr id="3" name="Content Placeholder 2"/>
          <p:cNvSpPr>
            <a:spLocks noGrp="1"/>
          </p:cNvSpPr>
          <p:nvPr>
            <p:ph idx="1"/>
          </p:nvPr>
        </p:nvSpPr>
        <p:spPr>
          <a:xfrm>
            <a:off x="142844" y="1214423"/>
            <a:ext cx="8858312" cy="3929090"/>
          </a:xfrm>
        </p:spPr>
        <p:txBody>
          <a:bodyPr/>
          <a:lstStyle/>
          <a:p>
            <a:pPr marL="0" indent="0" algn="just"/>
            <a:r>
              <a:rPr lang="fa-IR" sz="2400" b="1" smtClean="0"/>
              <a:t>برای نگهداری داده های رشته ای در برنامه، باید متغیر</a:t>
            </a:r>
            <a:r>
              <a:rPr lang="en-US" sz="2400" b="1" smtClean="0"/>
              <a:t> </a:t>
            </a:r>
            <a:r>
              <a:rPr lang="fa-IR" sz="2400" b="1" smtClean="0"/>
              <a:t>رشته ای تعریف کنید. یک رشته شامل تعدادی حروف و کاراکتر است که در بین جفت کوتیشن '' '' قرار گرفته است.</a:t>
            </a:r>
            <a:r>
              <a:rPr lang="en-US" sz="2400" b="1" smtClean="0"/>
              <a:t> </a:t>
            </a:r>
            <a:r>
              <a:rPr lang="fa-IR" sz="2400" b="1" smtClean="0"/>
              <a:t>مثلاً </a:t>
            </a:r>
            <a:r>
              <a:rPr lang="en-US" sz="2400" b="1" smtClean="0"/>
              <a:t>“Mohammad”</a:t>
            </a:r>
            <a:r>
              <a:rPr lang="fa-IR" sz="2400" b="1" smtClean="0"/>
              <a:t>یک داده رشته ای شامل 8 کراکتر است.</a:t>
            </a:r>
          </a:p>
          <a:p>
            <a:pPr algn="l"/>
            <a:r>
              <a:rPr lang="en-US" sz="2400" b="1" smtClean="0">
                <a:solidFill>
                  <a:schemeClr val="accent2"/>
                </a:solidFill>
              </a:rPr>
              <a:t>string</a:t>
            </a:r>
            <a:r>
              <a:rPr lang="en-US" sz="2400" smtClean="0"/>
              <a:t> name;</a:t>
            </a:r>
          </a:p>
          <a:p>
            <a:pPr algn="l"/>
            <a:r>
              <a:rPr lang="en-US" sz="2400" smtClean="0"/>
              <a:t>name= ''Mohammad'';</a:t>
            </a:r>
          </a:p>
          <a:p>
            <a:r>
              <a:rPr lang="fa-IR" sz="2400" b="1" smtClean="0"/>
              <a:t>عملگر + برای الحاق رشته ها بکار می رود.</a:t>
            </a:r>
          </a:p>
          <a:p>
            <a:r>
              <a:rPr lang="fa-IR" sz="2400" b="1" smtClean="0"/>
              <a:t>برای دریافت رشته از کنسول ورودی (صفحه کلید) :</a:t>
            </a:r>
          </a:p>
          <a:p>
            <a:pPr algn="l"/>
            <a:r>
              <a:rPr lang="en-US" sz="2400" smtClean="0"/>
              <a:t>Name=System.</a:t>
            </a:r>
            <a:r>
              <a:rPr lang="en-US" sz="2400" smtClean="0">
                <a:solidFill>
                  <a:srgbClr val="00B0F0"/>
                </a:solidFill>
              </a:rPr>
              <a:t>Console</a:t>
            </a:r>
            <a:r>
              <a:rPr lang="en-US" sz="2400" smtClean="0"/>
              <a:t>.ReadLine();</a:t>
            </a:r>
          </a:p>
          <a:p>
            <a:endParaRPr lang="en-US" sz="2400" smtClean="0"/>
          </a:p>
          <a:p>
            <a:endParaRPr lang="en-US" sz="2400" b="1"/>
          </a:p>
        </p:txBody>
      </p:sp>
      <p:sp>
        <p:nvSpPr>
          <p:cNvPr id="4" name="Slide Number Placeholder 3"/>
          <p:cNvSpPr>
            <a:spLocks noGrp="1"/>
          </p:cNvSpPr>
          <p:nvPr>
            <p:ph type="sldNum" sz="quarter" idx="12"/>
          </p:nvPr>
        </p:nvSpPr>
        <p:spPr/>
        <p:txBody>
          <a:bodyPr/>
          <a:lstStyle/>
          <a:p>
            <a:fld id="{6008D2E2-AB25-4D75-A051-1EBB6AD45A34}" type="slidenum">
              <a:rPr lang="en-US" smtClean="0"/>
              <a:pPr/>
              <a:t>19</a:t>
            </a:fld>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438" y="71414"/>
            <a:ext cx="8929718" cy="714380"/>
          </a:xfrm>
        </p:spPr>
        <p:txBody>
          <a:bodyPr/>
          <a:lstStyle/>
          <a:p>
            <a:r>
              <a:rPr lang="fa-IR" smtClean="0"/>
              <a:t>اهداف رفتاری</a:t>
            </a:r>
            <a:endParaRPr lang="en-US"/>
          </a:p>
        </p:txBody>
      </p:sp>
      <p:sp>
        <p:nvSpPr>
          <p:cNvPr id="3" name="Content Placeholder 2"/>
          <p:cNvSpPr>
            <a:spLocks noGrp="1"/>
          </p:cNvSpPr>
          <p:nvPr>
            <p:ph idx="1"/>
          </p:nvPr>
        </p:nvSpPr>
        <p:spPr>
          <a:xfrm>
            <a:off x="71406" y="928670"/>
            <a:ext cx="9001156" cy="5786478"/>
          </a:xfrm>
        </p:spPr>
        <p:txBody>
          <a:bodyPr/>
          <a:lstStyle/>
          <a:p>
            <a:pPr algn="just"/>
            <a:r>
              <a:rPr lang="fa-IR" sz="2800" b="1" smtClean="0">
                <a:solidFill>
                  <a:srgbClr val="00B0F0"/>
                </a:solidFill>
                <a:cs typeface="B Jadid" pitchFamily="2" charset="-78"/>
              </a:rPr>
              <a:t>پس از پایان این فصل انتظار می رود که فراگیر بتواند:</a:t>
            </a:r>
          </a:p>
          <a:p>
            <a:pPr algn="just"/>
            <a:r>
              <a:rPr lang="fa-IR" sz="2800" b="1" smtClean="0"/>
              <a:t>1 متغیر را تعریف کند و انواع متغیر را در برنامه های خود به کاربندد.</a:t>
            </a:r>
          </a:p>
          <a:p>
            <a:pPr algn="just"/>
            <a:r>
              <a:rPr lang="fa-IR" sz="2800" b="1" smtClean="0"/>
              <a:t>2 انواع داده ها را نام ببرد و تفاوت کاربرد هر یک را توضیح دهد.</a:t>
            </a:r>
          </a:p>
          <a:p>
            <a:pPr algn="just"/>
            <a:r>
              <a:rPr lang="fa-IR" sz="2800" b="1" smtClean="0"/>
              <a:t>3 میزان حافظه و محدوده انواع داده ها را بیان کند.</a:t>
            </a:r>
          </a:p>
          <a:p>
            <a:pPr algn="just"/>
            <a:r>
              <a:rPr lang="fa-IR" sz="2800" b="1" smtClean="0"/>
              <a:t>4 متغیرها را به طور صحیح در برنامه اعلان کندو آن ها را مقداردهی نماید.</a:t>
            </a:r>
          </a:p>
          <a:p>
            <a:pPr algn="just"/>
            <a:r>
              <a:rPr lang="fa-IR" sz="2800" b="1" smtClean="0"/>
              <a:t>5 شکل نمایش نقطه شناور را توضیح دهد و اعداد اعشاری را در این قالب بنویسد.</a:t>
            </a:r>
          </a:p>
          <a:p>
            <a:pPr algn="just"/>
            <a:r>
              <a:rPr lang="fa-IR" sz="2800" b="1" smtClean="0"/>
              <a:t>6 ازمتد () </a:t>
            </a:r>
            <a:r>
              <a:rPr lang="en-US" sz="2800" b="1" smtClean="0"/>
              <a:t>ReadLine </a:t>
            </a:r>
            <a:r>
              <a:rPr lang="fa-IR" sz="2800" b="1" smtClean="0"/>
              <a:t>برای دریافت داده های یک برنامه از ورودی استفاده کند.</a:t>
            </a:r>
          </a:p>
          <a:p>
            <a:pPr algn="just"/>
            <a:r>
              <a:rPr lang="fa-IR" sz="2800" b="1" smtClean="0"/>
              <a:t>7 بر روی رشته دریافتی از ورودی، تغییراتی داده و سپس نمایش دهد.</a:t>
            </a:r>
          </a:p>
          <a:p>
            <a:pPr algn="just"/>
            <a:r>
              <a:rPr lang="fa-IR" sz="2800" b="1" smtClean="0"/>
              <a:t>8 از متد () </a:t>
            </a:r>
            <a:r>
              <a:rPr lang="en-US" sz="2800" b="1" smtClean="0"/>
              <a:t>Parse </a:t>
            </a:r>
            <a:r>
              <a:rPr lang="fa-IR" sz="2800" b="1" smtClean="0"/>
              <a:t>برای تبدیل یک رشته به یک عدد استفاده کند.</a:t>
            </a:r>
            <a:endParaRPr lang="en-US" sz="2800" b="1"/>
          </a:p>
        </p:txBody>
      </p:sp>
      <p:sp>
        <p:nvSpPr>
          <p:cNvPr id="4" name="Slide Number Placeholder 3"/>
          <p:cNvSpPr>
            <a:spLocks noGrp="1"/>
          </p:cNvSpPr>
          <p:nvPr>
            <p:ph type="sldNum" sz="quarter" idx="12"/>
          </p:nvPr>
        </p:nvSpPr>
        <p:spPr/>
        <p:txBody>
          <a:bodyPr/>
          <a:lstStyle/>
          <a:p>
            <a:fld id="{6008D2E2-AB25-4D75-A051-1EBB6AD45A34}" type="slidenum">
              <a:rPr lang="en-US" smtClean="0"/>
              <a:pPr/>
              <a:t>2</a:t>
            </a:fld>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438" y="71414"/>
            <a:ext cx="8929718" cy="928694"/>
          </a:xfrm>
        </p:spPr>
        <p:txBody>
          <a:bodyPr/>
          <a:lstStyle/>
          <a:p>
            <a:r>
              <a:rPr lang="fa-IR" smtClean="0"/>
              <a:t>دریافت اعداد</a:t>
            </a:r>
            <a:endParaRPr lang="en-US"/>
          </a:p>
        </p:txBody>
      </p:sp>
      <p:sp>
        <p:nvSpPr>
          <p:cNvPr id="3" name="Content Placeholder 2"/>
          <p:cNvSpPr>
            <a:spLocks noGrp="1"/>
          </p:cNvSpPr>
          <p:nvPr>
            <p:ph idx="1"/>
          </p:nvPr>
        </p:nvSpPr>
        <p:spPr>
          <a:xfrm>
            <a:off x="142844" y="1142984"/>
            <a:ext cx="8858312" cy="5500726"/>
          </a:xfrm>
        </p:spPr>
        <p:txBody>
          <a:bodyPr/>
          <a:lstStyle/>
          <a:p>
            <a:pPr marL="0" indent="0" algn="just"/>
            <a:r>
              <a:rPr lang="fa-IR" sz="2400" b="1" smtClean="0"/>
              <a:t>با توجه به این که داده های دریافتی به وسیله متد () </a:t>
            </a:r>
            <a:r>
              <a:rPr lang="en-US" sz="2400" b="1" err="1" smtClean="0"/>
              <a:t>ReadLine</a:t>
            </a:r>
            <a:r>
              <a:rPr lang="fa-IR" sz="2400" b="1" smtClean="0"/>
              <a:t> همواره به صورت رشته تحویل داده می شود باید به وسیله دستوری، رشته دریافتی را به عدد تبدیل کنیم. بنابراین به متدی نیاز داریم که بتواند یک رشته شامل ارقام را به ارزش عددی تبدیل کند تا بتوانیم روی آنها محاسبات ریاضی انجام دهیم. </a:t>
            </a:r>
          </a:p>
          <a:p>
            <a:pPr marL="0" indent="0" algn="just">
              <a:lnSpc>
                <a:spcPct val="150000"/>
              </a:lnSpc>
            </a:pPr>
            <a:r>
              <a:rPr lang="fa-IR" sz="2800" b="1" smtClean="0"/>
              <a:t>خوشبختانه برای انواع داده های عددی، متدی به نام () </a:t>
            </a:r>
            <a:r>
              <a:rPr lang="en-US" sz="2800" b="1" smtClean="0"/>
              <a:t>Parse </a:t>
            </a:r>
            <a:r>
              <a:rPr lang="fa-IR" sz="2800" b="1" smtClean="0"/>
              <a:t>از قبل تعریف شده است که می تواند از یک رشته شامل ارقام، معادل عددی آن را بدست آورد. مثلاً برای تجزیه رشته '' 259 ''به ارزش عددی، با توجه به این که درون رشته، یک عدد صحیح قرار دارد، از متد () </a:t>
            </a:r>
            <a:r>
              <a:rPr lang="en-US" sz="2800" b="1" smtClean="0"/>
              <a:t>Parse </a:t>
            </a:r>
            <a:r>
              <a:rPr lang="fa-IR" sz="2800" b="1" smtClean="0"/>
              <a:t>مربوط به نوع داده </a:t>
            </a:r>
            <a:r>
              <a:rPr lang="en-US" sz="2800" b="1" err="1" smtClean="0"/>
              <a:t>int</a:t>
            </a:r>
            <a:r>
              <a:rPr lang="en-US" sz="2800" b="1" smtClean="0"/>
              <a:t> </a:t>
            </a:r>
            <a:r>
              <a:rPr lang="fa-IR" sz="2800" b="1" smtClean="0"/>
              <a:t>استفاده می کنیم:</a:t>
            </a:r>
          </a:p>
          <a:p>
            <a:pPr algn="l" rtl="0"/>
            <a:r>
              <a:rPr lang="en-US" sz="2400" b="1" smtClean="0">
                <a:solidFill>
                  <a:schemeClr val="accent2"/>
                </a:solidFill>
              </a:rPr>
              <a:t>int</a:t>
            </a:r>
            <a:r>
              <a:rPr lang="en-US" sz="2400" b="1" smtClean="0"/>
              <a:t>.Parse(</a:t>
            </a:r>
            <a:r>
              <a:rPr lang="en-US" sz="2400" smtClean="0">
                <a:solidFill>
                  <a:srgbClr val="FF0000"/>
                </a:solidFill>
              </a:rPr>
              <a:t>''259''</a:t>
            </a:r>
            <a:r>
              <a:rPr lang="en-US" sz="2400" b="1" smtClean="0"/>
              <a:t>);          </a:t>
            </a:r>
            <a:r>
              <a:rPr lang="en-US" sz="2400" b="1" smtClean="0">
                <a:solidFill>
                  <a:schemeClr val="accent2"/>
                </a:solidFill>
              </a:rPr>
              <a:t>float</a:t>
            </a:r>
            <a:r>
              <a:rPr lang="en-US" sz="2400" b="1" smtClean="0"/>
              <a:t>.Parse(“ </a:t>
            </a:r>
            <a:r>
              <a:rPr lang="en-US" sz="2400" smtClean="0">
                <a:solidFill>
                  <a:srgbClr val="FF0000"/>
                </a:solidFill>
              </a:rPr>
              <a:t>string</a:t>
            </a:r>
            <a:r>
              <a:rPr lang="en-US" sz="2400" b="1" smtClean="0"/>
              <a:t>”) ;</a:t>
            </a:r>
            <a:endParaRPr lang="en-US" sz="2400" b="1"/>
          </a:p>
        </p:txBody>
      </p:sp>
      <p:sp>
        <p:nvSpPr>
          <p:cNvPr id="4" name="Slide Number Placeholder 3"/>
          <p:cNvSpPr>
            <a:spLocks noGrp="1"/>
          </p:cNvSpPr>
          <p:nvPr>
            <p:ph type="sldNum" sz="quarter" idx="12"/>
          </p:nvPr>
        </p:nvSpPr>
        <p:spPr/>
        <p:txBody>
          <a:bodyPr/>
          <a:lstStyle/>
          <a:p>
            <a:fld id="{6008D2E2-AB25-4D75-A051-1EBB6AD45A34}" type="slidenum">
              <a:rPr lang="en-US" smtClean="0"/>
              <a:pPr/>
              <a:t>20</a:t>
            </a:fld>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smtClean="0"/>
              <a:t>مثال</a:t>
            </a:r>
            <a:endParaRPr lang="en-US"/>
          </a:p>
        </p:txBody>
      </p:sp>
      <p:sp>
        <p:nvSpPr>
          <p:cNvPr id="3" name="Content Placeholder 2"/>
          <p:cNvSpPr>
            <a:spLocks noGrp="1"/>
          </p:cNvSpPr>
          <p:nvPr>
            <p:ph idx="1"/>
          </p:nvPr>
        </p:nvSpPr>
        <p:spPr/>
        <p:txBody>
          <a:bodyPr/>
          <a:lstStyle/>
          <a:p>
            <a:pPr algn="l" rtl="0"/>
            <a:r>
              <a:rPr lang="en-US" sz="1800" b="1" smtClean="0">
                <a:solidFill>
                  <a:srgbClr val="0000FF"/>
                </a:solidFill>
              </a:rPr>
              <a:t>using</a:t>
            </a:r>
            <a:r>
              <a:rPr lang="en-US" sz="1800" b="1" smtClean="0"/>
              <a:t> System;</a:t>
            </a:r>
          </a:p>
          <a:p>
            <a:pPr algn="l" rtl="0"/>
            <a:r>
              <a:rPr lang="en-US" sz="1800" b="1" smtClean="0">
                <a:solidFill>
                  <a:srgbClr val="0000FF"/>
                </a:solidFill>
              </a:rPr>
              <a:t>namespace</a:t>
            </a:r>
            <a:r>
              <a:rPr lang="en-US" sz="1800" b="1" smtClean="0"/>
              <a:t> ConsoleApplication1</a:t>
            </a:r>
          </a:p>
          <a:p>
            <a:pPr algn="l" rtl="0"/>
            <a:r>
              <a:rPr lang="en-US" sz="1800" b="1" smtClean="0"/>
              <a:t>{</a:t>
            </a:r>
          </a:p>
          <a:p>
            <a:pPr algn="l" rtl="0"/>
            <a:r>
              <a:rPr lang="en-US" sz="1800" b="1" smtClean="0"/>
              <a:t>    </a:t>
            </a:r>
            <a:r>
              <a:rPr lang="en-US" sz="1800" b="1" smtClean="0">
                <a:solidFill>
                  <a:srgbClr val="0000FF"/>
                </a:solidFill>
              </a:rPr>
              <a:t>class</a:t>
            </a:r>
            <a:r>
              <a:rPr lang="en-US" sz="1800" b="1" smtClean="0"/>
              <a:t> </a:t>
            </a:r>
            <a:r>
              <a:rPr lang="en-US" sz="1800" b="1" smtClean="0">
                <a:solidFill>
                  <a:srgbClr val="00B050"/>
                </a:solidFill>
              </a:rPr>
              <a:t>Program</a:t>
            </a:r>
          </a:p>
          <a:p>
            <a:pPr algn="l" rtl="0"/>
            <a:r>
              <a:rPr lang="en-US" sz="1800" b="1" smtClean="0"/>
              <a:t>    {</a:t>
            </a:r>
          </a:p>
          <a:p>
            <a:pPr algn="l" rtl="0"/>
            <a:r>
              <a:rPr lang="en-US" sz="1800" b="1" smtClean="0"/>
              <a:t>        </a:t>
            </a:r>
            <a:r>
              <a:rPr lang="en-US" sz="1800" b="1" smtClean="0">
                <a:solidFill>
                  <a:srgbClr val="0000FF"/>
                </a:solidFill>
              </a:rPr>
              <a:t>static</a:t>
            </a:r>
            <a:r>
              <a:rPr lang="en-US" sz="1800" b="1" smtClean="0"/>
              <a:t> </a:t>
            </a:r>
            <a:r>
              <a:rPr lang="en-US" sz="1800" b="1" smtClean="0">
                <a:solidFill>
                  <a:srgbClr val="0000FF"/>
                </a:solidFill>
              </a:rPr>
              <a:t>void</a:t>
            </a:r>
            <a:r>
              <a:rPr lang="en-US" sz="1800" b="1" smtClean="0"/>
              <a:t> Main(</a:t>
            </a:r>
            <a:r>
              <a:rPr lang="en-US" sz="1800" b="1" smtClean="0">
                <a:solidFill>
                  <a:srgbClr val="0000FF"/>
                </a:solidFill>
              </a:rPr>
              <a:t>string</a:t>
            </a:r>
            <a:r>
              <a:rPr lang="en-US" sz="1800" b="1" smtClean="0"/>
              <a:t>[] </a:t>
            </a:r>
            <a:r>
              <a:rPr lang="en-US" sz="1800" b="1" err="1" smtClean="0"/>
              <a:t>args</a:t>
            </a:r>
            <a:r>
              <a:rPr lang="en-US" sz="1800" b="1" smtClean="0"/>
              <a:t>)</a:t>
            </a:r>
          </a:p>
          <a:p>
            <a:pPr algn="l" rtl="0"/>
            <a:r>
              <a:rPr lang="en-US" sz="1800" b="1" smtClean="0"/>
              <a:t>        {</a:t>
            </a:r>
          </a:p>
          <a:p>
            <a:pPr algn="l" rtl="0"/>
            <a:r>
              <a:rPr lang="en-US" sz="1800" b="1" smtClean="0"/>
              <a:t>            </a:t>
            </a:r>
            <a:r>
              <a:rPr lang="en-US" sz="1800" b="1" err="1" smtClean="0">
                <a:solidFill>
                  <a:srgbClr val="0000FF"/>
                </a:solidFill>
              </a:rPr>
              <a:t>int</a:t>
            </a:r>
            <a:r>
              <a:rPr lang="en-US" sz="1800" b="1" smtClean="0"/>
              <a:t> x</a:t>
            </a:r>
            <a:r>
              <a:rPr lang="fa-IR" sz="1800" b="1" smtClean="0"/>
              <a:t> </a:t>
            </a:r>
            <a:r>
              <a:rPr lang="en-US" sz="1800" b="1" smtClean="0"/>
              <a:t>, y;</a:t>
            </a:r>
          </a:p>
          <a:p>
            <a:pPr algn="l" rtl="0"/>
            <a:r>
              <a:rPr lang="en-US" sz="1800" b="1" smtClean="0"/>
              <a:t>            x = </a:t>
            </a:r>
            <a:r>
              <a:rPr lang="en-US" sz="1800" b="1" err="1" smtClean="0">
                <a:solidFill>
                  <a:srgbClr val="0000FF"/>
                </a:solidFill>
              </a:rPr>
              <a:t>int</a:t>
            </a:r>
            <a:r>
              <a:rPr lang="en-US" sz="1800" b="1" err="1" smtClean="0"/>
              <a:t>.Parse</a:t>
            </a:r>
            <a:r>
              <a:rPr lang="en-US" sz="1800" b="1" smtClean="0"/>
              <a:t>(</a:t>
            </a:r>
            <a:r>
              <a:rPr lang="en-US" sz="1800" b="1" err="1" smtClean="0">
                <a:solidFill>
                  <a:srgbClr val="00B0F0"/>
                </a:solidFill>
              </a:rPr>
              <a:t>Console</a:t>
            </a:r>
            <a:r>
              <a:rPr lang="en-US" sz="1800" b="1" err="1" smtClean="0"/>
              <a:t>.ReadLine</a:t>
            </a:r>
            <a:r>
              <a:rPr lang="en-US" sz="1800" b="1" smtClean="0"/>
              <a:t>());</a:t>
            </a:r>
          </a:p>
          <a:p>
            <a:pPr algn="l" rtl="0"/>
            <a:r>
              <a:rPr lang="en-US" sz="1800" b="1" smtClean="0"/>
              <a:t>            y = </a:t>
            </a:r>
            <a:r>
              <a:rPr lang="en-US" sz="1800" b="1" smtClean="0">
                <a:solidFill>
                  <a:srgbClr val="0000FF"/>
                </a:solidFill>
              </a:rPr>
              <a:t>int</a:t>
            </a:r>
            <a:r>
              <a:rPr lang="en-US" sz="1800" b="1" smtClean="0"/>
              <a:t>.Parse(</a:t>
            </a:r>
            <a:r>
              <a:rPr lang="en-US" sz="1800" b="1" smtClean="0">
                <a:solidFill>
                  <a:srgbClr val="00B0F0"/>
                </a:solidFill>
              </a:rPr>
              <a:t>Console</a:t>
            </a:r>
            <a:r>
              <a:rPr lang="en-US" sz="1800" b="1" smtClean="0"/>
              <a:t>.ReadLine());</a:t>
            </a:r>
          </a:p>
          <a:p>
            <a:pPr algn="l" rtl="0"/>
            <a:r>
              <a:rPr lang="en-US" sz="1800" b="1" smtClean="0"/>
              <a:t>            </a:t>
            </a:r>
            <a:r>
              <a:rPr lang="en-US" sz="1800" b="1" smtClean="0">
                <a:solidFill>
                  <a:srgbClr val="00B0F0"/>
                </a:solidFill>
              </a:rPr>
              <a:t>Console</a:t>
            </a:r>
            <a:r>
              <a:rPr lang="en-US" sz="1800" b="1" smtClean="0"/>
              <a:t>.WriteLine(</a:t>
            </a:r>
            <a:r>
              <a:rPr lang="en-US" sz="1800" b="1" smtClean="0">
                <a:solidFill>
                  <a:srgbClr val="FF0000"/>
                </a:solidFill>
              </a:rPr>
              <a:t>"Sum is=" </a:t>
            </a:r>
            <a:r>
              <a:rPr lang="en-US" sz="1800" b="1" smtClean="0"/>
              <a:t>+ (</a:t>
            </a:r>
            <a:r>
              <a:rPr lang="en-US" sz="1800" b="1" err="1" smtClean="0"/>
              <a:t>x+y</a:t>
            </a:r>
            <a:r>
              <a:rPr lang="en-US" sz="1800" b="1" smtClean="0"/>
              <a:t>));</a:t>
            </a:r>
          </a:p>
          <a:p>
            <a:pPr algn="l" rtl="0"/>
            <a:r>
              <a:rPr lang="en-US" sz="1800" b="1" smtClean="0"/>
              <a:t>            </a:t>
            </a:r>
            <a:r>
              <a:rPr lang="en-US" sz="1800" b="1" err="1" smtClean="0">
                <a:solidFill>
                  <a:srgbClr val="00B0F0"/>
                </a:solidFill>
              </a:rPr>
              <a:t>Console</a:t>
            </a:r>
            <a:r>
              <a:rPr lang="en-US" sz="1800" b="1" err="1" smtClean="0"/>
              <a:t>.ReadKey</a:t>
            </a:r>
            <a:r>
              <a:rPr lang="en-US" sz="1800" b="1" smtClean="0"/>
              <a:t>();</a:t>
            </a:r>
          </a:p>
          <a:p>
            <a:pPr algn="l" rtl="0"/>
            <a:r>
              <a:rPr lang="en-US" sz="1800" b="1" smtClean="0"/>
              <a:t>        }</a:t>
            </a:r>
          </a:p>
          <a:p>
            <a:pPr algn="l" rtl="0"/>
            <a:r>
              <a:rPr lang="en-US" sz="1800" b="1" smtClean="0"/>
              <a:t>    }</a:t>
            </a:r>
          </a:p>
          <a:p>
            <a:pPr algn="l" rtl="0"/>
            <a:r>
              <a:rPr lang="en-US" sz="1800" b="1" smtClean="0"/>
              <a:t>}</a:t>
            </a:r>
            <a:endParaRPr lang="en-US" sz="1800" b="1"/>
          </a:p>
        </p:txBody>
      </p:sp>
      <p:sp>
        <p:nvSpPr>
          <p:cNvPr id="4" name="Slide Number Placeholder 3"/>
          <p:cNvSpPr>
            <a:spLocks noGrp="1"/>
          </p:cNvSpPr>
          <p:nvPr>
            <p:ph type="sldNum" sz="quarter" idx="12"/>
          </p:nvPr>
        </p:nvSpPr>
        <p:spPr/>
        <p:txBody>
          <a:bodyPr/>
          <a:lstStyle/>
          <a:p>
            <a:fld id="{6008D2E2-AB25-4D75-A051-1EBB6AD45A34}" type="slidenum">
              <a:rPr lang="en-US" smtClean="0"/>
              <a:pPr/>
              <a:t>21</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438" y="71414"/>
            <a:ext cx="8929718" cy="1000132"/>
          </a:xfrm>
        </p:spPr>
        <p:txBody>
          <a:bodyPr/>
          <a:lstStyle/>
          <a:p>
            <a:pPr rtl="1"/>
            <a:r>
              <a:rPr lang="fa-IR" b="1" smtClean="0"/>
              <a:t>متغیر(</a:t>
            </a:r>
            <a:r>
              <a:rPr lang="en-US" b="1" smtClean="0"/>
              <a:t>Variable</a:t>
            </a:r>
            <a:r>
              <a:rPr lang="fa-IR" b="1" smtClean="0"/>
              <a:t>) چیست؟</a:t>
            </a:r>
            <a:endParaRPr lang="en-US" b="1"/>
          </a:p>
        </p:txBody>
      </p:sp>
      <p:sp>
        <p:nvSpPr>
          <p:cNvPr id="3" name="Content Placeholder 2"/>
          <p:cNvSpPr>
            <a:spLocks noGrp="1"/>
          </p:cNvSpPr>
          <p:nvPr>
            <p:ph idx="1"/>
          </p:nvPr>
        </p:nvSpPr>
        <p:spPr>
          <a:xfrm>
            <a:off x="142844" y="1142984"/>
            <a:ext cx="8858312" cy="4071966"/>
          </a:xfrm>
        </p:spPr>
        <p:txBody>
          <a:bodyPr/>
          <a:lstStyle/>
          <a:p>
            <a:pPr marL="0" indent="0" algn="just">
              <a:lnSpc>
                <a:spcPct val="150000"/>
              </a:lnSpc>
            </a:pPr>
            <a:r>
              <a:rPr lang="fa-IR" sz="2800" b="1" smtClean="0"/>
              <a:t>لازم است در یک برنامه، یک یا چند مکان (بایت) از حافظه </a:t>
            </a:r>
            <a:r>
              <a:rPr lang="en-US" sz="2800" b="1" smtClean="0"/>
              <a:t>RAM</a:t>
            </a:r>
            <a:r>
              <a:rPr lang="fa-IR" sz="2800" b="1" smtClean="0"/>
              <a:t> کامپیوتر برای نگهداری موقتی داده ها یا نتایج حاصل از پردازش مورد استفاده قرار گیرد. در زبان های برنامه نویسی به این مکان ها، </a:t>
            </a:r>
            <a:r>
              <a:rPr lang="fa-IR" sz="2800" b="1" smtClean="0">
                <a:solidFill>
                  <a:schemeClr val="accent2"/>
                </a:solidFill>
                <a:effectLst>
                  <a:outerShdw blurRad="38100" dist="38100" dir="2700000" algn="tl">
                    <a:srgbClr val="000000">
                      <a:alpha val="43137"/>
                    </a:srgbClr>
                  </a:outerShdw>
                </a:effectLst>
              </a:rPr>
              <a:t>متغیر</a:t>
            </a:r>
            <a:r>
              <a:rPr lang="fa-IR" sz="2800" b="1" smtClean="0"/>
              <a:t> گفته می شود زیرا می توان محتوای آنها را در طول اجرای برنامه تغییر داد. مانند یک ظرف در آشپزخانه که ممکن است در طول روز محتوای آن تغییر کند . </a:t>
            </a:r>
            <a:endParaRPr lang="en-US" sz="2800" b="1"/>
          </a:p>
        </p:txBody>
      </p:sp>
      <p:sp>
        <p:nvSpPr>
          <p:cNvPr id="4" name="Rectangle 3"/>
          <p:cNvSpPr/>
          <p:nvPr/>
        </p:nvSpPr>
        <p:spPr>
          <a:xfrm>
            <a:off x="0" y="5330153"/>
            <a:ext cx="9144000" cy="1384995"/>
          </a:xfrm>
          <a:prstGeom prst="rect">
            <a:avLst/>
          </a:prstGeom>
        </p:spPr>
        <p:txBody>
          <a:bodyPr wrap="square">
            <a:spAutoFit/>
          </a:bodyPr>
          <a:lstStyle/>
          <a:p>
            <a:pPr algn="ctr" rtl="1">
              <a:lnSpc>
                <a:spcPct val="150000"/>
              </a:lnSpc>
            </a:pPr>
            <a:r>
              <a:rPr lang="fa-IR" sz="2800" b="1" smtClean="0">
                <a:effectLst>
                  <a:outerShdw blurRad="38100" dist="38100" dir="2700000" algn="tl">
                    <a:srgbClr val="000000">
                      <a:alpha val="43137"/>
                    </a:srgbClr>
                  </a:outerShdw>
                </a:effectLst>
                <a:cs typeface="B Homa" pitchFamily="2" charset="-78"/>
              </a:rPr>
              <a:t>مکانی از حافظه </a:t>
            </a:r>
            <a:r>
              <a:rPr lang="en-US" sz="2800" b="1" smtClean="0">
                <a:effectLst>
                  <a:outerShdw blurRad="38100" dist="38100" dir="2700000" algn="tl">
                    <a:srgbClr val="000000">
                      <a:alpha val="43137"/>
                    </a:srgbClr>
                  </a:outerShdw>
                </a:effectLst>
                <a:cs typeface="B Homa" pitchFamily="2" charset="-78"/>
              </a:rPr>
              <a:t>RAM</a:t>
            </a:r>
            <a:r>
              <a:rPr lang="fa-IR" sz="2800" b="1" smtClean="0">
                <a:effectLst>
                  <a:outerShdw blurRad="38100" dist="38100" dir="2700000" algn="tl">
                    <a:srgbClr val="000000">
                      <a:alpha val="43137"/>
                    </a:srgbClr>
                  </a:outerShdw>
                </a:effectLst>
                <a:cs typeface="B Homa" pitchFamily="2" charset="-78"/>
              </a:rPr>
              <a:t> کامپیوتر که برای نگهداری موقتی داده ها یا</a:t>
            </a:r>
          </a:p>
          <a:p>
            <a:pPr algn="ctr" rtl="1">
              <a:lnSpc>
                <a:spcPct val="150000"/>
              </a:lnSpc>
            </a:pPr>
            <a:r>
              <a:rPr lang="fa-IR" sz="2800" b="1" smtClean="0">
                <a:effectLst>
                  <a:outerShdw blurRad="38100" dist="38100" dir="2700000" algn="tl">
                    <a:srgbClr val="000000">
                      <a:alpha val="43137"/>
                    </a:srgbClr>
                  </a:outerShdw>
                </a:effectLst>
                <a:cs typeface="B Homa" pitchFamily="2" charset="-78"/>
              </a:rPr>
              <a:t>اطلاعات استفاده می شود</a:t>
            </a:r>
            <a:endParaRPr lang="en-US" sz="2800">
              <a:effectLst>
                <a:outerShdw blurRad="38100" dist="38100" dir="2700000" algn="tl">
                  <a:srgbClr val="000000">
                    <a:alpha val="43137"/>
                  </a:srgbClr>
                </a:outerShdw>
              </a:effectLst>
              <a:cs typeface="B Homa" pitchFamily="2" charset="-78"/>
            </a:endParaRPr>
          </a:p>
        </p:txBody>
      </p:sp>
      <p:sp>
        <p:nvSpPr>
          <p:cNvPr id="5" name="Slide Number Placeholder 4"/>
          <p:cNvSpPr>
            <a:spLocks noGrp="1"/>
          </p:cNvSpPr>
          <p:nvPr>
            <p:ph type="sldNum" sz="quarter" idx="12"/>
          </p:nvPr>
        </p:nvSpPr>
        <p:spPr/>
        <p:txBody>
          <a:bodyPr/>
          <a:lstStyle/>
          <a:p>
            <a:fld id="{6008D2E2-AB25-4D75-A051-1EBB6AD45A34}" type="slidenum">
              <a:rPr lang="en-US" smtClean="0"/>
              <a:pPr/>
              <a:t>3</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438" y="71414"/>
            <a:ext cx="8929718" cy="857256"/>
          </a:xfrm>
        </p:spPr>
        <p:txBody>
          <a:bodyPr/>
          <a:lstStyle/>
          <a:p>
            <a:pPr rtl="1"/>
            <a:r>
              <a:rPr lang="fa-IR" b="1" smtClean="0"/>
              <a:t>تعریف متغیر</a:t>
            </a:r>
            <a:endParaRPr lang="en-US"/>
          </a:p>
        </p:txBody>
      </p:sp>
      <p:sp>
        <p:nvSpPr>
          <p:cNvPr id="3" name="Content Placeholder 2"/>
          <p:cNvSpPr>
            <a:spLocks noGrp="1"/>
          </p:cNvSpPr>
          <p:nvPr>
            <p:ph idx="1"/>
          </p:nvPr>
        </p:nvSpPr>
        <p:spPr>
          <a:xfrm>
            <a:off x="0" y="1000108"/>
            <a:ext cx="8858312" cy="642942"/>
          </a:xfrm>
        </p:spPr>
        <p:txBody>
          <a:bodyPr/>
          <a:lstStyle/>
          <a:p>
            <a:pPr algn="l"/>
            <a:r>
              <a:rPr lang="fa-IR" b="1" smtClean="0"/>
              <a:t>;نام متغیر    </a:t>
            </a:r>
            <a:r>
              <a:rPr lang="fa-IR" b="1" smtClean="0">
                <a:solidFill>
                  <a:schemeClr val="accent2"/>
                </a:solidFill>
                <a:cs typeface="B Jadid" pitchFamily="2" charset="-78"/>
              </a:rPr>
              <a:t>نوع داده</a:t>
            </a:r>
          </a:p>
        </p:txBody>
      </p:sp>
      <p:sp>
        <p:nvSpPr>
          <p:cNvPr id="4" name="Rectangle 3"/>
          <p:cNvSpPr/>
          <p:nvPr/>
        </p:nvSpPr>
        <p:spPr>
          <a:xfrm>
            <a:off x="142844" y="2509621"/>
            <a:ext cx="8858312" cy="4062651"/>
          </a:xfrm>
          <a:prstGeom prst="rect">
            <a:avLst/>
          </a:prstGeom>
        </p:spPr>
        <p:txBody>
          <a:bodyPr wrap="square">
            <a:spAutoFit/>
          </a:bodyPr>
          <a:lstStyle/>
          <a:p>
            <a:pPr algn="just" rtl="1">
              <a:lnSpc>
                <a:spcPct val="150000"/>
              </a:lnSpc>
            </a:pPr>
            <a:r>
              <a:rPr lang="fa-IR" sz="3200" smtClean="0">
                <a:cs typeface="B Farnaz" pitchFamily="2" charset="-78"/>
              </a:rPr>
              <a:t>نوع متغیر به طور کلی ویژگی های زیر را مشخص می کند :</a:t>
            </a:r>
          </a:p>
          <a:p>
            <a:pPr algn="just" rtl="1">
              <a:lnSpc>
                <a:spcPct val="150000"/>
              </a:lnSpc>
              <a:buFont typeface="Arial" pitchFamily="34" charset="0"/>
              <a:buChar char="•"/>
            </a:pPr>
            <a:r>
              <a:rPr lang="fa-IR" sz="2800" b="1" smtClean="0">
                <a:cs typeface="B Nazanin" pitchFamily="2" charset="-78"/>
              </a:rPr>
              <a:t>گنجایش یا ظرفیت متغیر: مثلاً نوع </a:t>
            </a:r>
            <a:r>
              <a:rPr lang="en-US" sz="2800" b="1" err="1" smtClean="0">
                <a:cs typeface="B Nazanin" pitchFamily="2" charset="-78"/>
              </a:rPr>
              <a:t>int</a:t>
            </a:r>
            <a:r>
              <a:rPr lang="en-US" sz="2800" b="1" smtClean="0">
                <a:cs typeface="B Nazanin" pitchFamily="2" charset="-78"/>
              </a:rPr>
              <a:t> </a:t>
            </a:r>
            <a:r>
              <a:rPr lang="fa-IR" sz="2800" b="1" smtClean="0">
                <a:cs typeface="B Nazanin" pitchFamily="2" charset="-78"/>
              </a:rPr>
              <a:t>چهار بایت است.</a:t>
            </a:r>
          </a:p>
          <a:p>
            <a:pPr algn="just" rtl="1">
              <a:lnSpc>
                <a:spcPct val="150000"/>
              </a:lnSpc>
              <a:buFont typeface="Arial" pitchFamily="34" charset="0"/>
              <a:buChar char="•"/>
            </a:pPr>
            <a:r>
              <a:rPr lang="fa-IR" sz="2800" b="1" smtClean="0">
                <a:cs typeface="B Nazanin" pitchFamily="2" charset="-78"/>
              </a:rPr>
              <a:t>نوع اطلاعاتی که در متغیر می توان ذخیره کرد: مثلاً در متغیر نوع</a:t>
            </a:r>
            <a:r>
              <a:rPr lang="en-US" sz="2800" b="1" err="1" smtClean="0">
                <a:cs typeface="B Nazanin" pitchFamily="2" charset="-78"/>
              </a:rPr>
              <a:t>int</a:t>
            </a:r>
            <a:r>
              <a:rPr lang="en-US" sz="2800" b="1" smtClean="0">
                <a:cs typeface="B Nazanin" pitchFamily="2" charset="-78"/>
              </a:rPr>
              <a:t> </a:t>
            </a:r>
            <a:r>
              <a:rPr lang="fa-IR" sz="2800" b="1" smtClean="0">
                <a:cs typeface="B Nazanin" pitchFamily="2" charset="-78"/>
              </a:rPr>
              <a:t> فقط اعداد صحیح و بدون ممیز قابل نگهداری است.</a:t>
            </a:r>
          </a:p>
          <a:p>
            <a:pPr algn="just" rtl="1">
              <a:lnSpc>
                <a:spcPct val="150000"/>
              </a:lnSpc>
              <a:buFont typeface="Arial" pitchFamily="34" charset="0"/>
              <a:buChar char="•"/>
            </a:pPr>
            <a:r>
              <a:rPr lang="fa-IR" sz="2800" b="1" smtClean="0">
                <a:cs typeface="B Nazanin" pitchFamily="2" charset="-78"/>
              </a:rPr>
              <a:t>چه عملیاتی را می توان بر روی آن انجام داد: مثلاً عملیات ریاضی معمول را می توان روی اعداد نوع</a:t>
            </a:r>
            <a:r>
              <a:rPr lang="en-US" sz="2800" b="1" err="1" smtClean="0">
                <a:cs typeface="B Nazanin" pitchFamily="2" charset="-78"/>
              </a:rPr>
              <a:t>int</a:t>
            </a:r>
            <a:r>
              <a:rPr lang="en-US" sz="2800" b="1" smtClean="0">
                <a:cs typeface="B Nazanin" pitchFamily="2" charset="-78"/>
              </a:rPr>
              <a:t> </a:t>
            </a:r>
            <a:r>
              <a:rPr lang="fa-IR" sz="2800" b="1" smtClean="0">
                <a:cs typeface="B Nazanin" pitchFamily="2" charset="-78"/>
              </a:rPr>
              <a:t> انجام داد.</a:t>
            </a:r>
            <a:endParaRPr lang="en-US" sz="2800" b="1">
              <a:cs typeface="B Nazanin" pitchFamily="2" charset="-78"/>
            </a:endParaRPr>
          </a:p>
        </p:txBody>
      </p:sp>
      <p:pic>
        <p:nvPicPr>
          <p:cNvPr id="4097" name="Picture 1"/>
          <p:cNvPicPr>
            <a:picLocks noChangeAspect="1" noChangeArrowheads="1"/>
          </p:cNvPicPr>
          <p:nvPr/>
        </p:nvPicPr>
        <p:blipFill>
          <a:blip r:embed="rId2"/>
          <a:srcRect/>
          <a:stretch>
            <a:fillRect/>
          </a:stretch>
        </p:blipFill>
        <p:spPr bwMode="auto">
          <a:xfrm>
            <a:off x="1" y="1500174"/>
            <a:ext cx="3286116" cy="1214446"/>
          </a:xfrm>
          <a:prstGeom prst="rect">
            <a:avLst/>
          </a:prstGeom>
          <a:noFill/>
          <a:ln w="9525">
            <a:noFill/>
            <a:miter lim="800000"/>
            <a:headEnd/>
            <a:tailEnd/>
          </a:ln>
          <a:effectLst/>
        </p:spPr>
      </p:pic>
      <p:sp>
        <p:nvSpPr>
          <p:cNvPr id="6" name="Slide Number Placeholder 5"/>
          <p:cNvSpPr>
            <a:spLocks noGrp="1"/>
          </p:cNvSpPr>
          <p:nvPr>
            <p:ph type="sldNum" sz="quarter" idx="12"/>
          </p:nvPr>
        </p:nvSpPr>
        <p:spPr/>
        <p:txBody>
          <a:bodyPr/>
          <a:lstStyle/>
          <a:p>
            <a:fld id="{6008D2E2-AB25-4D75-A051-1EBB6AD45A34}" type="slidenum">
              <a:rPr lang="en-US" smtClean="0"/>
              <a:pPr/>
              <a:t>4</a:t>
            </a:fld>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438" y="71414"/>
            <a:ext cx="8929718" cy="714380"/>
          </a:xfrm>
        </p:spPr>
        <p:txBody>
          <a:bodyPr/>
          <a:lstStyle/>
          <a:p>
            <a:pPr rtl="1"/>
            <a:r>
              <a:rPr lang="fa-IR" smtClean="0"/>
              <a:t>نامگذاری متغیر</a:t>
            </a:r>
            <a:endParaRPr lang="en-US"/>
          </a:p>
        </p:txBody>
      </p:sp>
      <p:sp>
        <p:nvSpPr>
          <p:cNvPr id="3" name="Content Placeholder 2"/>
          <p:cNvSpPr>
            <a:spLocks noGrp="1"/>
          </p:cNvSpPr>
          <p:nvPr>
            <p:ph idx="1"/>
          </p:nvPr>
        </p:nvSpPr>
        <p:spPr>
          <a:xfrm>
            <a:off x="71406" y="1357298"/>
            <a:ext cx="9001156" cy="2643206"/>
          </a:xfrm>
        </p:spPr>
        <p:txBody>
          <a:bodyPr/>
          <a:lstStyle/>
          <a:p>
            <a:pPr marL="0" indent="0" algn="just">
              <a:lnSpc>
                <a:spcPct val="150000"/>
              </a:lnSpc>
              <a:buFont typeface="Wingdings" pitchFamily="2" charset="2"/>
              <a:buChar char="q"/>
            </a:pPr>
            <a:r>
              <a:rPr lang="fa-IR" sz="2400" b="1" smtClean="0"/>
              <a:t>استفاده از حروف الفبا، اعداد و کاراکتر زیرخط، </a:t>
            </a:r>
            <a:r>
              <a:rPr lang="fa-IR" sz="2800" b="1" smtClean="0">
                <a:solidFill>
                  <a:srgbClr val="00B050"/>
                </a:solidFill>
                <a:effectLst>
                  <a:outerShdw blurRad="38100" dist="38100" dir="2700000" algn="tl">
                    <a:srgbClr val="000000">
                      <a:alpha val="43137"/>
                    </a:srgbClr>
                  </a:outerShdw>
                </a:effectLst>
              </a:rPr>
              <a:t>مجاز</a:t>
            </a:r>
            <a:r>
              <a:rPr lang="fa-IR" sz="2800" b="1" smtClean="0">
                <a:effectLst>
                  <a:outerShdw blurRad="38100" dist="38100" dir="2700000" algn="tl">
                    <a:srgbClr val="000000">
                      <a:alpha val="43137"/>
                    </a:srgbClr>
                  </a:outerShdw>
                </a:effectLst>
              </a:rPr>
              <a:t> </a:t>
            </a:r>
            <a:r>
              <a:rPr lang="fa-IR" sz="2400" b="1" smtClean="0"/>
              <a:t>است.</a:t>
            </a:r>
          </a:p>
          <a:p>
            <a:pPr marL="0" indent="0" algn="just">
              <a:lnSpc>
                <a:spcPct val="150000"/>
              </a:lnSpc>
              <a:buFont typeface="Wingdings" pitchFamily="2" charset="2"/>
              <a:buChar char="q"/>
            </a:pPr>
            <a:r>
              <a:rPr lang="fa-IR" sz="2400" b="1" smtClean="0"/>
              <a:t> نام متغیر نمی تواند با عدد شروع شود.</a:t>
            </a:r>
          </a:p>
          <a:p>
            <a:pPr marL="0" indent="0" algn="just">
              <a:lnSpc>
                <a:spcPct val="150000"/>
              </a:lnSpc>
              <a:buFont typeface="Wingdings" pitchFamily="2" charset="2"/>
              <a:buChar char="q"/>
            </a:pPr>
            <a:r>
              <a:rPr lang="fa-IR" sz="2400" b="1" smtClean="0"/>
              <a:t> نام انتخابی نمی تواند با کلمات کلیدی یا رزرو شده باشد.</a:t>
            </a:r>
          </a:p>
          <a:p>
            <a:pPr marL="0" indent="0" algn="just">
              <a:lnSpc>
                <a:spcPct val="150000"/>
              </a:lnSpc>
              <a:buFont typeface="Wingdings" pitchFamily="2" charset="2"/>
              <a:buChar char="q"/>
            </a:pPr>
            <a:r>
              <a:rPr lang="fa-IR" sz="2400" b="1" smtClean="0"/>
              <a:t> استفاده ازعلامت فاصله و خط تیره در نام متغیر مجاز نیست.</a:t>
            </a:r>
            <a:endParaRPr lang="en-US" sz="2400" b="1"/>
          </a:p>
        </p:txBody>
      </p:sp>
      <p:sp>
        <p:nvSpPr>
          <p:cNvPr id="5" name="Rectangle 4"/>
          <p:cNvSpPr/>
          <p:nvPr/>
        </p:nvSpPr>
        <p:spPr>
          <a:xfrm>
            <a:off x="142844" y="3986949"/>
            <a:ext cx="8786874" cy="2585323"/>
          </a:xfrm>
          <a:prstGeom prst="rect">
            <a:avLst/>
          </a:prstGeom>
        </p:spPr>
        <p:txBody>
          <a:bodyPr wrap="square">
            <a:spAutoFit/>
          </a:bodyPr>
          <a:lstStyle/>
          <a:p>
            <a:pPr algn="r" rtl="1">
              <a:lnSpc>
                <a:spcPct val="150000"/>
              </a:lnSpc>
            </a:pPr>
            <a:r>
              <a:rPr lang="fa-IR" sz="2800" b="1" smtClean="0">
                <a:cs typeface="B Jadid" pitchFamily="2" charset="-78"/>
              </a:rPr>
              <a:t>در انتخاب نام متغیرها، </a:t>
            </a:r>
            <a:r>
              <a:rPr lang="fa-IR" sz="2800" b="1" smtClean="0">
                <a:solidFill>
                  <a:srgbClr val="00B050"/>
                </a:solidFill>
                <a:cs typeface="B Jadid" pitchFamily="2" charset="-78"/>
              </a:rPr>
              <a:t>بهتر</a:t>
            </a:r>
            <a:r>
              <a:rPr lang="fa-IR" sz="2800" b="1" smtClean="0">
                <a:cs typeface="B Jadid" pitchFamily="2" charset="-78"/>
              </a:rPr>
              <a:t> است نکات زیر رعایت شود:</a:t>
            </a:r>
          </a:p>
          <a:p>
            <a:pPr algn="r" rtl="1">
              <a:lnSpc>
                <a:spcPct val="200000"/>
              </a:lnSpc>
              <a:buFont typeface="Wingdings" pitchFamily="2" charset="2"/>
              <a:buChar char="v"/>
            </a:pPr>
            <a:r>
              <a:rPr lang="fa-IR" sz="2000" smtClean="0">
                <a:cs typeface="B Titr" pitchFamily="2" charset="-78"/>
              </a:rPr>
              <a:t>نام با معنی و با توجه به کاربرد متغیر در برنامه انتخاب شود. مانند </a:t>
            </a:r>
            <a:r>
              <a:rPr lang="en-US" sz="2000" err="1" smtClean="0">
                <a:cs typeface="B Titr" pitchFamily="2" charset="-78"/>
              </a:rPr>
              <a:t>woodLength</a:t>
            </a:r>
            <a:endParaRPr lang="en-US" sz="2000" smtClean="0">
              <a:cs typeface="B Titr" pitchFamily="2" charset="-78"/>
            </a:endParaRPr>
          </a:p>
          <a:p>
            <a:pPr algn="r" rtl="1">
              <a:lnSpc>
                <a:spcPct val="200000"/>
              </a:lnSpc>
              <a:buFont typeface="Wingdings" pitchFamily="2" charset="2"/>
              <a:buChar char="v"/>
            </a:pPr>
            <a:r>
              <a:rPr lang="fa-IR" sz="2000" smtClean="0">
                <a:cs typeface="B Titr" pitchFamily="2" charset="-78"/>
              </a:rPr>
              <a:t>از نام های مخفف استفاده نکنید چون خواندن آنها مشکل است.مانند </a:t>
            </a:r>
            <a:r>
              <a:rPr lang="en-US" sz="2000" err="1" smtClean="0">
                <a:cs typeface="B Titr" pitchFamily="2" charset="-78"/>
              </a:rPr>
              <a:t>crntStdn</a:t>
            </a:r>
            <a:endParaRPr lang="fa-IR" sz="2000" smtClean="0">
              <a:cs typeface="B Titr" pitchFamily="2" charset="-78"/>
            </a:endParaRPr>
          </a:p>
          <a:p>
            <a:pPr algn="just" rtl="1">
              <a:lnSpc>
                <a:spcPct val="200000"/>
              </a:lnSpc>
              <a:buFont typeface="Wingdings" pitchFamily="2" charset="2"/>
              <a:buChar char="v"/>
            </a:pPr>
            <a:r>
              <a:rPr lang="fa-IR" sz="2000" smtClean="0">
                <a:cs typeface="B Titr" pitchFamily="2" charset="-78"/>
              </a:rPr>
              <a:t>در هنگام تعریف نام متغیر بهتر است از استاندارد نامگذاری </a:t>
            </a:r>
            <a:r>
              <a:rPr lang="en-US" sz="2000" smtClean="0">
                <a:cs typeface="B Titr" pitchFamily="2" charset="-78"/>
              </a:rPr>
              <a:t>Camel</a:t>
            </a:r>
            <a:r>
              <a:rPr lang="fa-IR" sz="2000" smtClean="0">
                <a:cs typeface="B Titr" pitchFamily="2" charset="-78"/>
              </a:rPr>
              <a:t> استفاده شود .</a:t>
            </a:r>
          </a:p>
        </p:txBody>
      </p:sp>
      <p:pic>
        <p:nvPicPr>
          <p:cNvPr id="23554" name="Picture 2"/>
          <p:cNvPicPr>
            <a:picLocks noChangeAspect="1" noChangeArrowheads="1"/>
          </p:cNvPicPr>
          <p:nvPr/>
        </p:nvPicPr>
        <p:blipFill>
          <a:blip r:embed="rId2"/>
          <a:srcRect/>
          <a:stretch>
            <a:fillRect/>
          </a:stretch>
        </p:blipFill>
        <p:spPr bwMode="auto">
          <a:xfrm>
            <a:off x="0" y="2000240"/>
            <a:ext cx="2601328" cy="1571636"/>
          </a:xfrm>
          <a:prstGeom prst="rect">
            <a:avLst/>
          </a:prstGeom>
          <a:noFill/>
          <a:ln w="9525">
            <a:noFill/>
            <a:miter lim="800000"/>
            <a:headEnd/>
            <a:tailEnd/>
          </a:ln>
          <a:effectLst/>
        </p:spPr>
      </p:pic>
      <p:cxnSp>
        <p:nvCxnSpPr>
          <p:cNvPr id="8" name="Elbow Connector 7"/>
          <p:cNvCxnSpPr/>
          <p:nvPr/>
        </p:nvCxnSpPr>
        <p:spPr>
          <a:xfrm rot="16200000" flipV="1">
            <a:off x="-392941" y="4607727"/>
            <a:ext cx="2786082" cy="714380"/>
          </a:xfrm>
          <a:prstGeom prst="bentConnector3">
            <a:avLst>
              <a:gd name="adj1" fmla="val 3887"/>
            </a:avLst>
          </a:prstGeom>
          <a:ln>
            <a:headEnd type="arrow"/>
            <a:tailEnd type="arrow"/>
          </a:ln>
        </p:spPr>
        <p:style>
          <a:lnRef idx="3">
            <a:schemeClr val="dk1"/>
          </a:lnRef>
          <a:fillRef idx="0">
            <a:schemeClr val="dk1"/>
          </a:fillRef>
          <a:effectRef idx="2">
            <a:schemeClr val="dk1"/>
          </a:effectRef>
          <a:fontRef idx="minor">
            <a:schemeClr val="tx1"/>
          </a:fontRef>
        </p:style>
      </p:cxnSp>
      <p:sp>
        <p:nvSpPr>
          <p:cNvPr id="7" name="Slide Number Placeholder 6"/>
          <p:cNvSpPr>
            <a:spLocks noGrp="1"/>
          </p:cNvSpPr>
          <p:nvPr>
            <p:ph type="sldNum" sz="quarter" idx="12"/>
          </p:nvPr>
        </p:nvSpPr>
        <p:spPr/>
        <p:txBody>
          <a:bodyPr/>
          <a:lstStyle/>
          <a:p>
            <a:fld id="{6008D2E2-AB25-4D75-A051-1EBB6AD45A34}" type="slidenum">
              <a:rPr lang="en-US" smtClean="0"/>
              <a:pPr/>
              <a:t>5</a:t>
            </a:fld>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smtClean="0"/>
              <a:t>نامگذاری متغیرها</a:t>
            </a:r>
            <a:endParaRPr lang="en-US"/>
          </a:p>
        </p:txBody>
      </p:sp>
      <p:sp>
        <p:nvSpPr>
          <p:cNvPr id="3" name="Content Placeholder 2"/>
          <p:cNvSpPr>
            <a:spLocks noGrp="1"/>
          </p:cNvSpPr>
          <p:nvPr>
            <p:ph idx="1"/>
          </p:nvPr>
        </p:nvSpPr>
        <p:spPr/>
        <p:txBody>
          <a:bodyPr/>
          <a:lstStyle/>
          <a:p>
            <a:endParaRPr lang="en-US"/>
          </a:p>
        </p:txBody>
      </p:sp>
      <p:pic>
        <p:nvPicPr>
          <p:cNvPr id="22530" name="Picture 2"/>
          <p:cNvPicPr>
            <a:picLocks noChangeAspect="1" noChangeArrowheads="1"/>
          </p:cNvPicPr>
          <p:nvPr/>
        </p:nvPicPr>
        <p:blipFill>
          <a:blip r:embed="rId2"/>
          <a:srcRect/>
          <a:stretch>
            <a:fillRect/>
          </a:stretch>
        </p:blipFill>
        <p:spPr bwMode="auto">
          <a:xfrm>
            <a:off x="0" y="1071546"/>
            <a:ext cx="9144000" cy="5786454"/>
          </a:xfrm>
          <a:prstGeom prst="rect">
            <a:avLst/>
          </a:prstGeom>
          <a:noFill/>
          <a:ln w="9525">
            <a:noFill/>
            <a:miter lim="800000"/>
            <a:headEnd/>
            <a:tailEnd/>
          </a:ln>
          <a:effectLst/>
        </p:spPr>
      </p:pic>
      <p:sp>
        <p:nvSpPr>
          <p:cNvPr id="5" name="Slide Number Placeholder 4"/>
          <p:cNvSpPr>
            <a:spLocks noGrp="1"/>
          </p:cNvSpPr>
          <p:nvPr>
            <p:ph type="sldNum" sz="quarter" idx="12"/>
          </p:nvPr>
        </p:nvSpPr>
        <p:spPr/>
        <p:txBody>
          <a:bodyPr/>
          <a:lstStyle/>
          <a:p>
            <a:fld id="{6008D2E2-AB25-4D75-A051-1EBB6AD45A34}" type="slidenum">
              <a:rPr lang="en-US" smtClean="0"/>
              <a:pPr/>
              <a:t>6</a:t>
            </a:fld>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smtClean="0"/>
              <a:t>مقداردهی</a:t>
            </a:r>
            <a:endParaRPr lang="en-US"/>
          </a:p>
        </p:txBody>
      </p:sp>
      <p:sp>
        <p:nvSpPr>
          <p:cNvPr id="3" name="Content Placeholder 2"/>
          <p:cNvSpPr>
            <a:spLocks noGrp="1"/>
          </p:cNvSpPr>
          <p:nvPr>
            <p:ph idx="1"/>
          </p:nvPr>
        </p:nvSpPr>
        <p:spPr/>
        <p:txBody>
          <a:bodyPr/>
          <a:lstStyle/>
          <a:p>
            <a:pPr marL="0" indent="0" algn="just">
              <a:lnSpc>
                <a:spcPct val="150000"/>
              </a:lnSpc>
            </a:pPr>
            <a:r>
              <a:rPr lang="fa-IR" b="1" smtClean="0"/>
              <a:t>اگر بخواهید چند متغیر از یک نوع را تعریف کنید کافی است بعد از ذکر نوع داده، نام متغیرها را با علامت ویرگول از یکدیگر جدا کنید. مثلاً برای تعریف دو متغیر برای نگهداری حداقل و حداکثر درجه حرارت از دستور زیر استفاده می کنیم:</a:t>
            </a:r>
          </a:p>
          <a:p>
            <a:pPr algn="l">
              <a:lnSpc>
                <a:spcPct val="150000"/>
              </a:lnSpc>
            </a:pPr>
            <a:r>
              <a:rPr lang="en-US" b="1" err="1" smtClean="0">
                <a:solidFill>
                  <a:schemeClr val="accent2"/>
                </a:solidFill>
              </a:rPr>
              <a:t>Sbyte</a:t>
            </a:r>
            <a:r>
              <a:rPr lang="en-US" b="1" smtClean="0"/>
              <a:t> </a:t>
            </a:r>
            <a:r>
              <a:rPr lang="en-US" b="1" err="1" smtClean="0"/>
              <a:t>minTemp</a:t>
            </a:r>
            <a:r>
              <a:rPr lang="en-US" b="1" smtClean="0"/>
              <a:t> , </a:t>
            </a:r>
            <a:r>
              <a:rPr lang="en-US" b="1" err="1" smtClean="0"/>
              <a:t>maxTemp</a:t>
            </a:r>
            <a:r>
              <a:rPr lang="en-US" b="1" smtClean="0"/>
              <a:t> ;</a:t>
            </a:r>
            <a:endParaRPr lang="fa-IR" b="1" smtClean="0"/>
          </a:p>
          <a:p>
            <a:endParaRPr lang="en-US"/>
          </a:p>
        </p:txBody>
      </p:sp>
      <p:sp>
        <p:nvSpPr>
          <p:cNvPr id="4" name="Slide Number Placeholder 3"/>
          <p:cNvSpPr>
            <a:spLocks noGrp="1"/>
          </p:cNvSpPr>
          <p:nvPr>
            <p:ph type="sldNum" sz="quarter" idx="12"/>
          </p:nvPr>
        </p:nvSpPr>
        <p:spPr/>
        <p:txBody>
          <a:bodyPr/>
          <a:lstStyle/>
          <a:p>
            <a:fld id="{6008D2E2-AB25-4D75-A051-1EBB6AD45A34}" type="slidenum">
              <a:rPr lang="en-US" smtClean="0"/>
              <a:pPr/>
              <a:t>7</a:t>
            </a:fld>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smtClean="0"/>
              <a:t>متغیرهای عددی</a:t>
            </a:r>
            <a:endParaRPr lang="en-US"/>
          </a:p>
        </p:txBody>
      </p:sp>
      <p:graphicFrame>
        <p:nvGraphicFramePr>
          <p:cNvPr id="4" name="Content Placeholder 3"/>
          <p:cNvGraphicFramePr>
            <a:graphicFrameLocks noGrp="1"/>
          </p:cNvGraphicFramePr>
          <p:nvPr>
            <p:ph idx="1"/>
          </p:nvPr>
        </p:nvGraphicFramePr>
        <p:xfrm>
          <a:off x="0" y="1142984"/>
          <a:ext cx="9144000" cy="5608320"/>
        </p:xfrm>
        <a:graphic>
          <a:graphicData uri="http://schemas.openxmlformats.org/drawingml/2006/table">
            <a:tbl>
              <a:tblPr firstRow="1" bandRow="1">
                <a:tableStyleId>{5C22544A-7EE6-4342-B048-85BDC9FD1C3A}</a:tableStyleId>
              </a:tblPr>
              <a:tblGrid>
                <a:gridCol w="1618405"/>
                <a:gridCol w="3328347"/>
                <a:gridCol w="899411"/>
                <a:gridCol w="1648918"/>
                <a:gridCol w="1648919"/>
              </a:tblGrid>
              <a:tr h="370840">
                <a:tc>
                  <a:txBody>
                    <a:bodyPr/>
                    <a:lstStyle/>
                    <a:p>
                      <a:pPr algn="ctr"/>
                      <a:r>
                        <a:rPr lang="fa-IR" sz="2400" smtClean="0"/>
                        <a:t>نوع داده</a:t>
                      </a:r>
                      <a:endParaRPr lang="en-US" sz="24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a-IR" sz="2400" smtClean="0"/>
                        <a:t>کاربرد</a:t>
                      </a:r>
                      <a:endParaRPr lang="en-US" sz="24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a-IR" sz="2000" smtClean="0"/>
                        <a:t>حافظه</a:t>
                      </a:r>
                      <a:endParaRPr lang="en-US" sz="24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a-IR" sz="2000" smtClean="0"/>
                        <a:t>کمترین مقدار</a:t>
                      </a:r>
                      <a:endParaRPr lang="en-US" sz="20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a-IR" sz="2000" smtClean="0"/>
                        <a:t>بیشترین مقدار</a:t>
                      </a:r>
                      <a:endParaRPr lang="en-US" sz="20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2400" err="1" smtClean="0"/>
                        <a:t>sbyte</a:t>
                      </a:r>
                      <a:endParaRPr lang="en-US" sz="24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a-IR" sz="1600" b="1" kern="1200" baseline="0" smtClean="0">
                          <a:solidFill>
                            <a:schemeClr val="dk1"/>
                          </a:solidFill>
                          <a:latin typeface="+mn-lt"/>
                          <a:ea typeface="+mn-ea"/>
                          <a:cs typeface="B Nazanin" pitchFamily="2" charset="-78"/>
                        </a:rPr>
                        <a:t>اعداد صحیح</a:t>
                      </a:r>
                      <a:endParaRPr lang="en-US" sz="1600" b="1">
                        <a:cs typeface="B Nazanin" pitchFamily="2" charset="-7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a-IR" sz="1800" b="1" smtClean="0">
                          <a:cs typeface="B Nazanin" pitchFamily="2" charset="-78"/>
                        </a:rPr>
                        <a:t>1</a:t>
                      </a:r>
                      <a:endParaRPr lang="en-US" sz="1800" b="1">
                        <a:cs typeface="B Nazanin" pitchFamily="2"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24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24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2400" smtClean="0"/>
                        <a:t>byte</a:t>
                      </a:r>
                      <a:endParaRPr lang="en-US" sz="24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a-IR" sz="1600" b="1" kern="1200" baseline="0" smtClean="0">
                          <a:solidFill>
                            <a:schemeClr val="dk1"/>
                          </a:solidFill>
                          <a:latin typeface="+mn-lt"/>
                          <a:ea typeface="+mn-ea"/>
                          <a:cs typeface="B Nazanin" pitchFamily="2" charset="-78"/>
                        </a:rPr>
                        <a:t>اعداد صحیح مثبت</a:t>
                      </a:r>
                      <a:endParaRPr lang="en-US" sz="1600" b="1">
                        <a:cs typeface="B Nazanin" pitchFamily="2" charset="-7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a-IR" sz="1800" b="1" smtClean="0">
                          <a:cs typeface="B Nazanin" pitchFamily="2" charset="-78"/>
                        </a:rPr>
                        <a:t>1</a:t>
                      </a:r>
                      <a:endParaRPr lang="en-US" sz="1800" b="1">
                        <a:cs typeface="B Nazanin" pitchFamily="2"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24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24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2400" smtClean="0"/>
                        <a:t>short</a:t>
                      </a:r>
                      <a:endParaRPr lang="en-US" sz="24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a-IR" sz="1600" b="1" kern="1200" baseline="0" smtClean="0">
                          <a:solidFill>
                            <a:schemeClr val="dk1"/>
                          </a:solidFill>
                          <a:latin typeface="+mn-lt"/>
                          <a:ea typeface="+mn-ea"/>
                          <a:cs typeface="B Nazanin" pitchFamily="2" charset="-78"/>
                        </a:rPr>
                        <a:t>اعداد صحیح</a:t>
                      </a:r>
                      <a:endParaRPr lang="en-US" sz="1600" b="1">
                        <a:cs typeface="B Nazanin" pitchFamily="2" charset="-7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a-IR" sz="1800" b="1" smtClean="0">
                          <a:cs typeface="B Nazanin" pitchFamily="2" charset="-78"/>
                        </a:rPr>
                        <a:t>2</a:t>
                      </a:r>
                      <a:endParaRPr lang="en-US" sz="1800" b="1">
                        <a:cs typeface="B Nazanin" pitchFamily="2"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24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24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2400" err="1" smtClean="0"/>
                        <a:t>ushort</a:t>
                      </a:r>
                      <a:endParaRPr lang="en-US" sz="24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a-IR" sz="1600" b="1" kern="1200" baseline="0" smtClean="0">
                          <a:solidFill>
                            <a:schemeClr val="dk1"/>
                          </a:solidFill>
                          <a:latin typeface="+mn-lt"/>
                          <a:ea typeface="+mn-ea"/>
                          <a:cs typeface="B Nazanin" pitchFamily="2" charset="-78"/>
                        </a:rPr>
                        <a:t>اعداد صحیح مثبت</a:t>
                      </a:r>
                      <a:endParaRPr lang="en-US" sz="1600" b="1">
                        <a:cs typeface="B Nazanin" pitchFamily="2" charset="-7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a-IR" sz="1800" b="1" smtClean="0">
                          <a:cs typeface="B Nazanin" pitchFamily="2" charset="-78"/>
                        </a:rPr>
                        <a:t>2</a:t>
                      </a:r>
                      <a:endParaRPr lang="en-US" sz="1800" b="1">
                        <a:cs typeface="B Nazanin" pitchFamily="2"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24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24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2400" err="1" smtClean="0"/>
                        <a:t>int</a:t>
                      </a:r>
                      <a:endParaRPr lang="en-US" sz="24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a-IR" sz="1600" b="1" kern="1200" baseline="0" smtClean="0">
                          <a:solidFill>
                            <a:schemeClr val="dk1"/>
                          </a:solidFill>
                          <a:latin typeface="+mn-lt"/>
                          <a:ea typeface="+mn-ea"/>
                          <a:cs typeface="B Nazanin" pitchFamily="2" charset="-78"/>
                        </a:rPr>
                        <a:t>اعداد صحیح</a:t>
                      </a:r>
                      <a:endParaRPr lang="en-US" sz="1600" b="1">
                        <a:cs typeface="B Nazanin" pitchFamily="2" charset="-7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a-IR" sz="1800" b="1" smtClean="0">
                          <a:cs typeface="B Nazanin" pitchFamily="2" charset="-78"/>
                        </a:rPr>
                        <a:t>4</a:t>
                      </a:r>
                      <a:endParaRPr lang="en-US" sz="1800" b="1">
                        <a:cs typeface="B Nazanin" pitchFamily="2"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24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24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2400" err="1" smtClean="0"/>
                        <a:t>uint</a:t>
                      </a:r>
                      <a:endParaRPr lang="en-US" sz="24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a-IR" sz="1600" b="1" kern="1200" baseline="0" smtClean="0">
                          <a:solidFill>
                            <a:schemeClr val="dk1"/>
                          </a:solidFill>
                          <a:latin typeface="+mn-lt"/>
                          <a:ea typeface="+mn-ea"/>
                          <a:cs typeface="B Nazanin" pitchFamily="2" charset="-78"/>
                        </a:rPr>
                        <a:t>اعداد صحیح مثبت</a:t>
                      </a:r>
                      <a:endParaRPr lang="en-US" sz="1600" b="1">
                        <a:cs typeface="B Nazanin" pitchFamily="2" charset="-7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a-IR" sz="1800" b="1" smtClean="0">
                          <a:cs typeface="B Nazanin" pitchFamily="2" charset="-78"/>
                        </a:rPr>
                        <a:t>4</a:t>
                      </a:r>
                      <a:endParaRPr lang="en-US" sz="1800" b="1">
                        <a:cs typeface="B Nazanin" pitchFamily="2"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24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24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2400" smtClean="0"/>
                        <a:t>long</a:t>
                      </a:r>
                      <a:endParaRPr lang="en-US" sz="24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a-IR" sz="1600" b="1" kern="1200" baseline="0" smtClean="0">
                          <a:solidFill>
                            <a:schemeClr val="dk1"/>
                          </a:solidFill>
                          <a:latin typeface="+mn-lt"/>
                          <a:ea typeface="+mn-ea"/>
                          <a:cs typeface="B Nazanin" pitchFamily="2" charset="-78"/>
                        </a:rPr>
                        <a:t>اعداد صحیح</a:t>
                      </a:r>
                      <a:endParaRPr lang="en-US" sz="1600" b="1" smtClean="0">
                        <a:cs typeface="B Nazanin" pitchFamily="2" charset="-7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a-IR" sz="1800" b="1" smtClean="0">
                          <a:cs typeface="B Nazanin" pitchFamily="2" charset="-78"/>
                        </a:rPr>
                        <a:t>8</a:t>
                      </a:r>
                      <a:endParaRPr lang="en-US" sz="1800" b="1">
                        <a:cs typeface="B Nazanin" pitchFamily="2"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24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24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2400" err="1" smtClean="0"/>
                        <a:t>ulong</a:t>
                      </a:r>
                      <a:endParaRPr lang="en-US" sz="24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a-IR" sz="1600" b="1" kern="1200" baseline="0" smtClean="0">
                          <a:solidFill>
                            <a:schemeClr val="dk1"/>
                          </a:solidFill>
                          <a:latin typeface="+mn-lt"/>
                          <a:ea typeface="+mn-ea"/>
                          <a:cs typeface="B Nazanin" pitchFamily="2" charset="-78"/>
                        </a:rPr>
                        <a:t>اعداد صحیح مثبت</a:t>
                      </a:r>
                      <a:endParaRPr lang="en-US" sz="1600" b="1" smtClean="0">
                        <a:cs typeface="B Nazanin" pitchFamily="2" charset="-7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a-IR" sz="1800" b="1" smtClean="0">
                          <a:cs typeface="B Nazanin" pitchFamily="2" charset="-78"/>
                        </a:rPr>
                        <a:t>8</a:t>
                      </a:r>
                      <a:endParaRPr lang="en-US" sz="1800" b="1">
                        <a:cs typeface="B Nazanin" pitchFamily="2"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24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24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2400" smtClean="0"/>
                        <a:t>float</a:t>
                      </a:r>
                      <a:endParaRPr lang="en-US" sz="24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a-IR" sz="1600" b="1" kern="1200" baseline="0" smtClean="0">
                          <a:solidFill>
                            <a:schemeClr val="dk1"/>
                          </a:solidFill>
                          <a:latin typeface="+mn-lt"/>
                          <a:ea typeface="+mn-ea"/>
                          <a:cs typeface="B Nazanin" pitchFamily="2" charset="-78"/>
                        </a:rPr>
                        <a:t>اعداد اعشاری</a:t>
                      </a:r>
                      <a:endParaRPr lang="en-US" sz="1600" b="1">
                        <a:cs typeface="B Nazanin" pitchFamily="2" charset="-7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800" b="1">
                        <a:cs typeface="B Nazanin" pitchFamily="2"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24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24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2400" smtClean="0"/>
                        <a:t>double</a:t>
                      </a:r>
                      <a:endParaRPr lang="en-US" sz="24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fa-IR" sz="1600" b="1" kern="1200" baseline="0" smtClean="0">
                          <a:solidFill>
                            <a:schemeClr val="dk1"/>
                          </a:solidFill>
                          <a:latin typeface="+mn-lt"/>
                          <a:ea typeface="+mn-ea"/>
                          <a:cs typeface="B Nazanin" pitchFamily="2" charset="-78"/>
                        </a:rPr>
                        <a:t>اعداد اعشاری با</a:t>
                      </a:r>
                      <a:r>
                        <a:rPr lang="en-US" sz="1600" b="1" kern="1200" baseline="0" smtClean="0">
                          <a:solidFill>
                            <a:schemeClr val="dk1"/>
                          </a:solidFill>
                          <a:latin typeface="+mn-lt"/>
                          <a:ea typeface="+mn-ea"/>
                          <a:cs typeface="B Nazanin" pitchFamily="2" charset="-78"/>
                        </a:rPr>
                        <a:t> </a:t>
                      </a:r>
                      <a:r>
                        <a:rPr lang="fa-IR" sz="1600" b="1" kern="1200" baseline="0" smtClean="0">
                          <a:solidFill>
                            <a:schemeClr val="dk1"/>
                          </a:solidFill>
                          <a:latin typeface="+mn-lt"/>
                          <a:ea typeface="+mn-ea"/>
                          <a:cs typeface="B Nazanin" pitchFamily="2" charset="-78"/>
                        </a:rPr>
                        <a:t>دقت زیاد</a:t>
                      </a:r>
                      <a:endParaRPr lang="en-US" sz="1600" b="1">
                        <a:cs typeface="B Nazanin" pitchFamily="2" charset="-7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a-IR" sz="1800" b="1" smtClean="0">
                          <a:cs typeface="B Nazanin" pitchFamily="2" charset="-78"/>
                        </a:rPr>
                        <a:t>8</a:t>
                      </a:r>
                      <a:endParaRPr lang="en-US" sz="1800" b="1">
                        <a:cs typeface="B Nazanin" pitchFamily="2"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24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24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2400" smtClean="0"/>
                        <a:t>decimal</a:t>
                      </a:r>
                      <a:endParaRPr lang="en-US" sz="24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fa-IR" sz="1600" b="1" kern="1200" baseline="0" smtClean="0">
                          <a:solidFill>
                            <a:schemeClr val="dk1"/>
                          </a:solidFill>
                          <a:latin typeface="+mn-lt"/>
                          <a:ea typeface="+mn-ea"/>
                          <a:cs typeface="B Nazanin" pitchFamily="2" charset="-78"/>
                        </a:rPr>
                        <a:t>اعداد صحیح بزرگ</a:t>
                      </a:r>
                      <a:r>
                        <a:rPr lang="en-US" sz="1600" b="1" kern="1200" baseline="0" smtClean="0">
                          <a:solidFill>
                            <a:schemeClr val="dk1"/>
                          </a:solidFill>
                          <a:latin typeface="+mn-lt"/>
                          <a:ea typeface="+mn-ea"/>
                          <a:cs typeface="B Nazanin" pitchFamily="2" charset="-78"/>
                        </a:rPr>
                        <a:t> </a:t>
                      </a:r>
                      <a:r>
                        <a:rPr lang="fa-IR" sz="1600" b="1" kern="1200" baseline="0" smtClean="0">
                          <a:solidFill>
                            <a:schemeClr val="dk1"/>
                          </a:solidFill>
                          <a:latin typeface="+mn-lt"/>
                          <a:ea typeface="+mn-ea"/>
                          <a:cs typeface="B Nazanin" pitchFamily="2" charset="-78"/>
                        </a:rPr>
                        <a:t>اعداد اعشاری با</a:t>
                      </a:r>
                    </a:p>
                    <a:p>
                      <a:pPr algn="ctr" rtl="1"/>
                      <a:r>
                        <a:rPr lang="fa-IR" sz="1600" b="1" kern="1200" baseline="0" smtClean="0">
                          <a:solidFill>
                            <a:schemeClr val="dk1"/>
                          </a:solidFill>
                          <a:latin typeface="+mn-lt"/>
                          <a:ea typeface="+mn-ea"/>
                          <a:cs typeface="B Nazanin" pitchFamily="2" charset="-78"/>
                        </a:rPr>
                        <a:t>دقت بسیار زیاد</a:t>
                      </a:r>
                      <a:endParaRPr lang="en-US" sz="1600" b="1">
                        <a:cs typeface="B Nazanin" pitchFamily="2" charset="-7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a-IR" sz="1800" b="1" smtClean="0">
                          <a:cs typeface="B Nazanin" pitchFamily="2" charset="-78"/>
                        </a:rPr>
                        <a:t>16</a:t>
                      </a:r>
                      <a:endParaRPr lang="en-US" sz="1800" b="1">
                        <a:cs typeface="B Nazanin" pitchFamily="2"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24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24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5" name="Slide Number Placeholder 4"/>
          <p:cNvSpPr>
            <a:spLocks noGrp="1"/>
          </p:cNvSpPr>
          <p:nvPr>
            <p:ph type="sldNum" sz="quarter" idx="12"/>
          </p:nvPr>
        </p:nvSpPr>
        <p:spPr/>
        <p:txBody>
          <a:bodyPr/>
          <a:lstStyle/>
          <a:p>
            <a:fld id="{6008D2E2-AB25-4D75-A051-1EBB6AD45A34}" type="slidenum">
              <a:rPr lang="en-US" smtClean="0"/>
              <a:pPr/>
              <a:t>8</a:t>
            </a:fld>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438" y="-71462"/>
            <a:ext cx="8929718" cy="857256"/>
          </a:xfrm>
        </p:spPr>
        <p:txBody>
          <a:bodyPr/>
          <a:lstStyle/>
          <a:p>
            <a:r>
              <a:rPr lang="fa-IR" smtClean="0"/>
              <a:t>متغیرهای غیرعددی</a:t>
            </a:r>
            <a:endParaRPr lang="en-US"/>
          </a:p>
        </p:txBody>
      </p:sp>
      <p:graphicFrame>
        <p:nvGraphicFramePr>
          <p:cNvPr id="4" name="Content Placeholder 3"/>
          <p:cNvGraphicFramePr>
            <a:graphicFrameLocks noGrp="1"/>
          </p:cNvGraphicFramePr>
          <p:nvPr>
            <p:ph idx="1"/>
          </p:nvPr>
        </p:nvGraphicFramePr>
        <p:xfrm>
          <a:off x="214282" y="928670"/>
          <a:ext cx="8786873" cy="2286000"/>
        </p:xfrm>
        <a:graphic>
          <a:graphicData uri="http://schemas.openxmlformats.org/drawingml/2006/table">
            <a:tbl>
              <a:tblPr firstRow="1" bandRow="1">
                <a:tableStyleId>{5C22544A-7EE6-4342-B048-85BDC9FD1C3A}</a:tableStyleId>
              </a:tblPr>
              <a:tblGrid>
                <a:gridCol w="1555198"/>
                <a:gridCol w="1796471"/>
                <a:gridCol w="1087042"/>
                <a:gridCol w="2445841"/>
                <a:gridCol w="1902321"/>
              </a:tblGrid>
              <a:tr h="370840">
                <a:tc>
                  <a:txBody>
                    <a:bodyPr/>
                    <a:lstStyle/>
                    <a:p>
                      <a:pPr algn="ctr"/>
                      <a:r>
                        <a:rPr lang="fa-IR" sz="2400" smtClean="0"/>
                        <a:t>نوع داده</a:t>
                      </a:r>
                      <a:endParaRPr lang="en-US" sz="2400"/>
                    </a:p>
                  </a:txBody>
                  <a:tcPr/>
                </a:tc>
                <a:tc>
                  <a:txBody>
                    <a:bodyPr/>
                    <a:lstStyle/>
                    <a:p>
                      <a:pPr algn="ctr"/>
                      <a:r>
                        <a:rPr lang="fa-IR" sz="2400" smtClean="0"/>
                        <a:t>کاربرد</a:t>
                      </a:r>
                      <a:endParaRPr lang="en-US" sz="2400"/>
                    </a:p>
                  </a:txBody>
                  <a:tcPr/>
                </a:tc>
                <a:tc>
                  <a:txBody>
                    <a:bodyPr/>
                    <a:lstStyle/>
                    <a:p>
                      <a:pPr algn="ctr"/>
                      <a:r>
                        <a:rPr lang="fa-IR" sz="2400" smtClean="0"/>
                        <a:t>حافظه</a:t>
                      </a:r>
                      <a:endParaRPr lang="en-US" sz="2400"/>
                    </a:p>
                  </a:txBody>
                  <a:tcPr/>
                </a:tc>
                <a:tc>
                  <a:txBody>
                    <a:bodyPr/>
                    <a:lstStyle/>
                    <a:p>
                      <a:pPr algn="ctr"/>
                      <a:r>
                        <a:rPr lang="fa-IR" sz="2400" smtClean="0"/>
                        <a:t>کمترین مقدار</a:t>
                      </a:r>
                      <a:endParaRPr lang="en-US" sz="2400"/>
                    </a:p>
                  </a:txBody>
                  <a:tcPr/>
                </a:tc>
                <a:tc>
                  <a:txBody>
                    <a:bodyPr/>
                    <a:lstStyle/>
                    <a:p>
                      <a:pPr algn="ctr"/>
                      <a:r>
                        <a:rPr lang="fa-IR" sz="2400" smtClean="0"/>
                        <a:t>بیشترین مقدار</a:t>
                      </a:r>
                      <a:endParaRPr lang="en-US" sz="2400"/>
                    </a:p>
                  </a:txBody>
                  <a:tcPr/>
                </a:tc>
              </a:tr>
              <a:tr h="370840">
                <a:tc>
                  <a:txBody>
                    <a:bodyPr/>
                    <a:lstStyle/>
                    <a:p>
                      <a:pPr algn="ctr"/>
                      <a:r>
                        <a:rPr lang="en-US" sz="2400" smtClean="0"/>
                        <a:t>bool</a:t>
                      </a:r>
                      <a:endParaRPr lang="en-US" sz="2400"/>
                    </a:p>
                  </a:txBody>
                  <a:tcPr/>
                </a:tc>
                <a:tc>
                  <a:txBody>
                    <a:bodyPr/>
                    <a:lstStyle/>
                    <a:p>
                      <a:pPr algn="ctr"/>
                      <a:endParaRPr lang="en-US" sz="2400"/>
                    </a:p>
                  </a:txBody>
                  <a:tcPr/>
                </a:tc>
                <a:tc>
                  <a:txBody>
                    <a:bodyPr/>
                    <a:lstStyle/>
                    <a:p>
                      <a:pPr algn="ctr"/>
                      <a:endParaRPr lang="en-US" sz="2400"/>
                    </a:p>
                  </a:txBody>
                  <a:tcPr/>
                </a:tc>
                <a:tc>
                  <a:txBody>
                    <a:bodyPr/>
                    <a:lstStyle/>
                    <a:p>
                      <a:pPr algn="ctr"/>
                      <a:endParaRPr lang="en-US" sz="2400"/>
                    </a:p>
                  </a:txBody>
                  <a:tcPr/>
                </a:tc>
                <a:tc>
                  <a:txBody>
                    <a:bodyPr/>
                    <a:lstStyle/>
                    <a:p>
                      <a:pPr algn="ctr"/>
                      <a:endParaRPr lang="en-US" sz="2400"/>
                    </a:p>
                  </a:txBody>
                  <a:tcPr/>
                </a:tc>
              </a:tr>
              <a:tr h="370840">
                <a:tc>
                  <a:txBody>
                    <a:bodyPr/>
                    <a:lstStyle/>
                    <a:p>
                      <a:pPr algn="ctr"/>
                      <a:r>
                        <a:rPr lang="en-US" sz="2400" smtClean="0"/>
                        <a:t>char</a:t>
                      </a:r>
                      <a:endParaRPr lang="en-US" sz="2400"/>
                    </a:p>
                  </a:txBody>
                  <a:tcPr/>
                </a:tc>
                <a:tc>
                  <a:txBody>
                    <a:bodyPr/>
                    <a:lstStyle/>
                    <a:p>
                      <a:pPr algn="ctr"/>
                      <a:endParaRPr lang="en-US" sz="2400"/>
                    </a:p>
                  </a:txBody>
                  <a:tcPr/>
                </a:tc>
                <a:tc>
                  <a:txBody>
                    <a:bodyPr/>
                    <a:lstStyle/>
                    <a:p>
                      <a:pPr algn="ctr"/>
                      <a:endParaRPr lang="en-US" sz="2400"/>
                    </a:p>
                  </a:txBody>
                  <a:tcPr/>
                </a:tc>
                <a:tc>
                  <a:txBody>
                    <a:bodyPr/>
                    <a:lstStyle/>
                    <a:p>
                      <a:pPr algn="ctr"/>
                      <a:endParaRPr lang="en-US" sz="2400"/>
                    </a:p>
                  </a:txBody>
                  <a:tcPr/>
                </a:tc>
                <a:tc>
                  <a:txBody>
                    <a:bodyPr/>
                    <a:lstStyle/>
                    <a:p>
                      <a:pPr algn="ctr"/>
                      <a:endParaRPr lang="en-US" sz="2400"/>
                    </a:p>
                  </a:txBody>
                  <a:tcPr/>
                </a:tc>
              </a:tr>
              <a:tr h="370840">
                <a:tc>
                  <a:txBody>
                    <a:bodyPr/>
                    <a:lstStyle/>
                    <a:p>
                      <a:pPr algn="ctr"/>
                      <a:r>
                        <a:rPr lang="en-US" sz="2400" smtClean="0"/>
                        <a:t>string</a:t>
                      </a:r>
                      <a:endParaRPr lang="en-US" sz="2400"/>
                    </a:p>
                  </a:txBody>
                  <a:tcPr/>
                </a:tc>
                <a:tc>
                  <a:txBody>
                    <a:bodyPr/>
                    <a:lstStyle/>
                    <a:p>
                      <a:pPr algn="ctr"/>
                      <a:endParaRPr lang="en-US" sz="2400"/>
                    </a:p>
                  </a:txBody>
                  <a:tcPr/>
                </a:tc>
                <a:tc>
                  <a:txBody>
                    <a:bodyPr/>
                    <a:lstStyle/>
                    <a:p>
                      <a:pPr algn="ctr"/>
                      <a:endParaRPr lang="en-US" sz="2400"/>
                    </a:p>
                  </a:txBody>
                  <a:tcPr/>
                </a:tc>
                <a:tc>
                  <a:txBody>
                    <a:bodyPr/>
                    <a:lstStyle/>
                    <a:p>
                      <a:pPr algn="ctr"/>
                      <a:endParaRPr lang="en-US" sz="2400"/>
                    </a:p>
                  </a:txBody>
                  <a:tcPr/>
                </a:tc>
                <a:tc>
                  <a:txBody>
                    <a:bodyPr/>
                    <a:lstStyle/>
                    <a:p>
                      <a:pPr algn="ctr"/>
                      <a:endParaRPr lang="en-US" sz="2400"/>
                    </a:p>
                  </a:txBody>
                  <a:tcPr/>
                </a:tc>
              </a:tr>
              <a:tr h="370840">
                <a:tc>
                  <a:txBody>
                    <a:bodyPr/>
                    <a:lstStyle/>
                    <a:p>
                      <a:pPr algn="ctr"/>
                      <a:r>
                        <a:rPr lang="en-US" sz="2400" smtClean="0"/>
                        <a:t>object</a:t>
                      </a:r>
                      <a:endParaRPr lang="en-US" sz="2400"/>
                    </a:p>
                  </a:txBody>
                  <a:tcPr/>
                </a:tc>
                <a:tc>
                  <a:txBody>
                    <a:bodyPr/>
                    <a:lstStyle/>
                    <a:p>
                      <a:pPr algn="ctr"/>
                      <a:endParaRPr lang="en-US" sz="2400"/>
                    </a:p>
                  </a:txBody>
                  <a:tcPr/>
                </a:tc>
                <a:tc>
                  <a:txBody>
                    <a:bodyPr/>
                    <a:lstStyle/>
                    <a:p>
                      <a:pPr algn="ctr"/>
                      <a:endParaRPr lang="en-US" sz="2400"/>
                    </a:p>
                  </a:txBody>
                  <a:tcPr/>
                </a:tc>
                <a:tc>
                  <a:txBody>
                    <a:bodyPr/>
                    <a:lstStyle/>
                    <a:p>
                      <a:pPr algn="ctr"/>
                      <a:endParaRPr lang="en-US" sz="2400"/>
                    </a:p>
                  </a:txBody>
                  <a:tcPr/>
                </a:tc>
                <a:tc>
                  <a:txBody>
                    <a:bodyPr/>
                    <a:lstStyle/>
                    <a:p>
                      <a:pPr algn="ctr"/>
                      <a:endParaRPr lang="en-US" sz="2400"/>
                    </a:p>
                  </a:txBody>
                  <a:tcPr/>
                </a:tc>
              </a:tr>
            </a:tbl>
          </a:graphicData>
        </a:graphic>
      </p:graphicFrame>
      <p:sp>
        <p:nvSpPr>
          <p:cNvPr id="7" name="Rectangle 6"/>
          <p:cNvSpPr/>
          <p:nvPr/>
        </p:nvSpPr>
        <p:spPr>
          <a:xfrm>
            <a:off x="0" y="3214686"/>
            <a:ext cx="9144000" cy="3604833"/>
          </a:xfrm>
          <a:prstGeom prst="rect">
            <a:avLst/>
          </a:prstGeom>
        </p:spPr>
        <p:txBody>
          <a:bodyPr wrap="square">
            <a:spAutoFit/>
          </a:bodyPr>
          <a:lstStyle/>
          <a:p>
            <a:pPr algn="r" rtl="1">
              <a:lnSpc>
                <a:spcPct val="150000"/>
              </a:lnSpc>
            </a:pPr>
            <a:r>
              <a:rPr lang="fa-IR" sz="2200" b="1" smtClean="0">
                <a:cs typeface="B Nazanin" pitchFamily="2" charset="-78"/>
              </a:rPr>
              <a:t>برای اعداد صحیح و بدون ممیز نوع داده های زیر استفاده می شود:</a:t>
            </a:r>
          </a:p>
          <a:p>
            <a:pPr rtl="1">
              <a:lnSpc>
                <a:spcPct val="150000"/>
              </a:lnSpc>
            </a:pPr>
            <a:r>
              <a:rPr lang="en-US" sz="2200" b="1" err="1" smtClean="0">
                <a:cs typeface="B Nazanin" pitchFamily="2" charset="-78"/>
              </a:rPr>
              <a:t>sbyte</a:t>
            </a:r>
            <a:r>
              <a:rPr lang="en-US" sz="2200" b="1" smtClean="0">
                <a:cs typeface="B Nazanin" pitchFamily="2" charset="-78"/>
              </a:rPr>
              <a:t> ,byte , short , </a:t>
            </a:r>
            <a:r>
              <a:rPr lang="en-US" sz="2200" b="1" err="1" smtClean="0">
                <a:cs typeface="B Nazanin" pitchFamily="2" charset="-78"/>
              </a:rPr>
              <a:t>ushort</a:t>
            </a:r>
            <a:r>
              <a:rPr lang="en-US" sz="2200" b="1" smtClean="0">
                <a:cs typeface="B Nazanin" pitchFamily="2" charset="-78"/>
              </a:rPr>
              <a:t> , </a:t>
            </a:r>
            <a:r>
              <a:rPr lang="en-US" sz="2200" b="1" err="1" smtClean="0">
                <a:cs typeface="B Nazanin" pitchFamily="2" charset="-78"/>
              </a:rPr>
              <a:t>int</a:t>
            </a:r>
            <a:r>
              <a:rPr lang="en-US" sz="2200" b="1" smtClean="0">
                <a:cs typeface="B Nazanin" pitchFamily="2" charset="-78"/>
              </a:rPr>
              <a:t> , </a:t>
            </a:r>
            <a:r>
              <a:rPr lang="en-US" sz="2200" b="1" err="1" smtClean="0">
                <a:cs typeface="B Nazanin" pitchFamily="2" charset="-78"/>
              </a:rPr>
              <a:t>uint</a:t>
            </a:r>
            <a:r>
              <a:rPr lang="en-US" sz="2200" b="1" smtClean="0">
                <a:cs typeface="B Nazanin" pitchFamily="2" charset="-78"/>
              </a:rPr>
              <a:t> , long , </a:t>
            </a:r>
            <a:r>
              <a:rPr lang="en-US" sz="2200" b="1" err="1" smtClean="0">
                <a:cs typeface="B Nazanin" pitchFamily="2" charset="-78"/>
              </a:rPr>
              <a:t>ulong</a:t>
            </a:r>
            <a:endParaRPr lang="en-US" sz="2200" b="1" smtClean="0">
              <a:cs typeface="B Nazanin" pitchFamily="2" charset="-78"/>
            </a:endParaRPr>
          </a:p>
          <a:p>
            <a:pPr algn="just" rtl="1">
              <a:lnSpc>
                <a:spcPct val="150000"/>
              </a:lnSpc>
            </a:pPr>
            <a:r>
              <a:rPr lang="fa-IR" sz="2200" b="1" smtClean="0">
                <a:cs typeface="B Nazanin" pitchFamily="2" charset="-78"/>
              </a:rPr>
              <a:t>و برای اعداد اعشاری می توانید از نوع داده های </a:t>
            </a:r>
            <a:r>
              <a:rPr lang="en-US" sz="2200" b="1" smtClean="0">
                <a:cs typeface="B Nazanin" pitchFamily="2" charset="-78"/>
              </a:rPr>
              <a:t>float </a:t>
            </a:r>
            <a:r>
              <a:rPr lang="fa-IR" sz="2200" b="1" smtClean="0">
                <a:cs typeface="B Nazanin" pitchFamily="2" charset="-78"/>
              </a:rPr>
              <a:t>و </a:t>
            </a:r>
            <a:r>
              <a:rPr lang="en-US" sz="2200" b="1" smtClean="0">
                <a:cs typeface="B Nazanin" pitchFamily="2" charset="-78"/>
              </a:rPr>
              <a:t>double </a:t>
            </a:r>
            <a:r>
              <a:rPr lang="fa-IR" sz="2200" b="1" smtClean="0">
                <a:cs typeface="B Nazanin" pitchFamily="2" charset="-78"/>
              </a:rPr>
              <a:t>استفاده کنید. نوع داده </a:t>
            </a:r>
            <a:r>
              <a:rPr lang="en-US" sz="2200" b="1" smtClean="0">
                <a:cs typeface="B Nazanin" pitchFamily="2" charset="-78"/>
              </a:rPr>
              <a:t>float </a:t>
            </a:r>
            <a:r>
              <a:rPr lang="fa-IR" sz="2200" b="1" smtClean="0">
                <a:cs typeface="B Nazanin" pitchFamily="2" charset="-78"/>
              </a:rPr>
              <a:t>برای اعداد اعشاری با دقت حداکثر 7 رقم اعشار استفاده می شود. در صورتی که ارقام عدد بیش از آن باشد عدد گرد می شود. مثلاً عدد 456789 / 123 به صورت عدد 4568 / 123 قابل نگهداری است. نوع داده </a:t>
            </a:r>
            <a:r>
              <a:rPr lang="en-US" sz="2200" b="1" smtClean="0">
                <a:cs typeface="B Nazanin" pitchFamily="2" charset="-78"/>
              </a:rPr>
              <a:t>double </a:t>
            </a:r>
            <a:r>
              <a:rPr lang="fa-IR" sz="2200" b="1" smtClean="0">
                <a:cs typeface="B Nazanin" pitchFamily="2" charset="-78"/>
              </a:rPr>
              <a:t>برای </a:t>
            </a:r>
            <a:r>
              <a:rPr lang="fa-IR" sz="2200" b="1" smtClean="0">
                <a:solidFill>
                  <a:schemeClr val="accent2"/>
                </a:solidFill>
                <a:effectLst>
                  <a:outerShdw blurRad="38100" dist="38100" dir="2700000" algn="tl">
                    <a:srgbClr val="000000">
                      <a:alpha val="43137"/>
                    </a:srgbClr>
                  </a:outerShdw>
                </a:effectLst>
                <a:cs typeface="B Nazanin" pitchFamily="2" charset="-78"/>
              </a:rPr>
              <a:t>اعداد اعشاری بسیار بزرگ و یا بسیار کوچک </a:t>
            </a:r>
            <a:r>
              <a:rPr lang="fa-IR" sz="2200" b="1" smtClean="0">
                <a:cs typeface="B Nazanin" pitchFamily="2" charset="-78"/>
              </a:rPr>
              <a:t>مانند جرم وبار الکتریکی یک الکترون و با دقت زیاد 15 رقم استفاده می شود.</a:t>
            </a:r>
            <a:endParaRPr lang="en-US" sz="2200" b="1">
              <a:cs typeface="B Nazanin" pitchFamily="2" charset="-78"/>
            </a:endParaRPr>
          </a:p>
        </p:txBody>
      </p:sp>
      <p:sp>
        <p:nvSpPr>
          <p:cNvPr id="5" name="Slide Number Placeholder 4"/>
          <p:cNvSpPr>
            <a:spLocks noGrp="1"/>
          </p:cNvSpPr>
          <p:nvPr>
            <p:ph type="sldNum" sz="quarter" idx="12"/>
          </p:nvPr>
        </p:nvSpPr>
        <p:spPr/>
        <p:txBody>
          <a:bodyPr/>
          <a:lstStyle/>
          <a:p>
            <a:fld id="{6008D2E2-AB25-4D75-A051-1EBB6AD45A34}" type="slidenum">
              <a:rPr lang="en-US" smtClean="0"/>
              <a:pPr/>
              <a:t>9</a:t>
            </a:fld>
            <a:endParaRPr lang="en-US"/>
          </a:p>
        </p:txBody>
      </p:sp>
    </p:spTree>
  </p:cSld>
  <p:clrMapOvr>
    <a:masterClrMapping/>
  </p:clrMapOvr>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TS010338267</Template>
  <TotalTime>500</TotalTime>
  <Words>1642</Words>
  <Application>Microsoft Office PowerPoint</Application>
  <PresentationFormat>On-screen Show (4:3)</PresentationFormat>
  <Paragraphs>201</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Diseño predeterminado</vt:lpstr>
      <vt:lpstr>فصل سوم</vt:lpstr>
      <vt:lpstr>اهداف رفتاری</vt:lpstr>
      <vt:lpstr>متغیر(Variable) چیست؟</vt:lpstr>
      <vt:lpstr>تعریف متغیر</vt:lpstr>
      <vt:lpstr>نامگذاری متغیر</vt:lpstr>
      <vt:lpstr>نامگذاری متغیرها</vt:lpstr>
      <vt:lpstr>مقداردهی</vt:lpstr>
      <vt:lpstr>متغیرهای عددی</vt:lpstr>
      <vt:lpstr>متغیرهای غیرعددی</vt:lpstr>
      <vt:lpstr>متغیرها</vt:lpstr>
      <vt:lpstr>انتساب</vt:lpstr>
      <vt:lpstr>انتساب</vt:lpstr>
      <vt:lpstr>نمایش متغیرها</vt:lpstr>
      <vt:lpstr>اعداد اعشاری</vt:lpstr>
      <vt:lpstr>مثال</vt:lpstr>
      <vt:lpstr>نوع داده منطقی یا بولین- bool</vt:lpstr>
      <vt:lpstr>نوع داده حرفی یا کاراکتری- char</vt:lpstr>
      <vt:lpstr>char</vt:lpstr>
      <vt:lpstr>نوع داده رشته ای</vt:lpstr>
      <vt:lpstr>دریافت اعداد</vt:lpstr>
      <vt:lpstr>مثال</vt:lpstr>
    </vt:vector>
  </TitlesOfParts>
  <Company>Office07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alimehri</dc:creator>
  <cp:lastModifiedBy>alimehri</cp:lastModifiedBy>
  <cp:revision>21</cp:revision>
  <dcterms:created xsi:type="dcterms:W3CDTF">2015-01-18T20:00:24Z</dcterms:created>
  <dcterms:modified xsi:type="dcterms:W3CDTF">2015-02-09T12:32:47Z</dcterms:modified>
</cp:coreProperties>
</file>