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79" r:id="rId3"/>
    <p:sldId id="257" r:id="rId4"/>
    <p:sldId id="258" r:id="rId5"/>
    <p:sldId id="259" r:id="rId6"/>
    <p:sldId id="260" r:id="rId7"/>
    <p:sldId id="261" r:id="rId8"/>
    <p:sldId id="262" r:id="rId9"/>
    <p:sldId id="263" r:id="rId10"/>
    <p:sldId id="264" r:id="rId11"/>
    <p:sldId id="266" r:id="rId12"/>
    <p:sldId id="265" r:id="rId13"/>
    <p:sldId id="267" r:id="rId14"/>
    <p:sldId id="269" r:id="rId15"/>
    <p:sldId id="272" r:id="rId16"/>
    <p:sldId id="270" r:id="rId17"/>
    <p:sldId id="273" r:id="rId18"/>
    <p:sldId id="271" r:id="rId19"/>
    <p:sldId id="274" r:id="rId20"/>
    <p:sldId id="275" r:id="rId21"/>
    <p:sldId id="276" r:id="rId22"/>
    <p:sldId id="277" r:id="rId23"/>
    <p:sldId id="268"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1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0B225D-605F-45EC-B13A-A4295F69E39D}" type="datetimeFigureOut">
              <a:rPr lang="en-US" smtClean="0"/>
              <a:pPr/>
              <a:t>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AFE0A8-1AC6-4745-BEE7-2048466700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7B4C19C-3606-477B-9391-E0488BFA3B0C}" type="slidenum">
              <a:rPr lang="fa-IR"/>
              <a:pPr/>
              <a:t>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47B8DE64-FD8E-4250-8E46-6B77BB989C37}" type="slidenum">
              <a:rPr lang="fa-IR"/>
              <a:pPr/>
              <a:t>10</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8E2F87BE-E9DF-4DE7-BA5A-B3D71D4F7652}" type="slidenum">
              <a:rPr lang="fa-IR"/>
              <a:pPr/>
              <a:t>12</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893A33B-EE01-466C-8DB7-2C15732343A0}"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7F68745-AEA4-4B34-B95F-D0CE9A0148AC}"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BD2058E-25BF-491B-B5D1-9141360FF38E}"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438" y="71414"/>
            <a:ext cx="8929718" cy="1143000"/>
          </a:xfrm>
        </p:spPr>
        <p:txBody>
          <a:bodyPr/>
          <a:lstStyle>
            <a:lvl1pPr>
              <a:defRPr sz="4400">
                <a:solidFill>
                  <a:schemeClr val="bg1"/>
                </a:solidFill>
                <a:effectLst>
                  <a:outerShdw blurRad="38100" dist="38100" dir="2700000" algn="tl">
                    <a:srgbClr val="000000">
                      <a:alpha val="43137"/>
                    </a:srgbClr>
                  </a:outerShdw>
                </a:effectLst>
                <a:cs typeface="B Titr" pitchFamily="2" charset="-78"/>
              </a:defRPr>
            </a:lvl1pPr>
          </a:lstStyle>
          <a:p>
            <a:r>
              <a:rPr lang="fa-IR" dirty="0" smtClean="0"/>
              <a:t>عنوان</a:t>
            </a:r>
            <a:endParaRPr lang="en-US" dirty="0"/>
          </a:p>
        </p:txBody>
      </p:sp>
      <p:sp>
        <p:nvSpPr>
          <p:cNvPr id="3" name="Content Placeholder 2"/>
          <p:cNvSpPr>
            <a:spLocks noGrp="1"/>
          </p:cNvSpPr>
          <p:nvPr>
            <p:ph idx="1" hasCustomPrompt="1"/>
          </p:nvPr>
        </p:nvSpPr>
        <p:spPr>
          <a:xfrm>
            <a:off x="142844" y="1357298"/>
            <a:ext cx="8858312" cy="4768865"/>
          </a:xfrm>
        </p:spPr>
        <p:txBody>
          <a:bodyPr/>
          <a:lstStyle>
            <a:lvl1pPr algn="r" rtl="1">
              <a:defRPr/>
            </a:lvl1pPr>
            <a:lvl2pPr marL="0" indent="0" algn="r" rtl="1">
              <a:buNone/>
              <a:defRPr sz="3600">
                <a:cs typeface="B Nazanin" pitchFamily="2" charset="-78"/>
              </a:defRPr>
            </a:lvl2pPr>
            <a:lvl3pPr algn="r" rtl="1">
              <a:defRPr/>
            </a:lvl3pPr>
            <a:lvl4pPr algn="r" rtl="1">
              <a:defRPr/>
            </a:lvl4pPr>
            <a:lvl5pPr algn="r" rtl="1">
              <a:defRPr/>
            </a:lvl5pPr>
          </a:lstStyle>
          <a:p>
            <a:pPr lvl="1"/>
            <a:r>
              <a:rPr lang="fa-IR" dirty="0" smtClean="0"/>
              <a:t>مطالب</a:t>
            </a:r>
            <a:endParaRPr lang="en-US" dirty="0"/>
          </a:p>
        </p:txBody>
      </p:sp>
      <p:sp>
        <p:nvSpPr>
          <p:cNvPr id="4" name="Date Placeholder 3"/>
          <p:cNvSpPr>
            <a:spLocks noGrp="1"/>
          </p:cNvSpPr>
          <p:nvPr>
            <p:ph type="dt" sz="half" idx="10"/>
          </p:nvPr>
        </p:nvSpPr>
        <p:spPr/>
        <p:txBody>
          <a:bodyPr/>
          <a:lstStyle>
            <a:lvl1pPr>
              <a:defRPr/>
            </a:lvl1pPr>
          </a:lstStyle>
          <a:p>
            <a:fld id="{BE80A622-B8C9-4A94-8FA7-2A1A17C94DE8}"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EBE3248-AD74-4B58-ADE6-2B49C410FC25}" type="datetime1">
              <a:rPr lang="en-US" smtClean="0"/>
              <a:pPr/>
              <a:t>2/9/2015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78A5A9C1-0387-428A-A3C5-F652E12AC5C8}" type="datetime1">
              <a:rPr lang="en-US" smtClean="0"/>
              <a:pPr/>
              <a:t>2/9/2015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9C974FD1-23D4-4EAF-8B3E-528620374C07}" type="datetime1">
              <a:rPr lang="en-US" smtClean="0"/>
              <a:pPr/>
              <a:t>2/9/2015</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404A6B4-D013-47B5-A048-317FF46AA02B}" type="datetime1">
              <a:rPr lang="en-US" smtClean="0"/>
              <a:pPr/>
              <a:t>2/9/2015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7AA9D64-DE20-4161-8A31-31960557F911}" type="datetime1">
              <a:rPr lang="en-US" smtClean="0"/>
              <a:pPr/>
              <a:t>2/9/2015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E4FE056-94A6-4A16-A650-D633830B4048}" type="datetime1">
              <a:rPr lang="en-US" smtClean="0"/>
              <a:pPr/>
              <a:t>2/9/2015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421DAC2-6E2E-4323-9C77-6392BF2F9396}" type="datetime1">
              <a:rPr lang="en-US" smtClean="0"/>
              <a:pPr/>
              <a:t>2/9/2015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08D2E2-AB25-4D75-A051-1EBB6AD45A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05670EF-B3DF-4CE8-B443-AAF690DE724A}" type="datetime1">
              <a:rPr lang="en-US" smtClean="0"/>
              <a:pPr/>
              <a:t>2/9/2015</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008D2E2-AB25-4D75-A051-1EBB6AD45A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r" rtl="1" eaLnBrk="1" fontAlgn="base" hangingPunct="1">
        <a:spcBef>
          <a:spcPct val="20000"/>
        </a:spcBef>
        <a:spcAft>
          <a:spcPct val="0"/>
        </a:spcAft>
        <a:buNone/>
        <a:defRPr sz="3200">
          <a:solidFill>
            <a:schemeClr val="tx1"/>
          </a:solidFill>
          <a:latin typeface="+mn-lt"/>
          <a:ea typeface="+mn-ea"/>
          <a:cs typeface="B Nazanin" pitchFamily="2" charset="-78"/>
        </a:defRPr>
      </a:lvl1pPr>
      <a:lvl2pPr marL="742950" indent="-285750" algn="r" rtl="1" eaLnBrk="1" fontAlgn="base" hangingPunct="1">
        <a:spcBef>
          <a:spcPct val="20000"/>
        </a:spcBef>
        <a:spcAft>
          <a:spcPct val="0"/>
        </a:spcAft>
        <a:buNone/>
        <a:defRPr sz="2800">
          <a:solidFill>
            <a:schemeClr val="tx1"/>
          </a:solidFill>
          <a:latin typeface="+mn-lt"/>
          <a:cs typeface="B Nazanin" pitchFamily="2" charset="-78"/>
        </a:defRPr>
      </a:lvl2pPr>
      <a:lvl3pPr marL="1143000" indent="-228600" algn="r" rtl="1" eaLnBrk="1" fontAlgn="base" hangingPunct="1">
        <a:spcBef>
          <a:spcPct val="20000"/>
        </a:spcBef>
        <a:spcAft>
          <a:spcPct val="0"/>
        </a:spcAft>
        <a:buNone/>
        <a:defRPr sz="2400">
          <a:solidFill>
            <a:schemeClr val="tx1"/>
          </a:solidFill>
          <a:latin typeface="+mn-lt"/>
          <a:cs typeface="B Nazanin" pitchFamily="2" charset="-78"/>
        </a:defRPr>
      </a:lvl3pPr>
      <a:lvl4pPr marL="1600200" indent="-228600" algn="r" rtl="1" eaLnBrk="1" fontAlgn="base" hangingPunct="1">
        <a:spcBef>
          <a:spcPct val="20000"/>
        </a:spcBef>
        <a:spcAft>
          <a:spcPct val="0"/>
        </a:spcAft>
        <a:buNone/>
        <a:defRPr sz="2000">
          <a:solidFill>
            <a:schemeClr val="tx1"/>
          </a:solidFill>
          <a:latin typeface="+mn-lt"/>
          <a:cs typeface="B Nazanin" pitchFamily="2" charset="-78"/>
        </a:defRPr>
      </a:lvl4pPr>
      <a:lvl5pPr marL="2057400" indent="-228600" algn="r" rtl="1" eaLnBrk="1" fontAlgn="base" hangingPunct="1">
        <a:spcBef>
          <a:spcPct val="20000"/>
        </a:spcBef>
        <a:spcAft>
          <a:spcPct val="0"/>
        </a:spcAft>
        <a:buNone/>
        <a:defRPr sz="2000">
          <a:solidFill>
            <a:schemeClr val="tx1"/>
          </a:solidFill>
          <a:latin typeface="+mn-lt"/>
          <a:cs typeface="B Nazanin" pitchFamily="2" charset="-78"/>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71868" y="530215"/>
            <a:ext cx="5357850" cy="1470025"/>
          </a:xfrm>
        </p:spPr>
        <p:txBody>
          <a:bodyPr/>
          <a:lstStyle/>
          <a:p>
            <a:r>
              <a:rPr lang="fa-IR" sz="8800" b="1" dirty="0" smtClean="0">
                <a:solidFill>
                  <a:srgbClr val="00B0F0"/>
                </a:solidFill>
                <a:effectLst>
                  <a:outerShdw blurRad="38100" dist="38100" dir="2700000" algn="tl">
                    <a:srgbClr val="000000">
                      <a:alpha val="43137"/>
                    </a:srgbClr>
                  </a:outerShdw>
                </a:effectLst>
                <a:cs typeface="B Homa" pitchFamily="2" charset="-78"/>
              </a:rPr>
              <a:t>فصل دوم</a:t>
            </a:r>
            <a:endParaRPr lang="en-US" sz="8800" b="1" dirty="0">
              <a:solidFill>
                <a:srgbClr val="00B0F0"/>
              </a:solidFill>
              <a:effectLst>
                <a:outerShdw blurRad="38100" dist="38100" dir="2700000" algn="tl">
                  <a:srgbClr val="000000">
                    <a:alpha val="43137"/>
                  </a:srgbClr>
                </a:outerShdw>
              </a:effectLst>
              <a:cs typeface="B Homa" pitchFamily="2" charset="-78"/>
            </a:endParaRPr>
          </a:p>
        </p:txBody>
      </p:sp>
      <p:sp>
        <p:nvSpPr>
          <p:cNvPr id="3" name="Subtitle 2"/>
          <p:cNvSpPr>
            <a:spLocks noGrp="1"/>
          </p:cNvSpPr>
          <p:nvPr>
            <p:ph type="subTitle" idx="1"/>
          </p:nvPr>
        </p:nvSpPr>
        <p:spPr>
          <a:xfrm>
            <a:off x="3643306" y="2857496"/>
            <a:ext cx="4986350" cy="900122"/>
          </a:xfrm>
        </p:spPr>
        <p:txBody>
          <a:bodyPr/>
          <a:lstStyle/>
          <a:p>
            <a:r>
              <a:rPr lang="fa-IR" sz="4800" dirty="0" smtClean="0">
                <a:solidFill>
                  <a:srgbClr val="C00000"/>
                </a:solidFill>
                <a:cs typeface="B Farnaz" pitchFamily="2" charset="-78"/>
              </a:rPr>
              <a:t>آشنایی با </a:t>
            </a:r>
            <a:r>
              <a:rPr lang="en-US" sz="5400" b="1" dirty="0" smtClean="0">
                <a:solidFill>
                  <a:srgbClr val="C00000"/>
                </a:solidFill>
                <a:cs typeface="B Farnaz" pitchFamily="2" charset="-78"/>
              </a:rPr>
              <a:t>C</a:t>
            </a:r>
            <a:r>
              <a:rPr lang="en-US" sz="4800" dirty="0" smtClean="0">
                <a:solidFill>
                  <a:srgbClr val="C00000"/>
                </a:solidFill>
                <a:cs typeface="B Farnaz" pitchFamily="2" charset="-78"/>
              </a:rPr>
              <a:t>#</a:t>
            </a:r>
            <a:endParaRPr lang="en-US" sz="4800" dirty="0">
              <a:solidFill>
                <a:srgbClr val="C00000"/>
              </a:solidFill>
              <a:cs typeface="B Farnaz" pitchFamily="2" charset="-78"/>
            </a:endParaRPr>
          </a:p>
        </p:txBody>
      </p:sp>
      <p:sp>
        <p:nvSpPr>
          <p:cNvPr id="4" name="Subtitle 2"/>
          <p:cNvSpPr txBox="1">
            <a:spLocks/>
          </p:cNvSpPr>
          <p:nvPr/>
        </p:nvSpPr>
        <p:spPr bwMode="auto">
          <a:xfrm>
            <a:off x="5072066" y="5929330"/>
            <a:ext cx="4143404" cy="571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lang="fa-IR" sz="2400" b="1" kern="0" dirty="0" smtClean="0">
                <a:cs typeface="B Esfehan" pitchFamily="2" charset="-78"/>
              </a:rPr>
              <a:t>تهیه و تنظیم: علی مهری خانیکی </a:t>
            </a:r>
            <a:endParaRPr kumimoji="0" lang="en-US" sz="2400" b="1" i="0" u="none" strike="noStrike" kern="0" cap="none" spc="0" normalizeH="0" baseline="0" noProof="0" dirty="0">
              <a:ln>
                <a:noFill/>
              </a:ln>
              <a:solidFill>
                <a:schemeClr val="tx1"/>
              </a:solidFill>
              <a:effectLst/>
              <a:uLnTx/>
              <a:uFillTx/>
              <a:cs typeface="B Esfehan" pitchFamily="2" charset="-78"/>
            </a:endParaRPr>
          </a:p>
        </p:txBody>
      </p:sp>
      <p:sp>
        <p:nvSpPr>
          <p:cNvPr id="5" name="Subtitle 2"/>
          <p:cNvSpPr txBox="1">
            <a:spLocks/>
          </p:cNvSpPr>
          <p:nvPr/>
        </p:nvSpPr>
        <p:spPr bwMode="auto">
          <a:xfrm>
            <a:off x="-142908" y="6500834"/>
            <a:ext cx="3286148"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lang="en-US" sz="2000" b="1" kern="0" dirty="0" smtClean="0">
                <a:solidFill>
                  <a:srgbClr val="FF0000"/>
                </a:solidFill>
                <a:cs typeface="B Esfehan" pitchFamily="2" charset="-78"/>
              </a:rPr>
              <a:t>alimehrimail@gmail.com</a:t>
            </a:r>
            <a:endParaRPr kumimoji="0" lang="en-US" sz="2000" b="1" i="0" u="none" strike="noStrike" kern="0" cap="none" spc="0" normalizeH="0" baseline="0" noProof="0" dirty="0">
              <a:ln>
                <a:noFill/>
              </a:ln>
              <a:solidFill>
                <a:srgbClr val="FF0000"/>
              </a:solidFill>
              <a:effectLst/>
              <a:uLnTx/>
              <a:uFillTx/>
              <a:cs typeface="B Esfehan" pitchFamily="2" charset="-78"/>
            </a:endParaRPr>
          </a:p>
        </p:txBody>
      </p:sp>
      <p:sp>
        <p:nvSpPr>
          <p:cNvPr id="6" name="Slide Number Placeholder 5"/>
          <p:cNvSpPr>
            <a:spLocks noGrp="1"/>
          </p:cNvSpPr>
          <p:nvPr>
            <p:ph type="sldNum" sz="quarter" idx="12"/>
          </p:nvPr>
        </p:nvSpPr>
        <p:spPr>
          <a:xfrm>
            <a:off x="7010432" y="6572272"/>
            <a:ext cx="2133600" cy="285728"/>
          </a:xfrm>
        </p:spPr>
        <p:txBody>
          <a:bodyPr/>
          <a:lstStyle/>
          <a:p>
            <a:fld id="{6008D2E2-AB25-4D75-A051-1EBB6AD45A34}" type="slidenum">
              <a:rPr lang="en-US" smtClean="0"/>
              <a:pPr/>
              <a:t>1</a:t>
            </a:fld>
            <a:endParaRPr lang="en-US"/>
          </a:p>
        </p:txBody>
      </p:sp>
      <p:pic>
        <p:nvPicPr>
          <p:cNvPr id="7" name="Picture 2" descr="http://www.chap.sch.ir/sites/default/files/imagecache/image_node_book/book_image/93-94/C358-70.jpg"/>
          <p:cNvPicPr>
            <a:picLocks noChangeAspect="1" noChangeArrowheads="1"/>
          </p:cNvPicPr>
          <p:nvPr/>
        </p:nvPicPr>
        <p:blipFill>
          <a:blip r:embed="rId3"/>
          <a:srcRect l="9523" r="6463"/>
          <a:stretch>
            <a:fillRect/>
          </a:stretch>
        </p:blipFill>
        <p:spPr bwMode="auto">
          <a:xfrm>
            <a:off x="-32" y="-24"/>
            <a:ext cx="2928958" cy="371477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4"/>
          <p:cNvSpPr>
            <a:spLocks noChangeArrowheads="1"/>
          </p:cNvSpPr>
          <p:nvPr/>
        </p:nvSpPr>
        <p:spPr bwMode="auto">
          <a:xfrm>
            <a:off x="0" y="2205038"/>
            <a:ext cx="9144000" cy="0"/>
          </a:xfrm>
          <a:prstGeom prst="rect">
            <a:avLst/>
          </a:prstGeom>
          <a:noFill/>
          <a:ln w="9525">
            <a:noFill/>
            <a:miter lim="800000"/>
            <a:headEnd/>
            <a:tailEnd/>
          </a:ln>
        </p:spPr>
        <p:txBody>
          <a:bodyPr wrap="none" anchor="ctr">
            <a:spAutoFit/>
          </a:bodyPr>
          <a:lstStyle/>
          <a:p>
            <a:pPr algn="ctr" rtl="1" eaLnBrk="1" hangingPunct="1"/>
            <a:endParaRPr lang="en-US"/>
          </a:p>
        </p:txBody>
      </p:sp>
      <p:sp>
        <p:nvSpPr>
          <p:cNvPr id="4100" name="Rectangle 5"/>
          <p:cNvSpPr>
            <a:spLocks noChangeArrowheads="1"/>
          </p:cNvSpPr>
          <p:nvPr/>
        </p:nvSpPr>
        <p:spPr bwMode="auto">
          <a:xfrm>
            <a:off x="76200" y="6415088"/>
            <a:ext cx="304800" cy="366712"/>
          </a:xfrm>
          <a:prstGeom prst="rect">
            <a:avLst/>
          </a:prstGeom>
          <a:noFill/>
          <a:ln w="9525">
            <a:noFill/>
            <a:miter lim="800000"/>
            <a:headEnd/>
            <a:tailEnd/>
          </a:ln>
        </p:spPr>
        <p:txBody>
          <a:bodyPr>
            <a:spAutoFit/>
          </a:bodyPr>
          <a:lstStyle/>
          <a:p>
            <a:pPr algn="r" rtl="1" eaLnBrk="1" hangingPunct="1"/>
            <a:fld id="{DF27AFFB-A6B5-4A96-B98B-9A4ABE8E6D48}" type="slidenum">
              <a:rPr lang="fa-IR" sz="1800">
                <a:latin typeface="Arial" pitchFamily="34" charset="0"/>
              </a:rPr>
              <a:pPr algn="r" rtl="1" eaLnBrk="1" hangingPunct="1"/>
              <a:t>10</a:t>
            </a:fld>
            <a:endParaRPr lang="en-US" sz="1800">
              <a:latin typeface="Arial" pitchFamily="34" charset="0"/>
            </a:endParaRPr>
          </a:p>
        </p:txBody>
      </p:sp>
      <p:sp>
        <p:nvSpPr>
          <p:cNvPr id="4101" name="Rectangle 6"/>
          <p:cNvSpPr>
            <a:spLocks noGrp="1" noChangeArrowheads="1"/>
          </p:cNvSpPr>
          <p:nvPr>
            <p:ph type="body" idx="1"/>
          </p:nvPr>
        </p:nvSpPr>
        <p:spPr>
          <a:xfrm>
            <a:off x="152400" y="1143000"/>
            <a:ext cx="8777318" cy="838200"/>
          </a:xfrm>
          <a:noFill/>
        </p:spPr>
        <p:txBody>
          <a:bodyPr/>
          <a:lstStyle/>
          <a:p>
            <a:pPr eaLnBrk="1" hangingPunct="1"/>
            <a:r>
              <a:rPr lang="fa-IR" sz="2400" b="1" dirty="0" smtClean="0">
                <a:cs typeface="B Nazanin" pitchFamily="2" charset="-78"/>
              </a:rPr>
              <a:t>برنامه های می توانند به یکی از زبانهای سطح بالا مانند </a:t>
            </a:r>
            <a:r>
              <a:rPr lang="en-US" sz="2400" b="1" dirty="0" smtClean="0">
                <a:cs typeface="B Nazanin" pitchFamily="2" charset="-78"/>
              </a:rPr>
              <a:t>VB.NET</a:t>
            </a:r>
            <a:r>
              <a:rPr lang="fa-IR" sz="2400" b="1" dirty="0" smtClean="0">
                <a:cs typeface="B Nazanin" pitchFamily="2" charset="-78"/>
              </a:rPr>
              <a:t>،  </a:t>
            </a:r>
            <a:r>
              <a:rPr lang="en-US" sz="2400" b="1" dirty="0" smtClean="0">
                <a:cs typeface="B Nazanin" pitchFamily="2" charset="-78"/>
              </a:rPr>
              <a:t>C#.NET</a:t>
            </a:r>
            <a:r>
              <a:rPr lang="fa-IR" sz="2400" b="1" dirty="0" smtClean="0">
                <a:cs typeface="B Nazanin" pitchFamily="2" charset="-78"/>
              </a:rPr>
              <a:t>، </a:t>
            </a:r>
            <a:r>
              <a:rPr lang="en-US" sz="2400" b="1" dirty="0" smtClean="0">
                <a:cs typeface="B Nazanin" pitchFamily="2" charset="-78"/>
              </a:rPr>
              <a:t>VC++.NET</a:t>
            </a:r>
            <a:r>
              <a:rPr lang="fa-IR" sz="2400" b="1" dirty="0" smtClean="0">
                <a:cs typeface="B Nazanin" pitchFamily="2" charset="-78"/>
              </a:rPr>
              <a:t> و ... نوشته شوند. </a:t>
            </a:r>
          </a:p>
          <a:p>
            <a:pPr eaLnBrk="1" hangingPunct="1">
              <a:buFontTx/>
              <a:buNone/>
            </a:pPr>
            <a:endParaRPr lang="fa-IR" sz="2400" b="1" dirty="0" smtClean="0">
              <a:cs typeface="B Nazanin" pitchFamily="2" charset="-78"/>
            </a:endParaRPr>
          </a:p>
        </p:txBody>
      </p:sp>
      <p:sp>
        <p:nvSpPr>
          <p:cNvPr id="4102" name="Rectangle 9"/>
          <p:cNvSpPr>
            <a:spLocks noChangeArrowheads="1"/>
          </p:cNvSpPr>
          <p:nvPr/>
        </p:nvSpPr>
        <p:spPr bwMode="auto">
          <a:xfrm>
            <a:off x="304800" y="1981200"/>
            <a:ext cx="8610600" cy="533400"/>
          </a:xfrm>
          <a:prstGeom prst="rect">
            <a:avLst/>
          </a:prstGeom>
          <a:noFill/>
          <a:ln w="9525">
            <a:noFill/>
            <a:miter lim="800000"/>
            <a:headEnd/>
            <a:tailEnd/>
          </a:ln>
        </p:spPr>
        <p:txBody>
          <a:bodyPr/>
          <a:lstStyle/>
          <a:p>
            <a:pPr marL="342900" indent="-342900" algn="r" rtl="1" eaLnBrk="1" hangingPunct="1">
              <a:spcBef>
                <a:spcPct val="20000"/>
              </a:spcBef>
              <a:buFontTx/>
              <a:buBlip>
                <a:blip r:embed="rId3"/>
              </a:buBlip>
            </a:pPr>
            <a:r>
              <a:rPr lang="fa-IR" sz="2200" b="1" dirty="0">
                <a:latin typeface="Arial" pitchFamily="34" charset="0"/>
                <a:cs typeface="B Nazanin" pitchFamily="2" charset="-78"/>
              </a:rPr>
              <a:t>تمام این زبانها از یک </a:t>
            </a:r>
            <a:r>
              <a:rPr lang="fa-IR" sz="2200" b="1" dirty="0">
                <a:solidFill>
                  <a:srgbClr val="FF0066"/>
                </a:solidFill>
                <a:latin typeface="Arial" pitchFamily="34" charset="0"/>
                <a:cs typeface="B Nazanin" pitchFamily="2" charset="-78"/>
              </a:rPr>
              <a:t>کتابخانه کلاسها </a:t>
            </a:r>
            <a:r>
              <a:rPr lang="fa-IR" sz="2200" b="1" dirty="0">
                <a:latin typeface="Arial" pitchFamily="34" charset="0"/>
                <a:cs typeface="B Nazanin" pitchFamily="2" charset="-78"/>
              </a:rPr>
              <a:t>استفاده می کنند.</a:t>
            </a:r>
          </a:p>
        </p:txBody>
      </p:sp>
      <p:sp>
        <p:nvSpPr>
          <p:cNvPr id="4103" name="AutoShape 11" descr="Figure 1-7 How a .NET application runs"/>
          <p:cNvSpPr>
            <a:spLocks noChangeAspect="1" noChangeArrowheads="1"/>
          </p:cNvSpPr>
          <p:nvPr/>
        </p:nvSpPr>
        <p:spPr bwMode="auto">
          <a:xfrm>
            <a:off x="2647950" y="1504950"/>
            <a:ext cx="3848100" cy="3848100"/>
          </a:xfrm>
          <a:prstGeom prst="rect">
            <a:avLst/>
          </a:prstGeom>
          <a:noFill/>
          <a:ln w="9525">
            <a:noFill/>
            <a:miter lim="800000"/>
            <a:headEnd/>
            <a:tailEnd/>
          </a:ln>
        </p:spPr>
        <p:txBody>
          <a:bodyPr/>
          <a:lstStyle/>
          <a:p>
            <a:pPr algn="ctr" rtl="1" eaLnBrk="1" hangingPunct="1"/>
            <a:endParaRPr lang="en-US"/>
          </a:p>
        </p:txBody>
      </p:sp>
      <p:sp>
        <p:nvSpPr>
          <p:cNvPr id="4104" name="AutoShape 13" descr="Figure 1-7 How a .NET application runs"/>
          <p:cNvSpPr>
            <a:spLocks noChangeAspect="1" noChangeArrowheads="1"/>
          </p:cNvSpPr>
          <p:nvPr/>
        </p:nvSpPr>
        <p:spPr bwMode="auto">
          <a:xfrm>
            <a:off x="2647950" y="1504950"/>
            <a:ext cx="3848100" cy="3848100"/>
          </a:xfrm>
          <a:prstGeom prst="rect">
            <a:avLst/>
          </a:prstGeom>
          <a:noFill/>
          <a:ln w="9525">
            <a:noFill/>
            <a:miter lim="800000"/>
            <a:headEnd/>
            <a:tailEnd/>
          </a:ln>
        </p:spPr>
        <p:txBody>
          <a:bodyPr/>
          <a:lstStyle/>
          <a:p>
            <a:pPr algn="ctr" rtl="1" eaLnBrk="1" hangingPunct="1"/>
            <a:endParaRPr lang="en-US"/>
          </a:p>
        </p:txBody>
      </p:sp>
      <p:sp>
        <p:nvSpPr>
          <p:cNvPr id="4105" name="Rectangle 15"/>
          <p:cNvSpPr>
            <a:spLocks noChangeArrowheads="1"/>
          </p:cNvSpPr>
          <p:nvPr/>
        </p:nvSpPr>
        <p:spPr bwMode="auto">
          <a:xfrm>
            <a:off x="228600" y="2590800"/>
            <a:ext cx="8610600" cy="533400"/>
          </a:xfrm>
          <a:prstGeom prst="rect">
            <a:avLst/>
          </a:prstGeom>
          <a:noFill/>
          <a:ln w="9525">
            <a:noFill/>
            <a:miter lim="800000"/>
            <a:headEnd/>
            <a:tailEnd/>
          </a:ln>
        </p:spPr>
        <p:txBody>
          <a:bodyPr/>
          <a:lstStyle/>
          <a:p>
            <a:pPr marL="342900" indent="-342900" algn="r" rtl="1" eaLnBrk="1" hangingPunct="1">
              <a:spcBef>
                <a:spcPct val="20000"/>
              </a:spcBef>
              <a:buFontTx/>
              <a:buBlip>
                <a:blip r:embed="rId3"/>
              </a:buBlip>
            </a:pPr>
            <a:r>
              <a:rPr lang="fa-IR" sz="2200" b="1" dirty="0">
                <a:latin typeface="Arial" pitchFamily="34" charset="0"/>
                <a:cs typeface="B Nazanin" pitchFamily="2" charset="-78"/>
              </a:rPr>
              <a:t>مراحل اجرای برنامه:</a:t>
            </a:r>
          </a:p>
        </p:txBody>
      </p:sp>
      <p:sp>
        <p:nvSpPr>
          <p:cNvPr id="4106" name="AutoShape 16"/>
          <p:cNvSpPr>
            <a:spLocks noChangeArrowheads="1"/>
          </p:cNvSpPr>
          <p:nvPr/>
        </p:nvSpPr>
        <p:spPr bwMode="auto">
          <a:xfrm>
            <a:off x="838200" y="2590800"/>
            <a:ext cx="1752600" cy="1054100"/>
          </a:xfrm>
          <a:prstGeom prst="foldedCorner">
            <a:avLst>
              <a:gd name="adj" fmla="val 25000"/>
            </a:avLst>
          </a:prstGeom>
          <a:solidFill>
            <a:schemeClr val="accent1"/>
          </a:solidFill>
          <a:ln w="9525">
            <a:solidFill>
              <a:schemeClr val="tx1"/>
            </a:solidFill>
            <a:round/>
            <a:headEnd/>
            <a:tailEnd/>
          </a:ln>
        </p:spPr>
        <p:txBody>
          <a:bodyPr wrap="none" anchor="ctr"/>
          <a:lstStyle/>
          <a:p>
            <a:pPr algn="ctr" rtl="1" eaLnBrk="1" hangingPunct="1"/>
            <a:r>
              <a:rPr lang="fa-IR"/>
              <a:t>برنامه به زبان </a:t>
            </a:r>
            <a:r>
              <a:rPr lang="en-US"/>
              <a:t>C#</a:t>
            </a:r>
            <a:endParaRPr lang="fa-IR"/>
          </a:p>
          <a:p>
            <a:pPr algn="ctr" rtl="1" eaLnBrk="1" hangingPunct="1"/>
            <a:r>
              <a:rPr lang="fa-IR"/>
              <a:t>، </a:t>
            </a:r>
            <a:r>
              <a:rPr lang="en-US"/>
              <a:t>Vb</a:t>
            </a:r>
            <a:r>
              <a:rPr lang="fa-IR"/>
              <a:t>، </a:t>
            </a:r>
            <a:r>
              <a:rPr lang="en-US"/>
              <a:t>C++</a:t>
            </a:r>
            <a:r>
              <a:rPr lang="fa-IR"/>
              <a:t> و ...</a:t>
            </a:r>
            <a:endParaRPr lang="en-US"/>
          </a:p>
        </p:txBody>
      </p:sp>
      <p:sp>
        <p:nvSpPr>
          <p:cNvPr id="4107" name="Rectangle 19"/>
          <p:cNvSpPr>
            <a:spLocks noGrp="1" noChangeArrowheads="1"/>
          </p:cNvSpPr>
          <p:nvPr>
            <p:ph type="title"/>
          </p:nvPr>
        </p:nvSpPr>
        <p:spPr>
          <a:xfrm>
            <a:off x="457200" y="274638"/>
            <a:ext cx="8229600" cy="868362"/>
          </a:xfrm>
          <a:noFill/>
        </p:spPr>
        <p:txBody>
          <a:bodyPr/>
          <a:lstStyle/>
          <a:p>
            <a:pPr rtl="1" eaLnBrk="1" hangingPunct="1"/>
            <a:r>
              <a:rPr lang="en-US" sz="3600" b="1" dirty="0" smtClean="0">
                <a:cs typeface="B Nazanin" pitchFamily="2" charset="-78"/>
              </a:rPr>
              <a:t>.NET Framework</a:t>
            </a:r>
          </a:p>
        </p:txBody>
      </p:sp>
      <p:sp>
        <p:nvSpPr>
          <p:cNvPr id="4108" name="Rectangle 20"/>
          <p:cNvSpPr>
            <a:spLocks noChangeArrowheads="1"/>
          </p:cNvSpPr>
          <p:nvPr/>
        </p:nvSpPr>
        <p:spPr bwMode="auto">
          <a:xfrm>
            <a:off x="3733800" y="2667000"/>
            <a:ext cx="1295400" cy="990600"/>
          </a:xfrm>
          <a:prstGeom prst="rect">
            <a:avLst/>
          </a:prstGeom>
          <a:solidFill>
            <a:schemeClr val="accent1"/>
          </a:solidFill>
          <a:ln w="9525" algn="ctr">
            <a:solidFill>
              <a:schemeClr val="tx1"/>
            </a:solidFill>
            <a:miter lim="800000"/>
            <a:headEnd/>
            <a:tailEnd/>
          </a:ln>
        </p:spPr>
        <p:txBody>
          <a:bodyPr wrap="none" anchor="ctr"/>
          <a:lstStyle/>
          <a:p>
            <a:pPr algn="ctr" rtl="1" eaLnBrk="1" hangingPunct="1"/>
            <a:r>
              <a:rPr lang="fa-IR" sz="2400">
                <a:latin typeface="Arial" pitchFamily="34" charset="0"/>
              </a:rPr>
              <a:t>کتابخانه</a:t>
            </a:r>
          </a:p>
          <a:p>
            <a:pPr algn="ctr" rtl="1" eaLnBrk="1" hangingPunct="1"/>
            <a:r>
              <a:rPr lang="fa-IR" sz="2400">
                <a:latin typeface="Arial" pitchFamily="34" charset="0"/>
              </a:rPr>
              <a:t> کلاسها</a:t>
            </a:r>
            <a:endParaRPr lang="en-US" sz="2400">
              <a:latin typeface="Arial" pitchFamily="34" charset="0"/>
            </a:endParaRPr>
          </a:p>
        </p:txBody>
      </p:sp>
      <p:sp>
        <p:nvSpPr>
          <p:cNvPr id="4109" name="Rectangle 21"/>
          <p:cNvSpPr>
            <a:spLocks noChangeArrowheads="1"/>
          </p:cNvSpPr>
          <p:nvPr/>
        </p:nvSpPr>
        <p:spPr bwMode="auto">
          <a:xfrm>
            <a:off x="838200" y="4419600"/>
            <a:ext cx="1676400" cy="1143000"/>
          </a:xfrm>
          <a:prstGeom prst="rect">
            <a:avLst/>
          </a:prstGeom>
          <a:solidFill>
            <a:schemeClr val="accent1"/>
          </a:solidFill>
          <a:ln w="9525" algn="ctr">
            <a:solidFill>
              <a:schemeClr val="tx1"/>
            </a:solidFill>
            <a:miter lim="800000"/>
            <a:headEnd/>
            <a:tailEnd/>
          </a:ln>
        </p:spPr>
        <p:txBody>
          <a:bodyPr wrap="none" anchor="ctr"/>
          <a:lstStyle/>
          <a:p>
            <a:pPr algn="ctr" rtl="1" eaLnBrk="1" hangingPunct="1"/>
            <a:r>
              <a:rPr lang="en-US" sz="2200">
                <a:latin typeface="Arial" pitchFamily="34" charset="0"/>
              </a:rPr>
              <a:t>exe</a:t>
            </a:r>
            <a:endParaRPr lang="fa-IR" sz="2200">
              <a:latin typeface="Arial" pitchFamily="34" charset="0"/>
            </a:endParaRPr>
          </a:p>
          <a:p>
            <a:pPr algn="ctr" rtl="1" eaLnBrk="1" hangingPunct="1"/>
            <a:r>
              <a:rPr lang="fa-IR" sz="2200">
                <a:latin typeface="Arial" pitchFamily="34" charset="0"/>
              </a:rPr>
              <a:t> (به زبان </a:t>
            </a:r>
            <a:r>
              <a:rPr lang="en-US" sz="2200">
                <a:latin typeface="Arial" pitchFamily="34" charset="0"/>
              </a:rPr>
              <a:t>IL</a:t>
            </a:r>
            <a:r>
              <a:rPr lang="fa-IR" sz="2200">
                <a:latin typeface="Arial" pitchFamily="34" charset="0"/>
              </a:rPr>
              <a:t>)</a:t>
            </a:r>
            <a:endParaRPr lang="en-US" sz="2200">
              <a:latin typeface="Arial" pitchFamily="34" charset="0"/>
            </a:endParaRPr>
          </a:p>
        </p:txBody>
      </p:sp>
      <p:sp>
        <p:nvSpPr>
          <p:cNvPr id="4110" name="Rectangle 22"/>
          <p:cNvSpPr>
            <a:spLocks noChangeArrowheads="1"/>
          </p:cNvSpPr>
          <p:nvPr/>
        </p:nvSpPr>
        <p:spPr bwMode="auto">
          <a:xfrm>
            <a:off x="3048000" y="4343400"/>
            <a:ext cx="4419600" cy="1676400"/>
          </a:xfrm>
          <a:prstGeom prst="rect">
            <a:avLst/>
          </a:prstGeom>
          <a:solidFill>
            <a:schemeClr val="accent1"/>
          </a:solidFill>
          <a:ln w="9525" algn="ctr">
            <a:solidFill>
              <a:schemeClr val="tx1"/>
            </a:solidFill>
            <a:miter lim="800000"/>
            <a:headEnd/>
            <a:tailEnd/>
          </a:ln>
        </p:spPr>
        <p:txBody>
          <a:bodyPr wrap="none" anchor="ctr"/>
          <a:lstStyle/>
          <a:p>
            <a:pPr algn="ctr" rtl="1" eaLnBrk="1" hangingPunct="1"/>
            <a:endParaRPr lang="fa-IR" sz="2400">
              <a:latin typeface="Arial" pitchFamily="34" charset="0"/>
            </a:endParaRPr>
          </a:p>
        </p:txBody>
      </p:sp>
      <p:cxnSp>
        <p:nvCxnSpPr>
          <p:cNvPr id="4111" name="AutoShape 23"/>
          <p:cNvCxnSpPr>
            <a:cxnSpLocks noChangeShapeType="1"/>
            <a:stCxn id="4106" idx="2"/>
            <a:endCxn id="4109" idx="0"/>
          </p:cNvCxnSpPr>
          <p:nvPr/>
        </p:nvCxnSpPr>
        <p:spPr bwMode="auto">
          <a:xfrm flipH="1">
            <a:off x="1676400" y="3644900"/>
            <a:ext cx="38100" cy="774700"/>
          </a:xfrm>
          <a:prstGeom prst="straightConnector1">
            <a:avLst/>
          </a:prstGeom>
          <a:noFill/>
          <a:ln w="9525">
            <a:solidFill>
              <a:schemeClr val="tx1"/>
            </a:solidFill>
            <a:round/>
            <a:headEnd/>
            <a:tailEnd type="triangle" w="med" len="med"/>
          </a:ln>
        </p:spPr>
      </p:cxnSp>
      <p:sp>
        <p:nvSpPr>
          <p:cNvPr id="4112" name="Rectangle 24"/>
          <p:cNvSpPr>
            <a:spLocks noChangeArrowheads="1"/>
          </p:cNvSpPr>
          <p:nvPr/>
        </p:nvSpPr>
        <p:spPr bwMode="auto">
          <a:xfrm>
            <a:off x="3505200" y="4191000"/>
            <a:ext cx="3505200" cy="381000"/>
          </a:xfrm>
          <a:prstGeom prst="rect">
            <a:avLst/>
          </a:prstGeom>
          <a:solidFill>
            <a:schemeClr val="accent1"/>
          </a:solidFill>
          <a:ln w="9525" algn="ctr">
            <a:solidFill>
              <a:schemeClr val="tx1"/>
            </a:solidFill>
            <a:miter lim="800000"/>
            <a:headEnd/>
            <a:tailEnd/>
          </a:ln>
        </p:spPr>
        <p:txBody>
          <a:bodyPr wrap="none" anchor="ctr"/>
          <a:lstStyle/>
          <a:p>
            <a:pPr algn="ctr" rtl="1" eaLnBrk="1" hangingPunct="1"/>
            <a:r>
              <a:rPr lang="en-US" sz="2800"/>
              <a:t>CLR</a:t>
            </a:r>
          </a:p>
        </p:txBody>
      </p:sp>
      <p:cxnSp>
        <p:nvCxnSpPr>
          <p:cNvPr id="4113" name="AutoShape 25"/>
          <p:cNvCxnSpPr>
            <a:cxnSpLocks noChangeShapeType="1"/>
            <a:stCxn id="4108" idx="1"/>
            <a:endCxn id="4106" idx="3"/>
          </p:cNvCxnSpPr>
          <p:nvPr/>
        </p:nvCxnSpPr>
        <p:spPr bwMode="auto">
          <a:xfrm flipH="1" flipV="1">
            <a:off x="2590800" y="3117850"/>
            <a:ext cx="1143000" cy="44450"/>
          </a:xfrm>
          <a:prstGeom prst="straightConnector1">
            <a:avLst/>
          </a:prstGeom>
          <a:noFill/>
          <a:ln w="9525">
            <a:solidFill>
              <a:schemeClr val="tx1"/>
            </a:solidFill>
            <a:round/>
            <a:headEnd/>
            <a:tailEnd type="triangle" w="med" len="med"/>
          </a:ln>
        </p:spPr>
      </p:cxnSp>
      <p:sp>
        <p:nvSpPr>
          <p:cNvPr id="4114" name="Text Box 26"/>
          <p:cNvSpPr txBox="1">
            <a:spLocks noChangeArrowheads="1"/>
          </p:cNvSpPr>
          <p:nvPr/>
        </p:nvSpPr>
        <p:spPr bwMode="auto">
          <a:xfrm>
            <a:off x="4238625" y="4784725"/>
            <a:ext cx="2009775" cy="396875"/>
          </a:xfrm>
          <a:prstGeom prst="rect">
            <a:avLst/>
          </a:prstGeom>
          <a:noFill/>
          <a:ln w="9525" algn="ctr">
            <a:noFill/>
            <a:miter lim="800000"/>
            <a:headEnd/>
            <a:tailEnd/>
          </a:ln>
        </p:spPr>
        <p:txBody>
          <a:bodyPr wrap="none">
            <a:spAutoFit/>
          </a:bodyPr>
          <a:lstStyle/>
          <a:p>
            <a:pPr algn="ctr" rtl="1" eaLnBrk="1" hangingPunct="1"/>
            <a:r>
              <a:rPr lang="fa-IR"/>
              <a:t>ترجمه به زبان ماشین</a:t>
            </a:r>
            <a:endParaRPr lang="en-US"/>
          </a:p>
        </p:txBody>
      </p:sp>
      <p:sp>
        <p:nvSpPr>
          <p:cNvPr id="4115" name="Text Box 27"/>
          <p:cNvSpPr txBox="1">
            <a:spLocks noChangeArrowheads="1"/>
          </p:cNvSpPr>
          <p:nvPr/>
        </p:nvSpPr>
        <p:spPr bwMode="auto">
          <a:xfrm>
            <a:off x="4965700" y="5546725"/>
            <a:ext cx="538163" cy="396875"/>
          </a:xfrm>
          <a:prstGeom prst="rect">
            <a:avLst/>
          </a:prstGeom>
          <a:noFill/>
          <a:ln w="9525" algn="ctr">
            <a:noFill/>
            <a:miter lim="800000"/>
            <a:headEnd/>
            <a:tailEnd/>
          </a:ln>
        </p:spPr>
        <p:txBody>
          <a:bodyPr wrap="none">
            <a:spAutoFit/>
          </a:bodyPr>
          <a:lstStyle/>
          <a:p>
            <a:pPr algn="ctr" rtl="1" eaLnBrk="1" hangingPunct="1"/>
            <a:r>
              <a:rPr lang="fa-IR"/>
              <a:t>اجرا</a:t>
            </a:r>
            <a:endParaRPr lang="en-US"/>
          </a:p>
        </p:txBody>
      </p:sp>
      <p:cxnSp>
        <p:nvCxnSpPr>
          <p:cNvPr id="4116" name="AutoShape 28"/>
          <p:cNvCxnSpPr>
            <a:cxnSpLocks noChangeShapeType="1"/>
            <a:stCxn id="4109" idx="3"/>
            <a:endCxn id="4114" idx="1"/>
          </p:cNvCxnSpPr>
          <p:nvPr/>
        </p:nvCxnSpPr>
        <p:spPr bwMode="auto">
          <a:xfrm flipV="1">
            <a:off x="2514600" y="4983163"/>
            <a:ext cx="1724025" cy="7937"/>
          </a:xfrm>
          <a:prstGeom prst="straightConnector1">
            <a:avLst/>
          </a:prstGeom>
          <a:noFill/>
          <a:ln w="9525">
            <a:solidFill>
              <a:schemeClr val="tx1"/>
            </a:solidFill>
            <a:round/>
            <a:headEnd/>
            <a:tailEnd type="triangle" w="med" len="med"/>
          </a:ln>
        </p:spPr>
      </p:cxnSp>
      <p:cxnSp>
        <p:nvCxnSpPr>
          <p:cNvPr id="4117" name="AutoShape 29"/>
          <p:cNvCxnSpPr>
            <a:cxnSpLocks noChangeShapeType="1"/>
            <a:stCxn id="4114" idx="2"/>
            <a:endCxn id="4115" idx="0"/>
          </p:cNvCxnSpPr>
          <p:nvPr/>
        </p:nvCxnSpPr>
        <p:spPr bwMode="auto">
          <a:xfrm flipH="1">
            <a:off x="5235575" y="5181600"/>
            <a:ext cx="7938" cy="365125"/>
          </a:xfrm>
          <a:prstGeom prst="straightConnector1">
            <a:avLst/>
          </a:prstGeom>
          <a:noFill/>
          <a:ln w="9525">
            <a:solidFill>
              <a:schemeClr val="tx1"/>
            </a:solidFill>
            <a:round/>
            <a:headEnd/>
            <a:tailEnd type="triangle" w="med" len="med"/>
          </a:ln>
        </p:spPr>
      </p:cxnSp>
      <p:sp>
        <p:nvSpPr>
          <p:cNvPr id="4118" name="Text Box 30"/>
          <p:cNvSpPr txBox="1">
            <a:spLocks noChangeArrowheads="1"/>
          </p:cNvSpPr>
          <p:nvPr/>
        </p:nvSpPr>
        <p:spPr bwMode="auto">
          <a:xfrm>
            <a:off x="344488" y="3810000"/>
            <a:ext cx="3001962" cy="396875"/>
          </a:xfrm>
          <a:prstGeom prst="rect">
            <a:avLst/>
          </a:prstGeom>
          <a:noFill/>
          <a:ln w="9525" algn="ctr">
            <a:noFill/>
            <a:miter lim="800000"/>
            <a:headEnd/>
            <a:tailEnd/>
          </a:ln>
        </p:spPr>
        <p:txBody>
          <a:bodyPr wrap="none">
            <a:spAutoFit/>
          </a:bodyPr>
          <a:lstStyle/>
          <a:p>
            <a:pPr algn="ctr" rtl="1" eaLnBrk="1" hangingPunct="1"/>
            <a:r>
              <a:rPr lang="fa-IR"/>
              <a:t>ترجمه توسط کامپایلر به زبان </a:t>
            </a:r>
            <a:r>
              <a:rPr lang="en-US"/>
              <a:t>IL</a:t>
            </a:r>
          </a:p>
        </p:txBody>
      </p:sp>
      <p:sp>
        <p:nvSpPr>
          <p:cNvPr id="22" name="Slide Number Placeholder 21"/>
          <p:cNvSpPr>
            <a:spLocks noGrp="1"/>
          </p:cNvSpPr>
          <p:nvPr>
            <p:ph type="sldNum" sz="quarter" idx="12"/>
          </p:nvPr>
        </p:nvSpPr>
        <p:spPr/>
        <p:txBody>
          <a:bodyPr/>
          <a:lstStyle/>
          <a:p>
            <a:fld id="{6008D2E2-AB25-4D75-A051-1EBB6AD45A34}"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785818"/>
          </a:xfrm>
        </p:spPr>
        <p:txBody>
          <a:bodyPr/>
          <a:lstStyle/>
          <a:p>
            <a:r>
              <a:rPr lang="en-US" b="1" dirty="0" smtClean="0">
                <a:cs typeface="B Nazanin" pitchFamily="2" charset="-78"/>
              </a:rPr>
              <a:t>.NET Framework</a:t>
            </a:r>
            <a:endParaRPr lang="en-US" dirty="0"/>
          </a:p>
        </p:txBody>
      </p:sp>
      <p:sp>
        <p:nvSpPr>
          <p:cNvPr id="3" name="Content Placeholder 2"/>
          <p:cNvSpPr>
            <a:spLocks noGrp="1"/>
          </p:cNvSpPr>
          <p:nvPr>
            <p:ph idx="1"/>
          </p:nvPr>
        </p:nvSpPr>
        <p:spPr>
          <a:xfrm>
            <a:off x="142844" y="1285860"/>
            <a:ext cx="8858312" cy="5357850"/>
          </a:xfrm>
        </p:spPr>
        <p:txBody>
          <a:bodyPr/>
          <a:lstStyle/>
          <a:p>
            <a:pPr marL="0" indent="0" algn="just"/>
            <a:r>
              <a:rPr lang="fa-IR" sz="2800" b="1" dirty="0" smtClean="0"/>
              <a:t>در حال حاضر 40 زبان برنامه نویسی تحت تکنولوژی دات نت پشتیبانی می شوند. از جمله این زبان ها می توان </a:t>
            </a:r>
            <a:r>
              <a:rPr lang="en-US" sz="2800" b="1" dirty="0" smtClean="0"/>
              <a:t>C#.NET, VB.NET, J#.NET, C++.NET, F#.NET, Cobol.NET, Ada.NET</a:t>
            </a:r>
            <a:r>
              <a:rPr lang="fa-IR" sz="2800" b="1" dirty="0" smtClean="0"/>
              <a:t> و …را</a:t>
            </a:r>
            <a:r>
              <a:rPr lang="en-US" sz="2800" b="1" dirty="0" smtClean="0"/>
              <a:t> </a:t>
            </a:r>
            <a:r>
              <a:rPr lang="fa-IR" sz="2800" b="1" dirty="0" smtClean="0"/>
              <a:t>نام</a:t>
            </a:r>
            <a:r>
              <a:rPr lang="en-US" sz="2800" b="1" dirty="0" smtClean="0"/>
              <a:t> </a:t>
            </a:r>
            <a:r>
              <a:rPr lang="fa-IR" sz="2800" b="1" dirty="0" smtClean="0"/>
              <a:t>برد. زمانیکه</a:t>
            </a:r>
            <a:r>
              <a:rPr lang="en-US" sz="2800" b="1" dirty="0" smtClean="0"/>
              <a:t> </a:t>
            </a:r>
            <a:r>
              <a:rPr lang="fa-IR" sz="2800" b="1" dirty="0" smtClean="0"/>
              <a:t>یک</a:t>
            </a:r>
            <a:r>
              <a:rPr lang="en-US" sz="2800" b="1" dirty="0" smtClean="0"/>
              <a:t>Source Code</a:t>
            </a:r>
            <a:r>
              <a:rPr lang="fa-IR" sz="2800" b="1" dirty="0" smtClean="0"/>
              <a:t> تحت تکنولوژی دات نت کامپایل می شود، فایل خروجی توسط یک زبان میانی تولید می شود که وابسته به هیچ ماشینی نیست. به این زبان میانی </a:t>
            </a:r>
            <a:r>
              <a:rPr lang="en-US" sz="2800" b="1" dirty="0" smtClean="0"/>
              <a:t>MSIL</a:t>
            </a:r>
            <a:r>
              <a:rPr lang="fa-IR" sz="2800" b="1" dirty="0" smtClean="0"/>
              <a:t> یا به اختصار (</a:t>
            </a:r>
            <a:r>
              <a:rPr lang="en-US" sz="2800" b="1" dirty="0" smtClean="0"/>
              <a:t>IL (Intermediate Language</a:t>
            </a:r>
            <a:r>
              <a:rPr lang="fa-IR" sz="2800" b="1" dirty="0" smtClean="0"/>
              <a:t> می گویند. زمانی که می خواهیم برنامه را بر روی یک ماشین اجرا نماییم، این زبان میانی تبدیل به کد ماشین محلی می شود و سپس اجرا می گردد. </a:t>
            </a:r>
            <a:endParaRPr lang="en-US" sz="2800" b="1" dirty="0" smtClean="0"/>
          </a:p>
          <a:p>
            <a:pPr marL="0" indent="0" algn="ctr"/>
            <a:r>
              <a:rPr lang="fa-IR" b="1" dirty="0" smtClean="0">
                <a:solidFill>
                  <a:schemeClr val="accent2"/>
                </a:solidFill>
                <a:cs typeface="B Homa" pitchFamily="2" charset="-78"/>
              </a:rPr>
              <a:t>در واقع این روند باعث می شود تا برنامه های تولید شده تحت دات نت نسبت به سیستم عامل و سخت افزار مستقل باشند.</a:t>
            </a:r>
            <a:endParaRPr lang="en-US" b="1" dirty="0" smtClean="0">
              <a:solidFill>
                <a:schemeClr val="accent2"/>
              </a:solidFill>
              <a:cs typeface="B Homa" pitchFamily="2" charset="-78"/>
            </a:endParaRPr>
          </a:p>
          <a:p>
            <a:pPr algn="just"/>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868362"/>
          </a:xfrm>
        </p:spPr>
        <p:txBody>
          <a:bodyPr/>
          <a:lstStyle/>
          <a:p>
            <a:pPr rtl="1" eaLnBrk="1" hangingPunct="1"/>
            <a:r>
              <a:rPr lang="en-US" sz="3600" b="1" dirty="0" smtClean="0">
                <a:cs typeface="B Nazanin" pitchFamily="2" charset="-78"/>
              </a:rPr>
              <a:t>.NET Framework</a:t>
            </a:r>
          </a:p>
        </p:txBody>
      </p:sp>
      <p:sp>
        <p:nvSpPr>
          <p:cNvPr id="5124" name="Rectangle 5"/>
          <p:cNvSpPr>
            <a:spLocks noChangeArrowheads="1"/>
          </p:cNvSpPr>
          <p:nvPr/>
        </p:nvSpPr>
        <p:spPr bwMode="auto">
          <a:xfrm>
            <a:off x="76200" y="6415088"/>
            <a:ext cx="304800" cy="366712"/>
          </a:xfrm>
          <a:prstGeom prst="rect">
            <a:avLst/>
          </a:prstGeom>
          <a:noFill/>
          <a:ln w="9525">
            <a:noFill/>
            <a:miter lim="800000"/>
            <a:headEnd/>
            <a:tailEnd/>
          </a:ln>
        </p:spPr>
        <p:txBody>
          <a:bodyPr>
            <a:spAutoFit/>
          </a:bodyPr>
          <a:lstStyle/>
          <a:p>
            <a:pPr algn="r" rtl="1" eaLnBrk="1" hangingPunct="1"/>
            <a:fld id="{BADA8BED-7550-42C0-9326-F5E36A9870E1}" type="slidenum">
              <a:rPr lang="fa-IR" sz="1800">
                <a:latin typeface="Arial" pitchFamily="34" charset="0"/>
              </a:rPr>
              <a:pPr algn="r" rtl="1" eaLnBrk="1" hangingPunct="1"/>
              <a:t>12</a:t>
            </a:fld>
            <a:endParaRPr lang="en-US" sz="1800">
              <a:latin typeface="Arial" pitchFamily="34" charset="0"/>
            </a:endParaRPr>
          </a:p>
        </p:txBody>
      </p:sp>
      <p:sp>
        <p:nvSpPr>
          <p:cNvPr id="5125" name="Rectangle 10"/>
          <p:cNvSpPr>
            <a:spLocks noGrp="1" noChangeArrowheads="1"/>
          </p:cNvSpPr>
          <p:nvPr>
            <p:ph type="body" idx="1"/>
          </p:nvPr>
        </p:nvSpPr>
        <p:spPr>
          <a:xfrm>
            <a:off x="152400" y="1376354"/>
            <a:ext cx="8610600" cy="838200"/>
          </a:xfrm>
          <a:noFill/>
        </p:spPr>
        <p:txBody>
          <a:bodyPr/>
          <a:lstStyle/>
          <a:p>
            <a:pPr algn="ctr" eaLnBrk="1" hangingPunct="1"/>
            <a:r>
              <a:rPr lang="fa-IR" sz="2800" b="1" dirty="0" smtClean="0">
                <a:solidFill>
                  <a:schemeClr val="accent2"/>
                </a:solidFill>
                <a:cs typeface="B Jadid" pitchFamily="2" charset="-78"/>
              </a:rPr>
              <a:t>کتابخانه</a:t>
            </a:r>
            <a:r>
              <a:rPr lang="fa-IR" sz="2800" b="1" dirty="0" smtClean="0">
                <a:solidFill>
                  <a:srgbClr val="FF0066"/>
                </a:solidFill>
                <a:cs typeface="B Nazanin" pitchFamily="2" charset="-78"/>
              </a:rPr>
              <a:t> </a:t>
            </a:r>
            <a:r>
              <a:rPr lang="fa-IR" sz="2800" b="1" dirty="0" smtClean="0">
                <a:solidFill>
                  <a:schemeClr val="accent2"/>
                </a:solidFill>
                <a:cs typeface="B Jadid" pitchFamily="2" charset="-78"/>
              </a:rPr>
              <a:t>کلاسها</a:t>
            </a:r>
            <a:r>
              <a:rPr lang="fa-IR" sz="2800" b="1" dirty="0" smtClean="0">
                <a:solidFill>
                  <a:srgbClr val="FF0066"/>
                </a:solidFill>
                <a:cs typeface="B Nazanin" pitchFamily="2" charset="-78"/>
              </a:rPr>
              <a:t> </a:t>
            </a:r>
            <a:r>
              <a:rPr lang="fa-IR" sz="2800" b="1" dirty="0" smtClean="0">
                <a:cs typeface="B Nazanin" pitchFamily="2" charset="-78"/>
              </a:rPr>
              <a:t>برحسب کاربردهای مختلف طبقه بندی شده است. برخی از آنها عبارتند از:</a:t>
            </a:r>
          </a:p>
          <a:p>
            <a:pPr algn="ctr" eaLnBrk="1" hangingPunct="1">
              <a:buFontTx/>
              <a:buBlip>
                <a:blip r:embed="rId3"/>
              </a:buBlip>
            </a:pPr>
            <a:endParaRPr lang="fa-IR" sz="2800" b="1" dirty="0" smtClean="0"/>
          </a:p>
        </p:txBody>
      </p:sp>
      <p:graphicFrame>
        <p:nvGraphicFramePr>
          <p:cNvPr id="59455" name="Group 63"/>
          <p:cNvGraphicFramePr>
            <a:graphicFrameLocks noGrp="1"/>
          </p:cNvGraphicFramePr>
          <p:nvPr/>
        </p:nvGraphicFramePr>
        <p:xfrm>
          <a:off x="285720" y="2493489"/>
          <a:ext cx="8643998" cy="4007200"/>
        </p:xfrm>
        <a:graphic>
          <a:graphicData uri="http://schemas.openxmlformats.org/drawingml/2006/table">
            <a:tbl>
              <a:tblPr rtl="1"/>
              <a:tblGrid>
                <a:gridCol w="5588039"/>
                <a:gridCol w="3055959"/>
              </a:tblGrid>
              <a:tr h="44125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dirty="0" smtClean="0">
                          <a:ln>
                            <a:noFill/>
                          </a:ln>
                          <a:solidFill>
                            <a:schemeClr val="accent2"/>
                          </a:solidFill>
                          <a:effectLst/>
                          <a:latin typeface="Arial" pitchFamily="34" charset="0"/>
                          <a:cs typeface="B Nazanin" pitchFamily="2" charset="-78"/>
                        </a:rPr>
                        <a:t>شرح</a:t>
                      </a:r>
                      <a:endParaRPr kumimoji="0" lang="en-US" sz="2000" b="1" i="0" u="none" strike="noStrike" cap="none" normalizeH="0" baseline="0" dirty="0" smtClean="0">
                        <a:ln>
                          <a:noFill/>
                        </a:ln>
                        <a:solidFill>
                          <a:schemeClr val="accent2"/>
                        </a:solidFill>
                        <a:effectLst/>
                        <a:latin typeface="Arial" pitchFamily="34" charset="0"/>
                        <a:cs typeface="B Nazanin" pitchFamily="2" charset="-78"/>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Arial" pitchFamily="34" charset="0"/>
                          <a:cs typeface="B Nazanin" pitchFamily="2" charset="-78"/>
                        </a:rPr>
                        <a:t>نام کتابخانه </a:t>
                      </a:r>
                      <a:r>
                        <a:rPr kumimoji="0" lang="fa-IR" sz="2000" b="1" i="0" u="none" strike="noStrike" cap="none" normalizeH="0" baseline="0" smtClean="0">
                          <a:ln>
                            <a:noFill/>
                          </a:ln>
                          <a:solidFill>
                            <a:srgbClr val="FF0066"/>
                          </a:solidFill>
                          <a:effectLst/>
                          <a:latin typeface="Arial" pitchFamily="34" charset="0"/>
                          <a:cs typeface="B Nazanin" pitchFamily="2" charset="-78"/>
                        </a:rPr>
                        <a:t>(مباحث ویژه)</a:t>
                      </a:r>
                      <a:endParaRPr kumimoji="0" lang="en-US" sz="2000" b="1" i="0" u="none" strike="noStrike" cap="none" normalizeH="0" baseline="0" smtClean="0">
                        <a:ln>
                          <a:noFill/>
                        </a:ln>
                        <a:solidFill>
                          <a:srgbClr val="FF0066"/>
                        </a:solidFill>
                        <a:effectLst/>
                        <a:latin typeface="Arial" pitchFamily="34" charset="0"/>
                        <a:cs typeface="B Nazanin" pitchFamily="2" charset="-78"/>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005681">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Arial" pitchFamily="34" charset="0"/>
                          <a:cs typeface="B Nazanin" pitchFamily="2" charset="-78"/>
                        </a:rPr>
                        <a:t>شامل انواع دادها مانند داده های عددی، رشته ها و توابع تبدیل آنها می باشد. پایه ای برای تمام کتابخانه های دیگر است</a:t>
                      </a:r>
                      <a:endParaRPr kumimoji="0" lang="en-US" sz="2000" b="1" i="0" u="none" strike="noStrike" cap="none" normalizeH="0" baseline="0" smtClean="0">
                        <a:ln>
                          <a:noFill/>
                        </a:ln>
                        <a:solidFill>
                          <a:schemeClr val="accent2"/>
                        </a:solidFill>
                        <a:effectLst/>
                        <a:latin typeface="Arial" pitchFamily="34" charset="0"/>
                        <a:cs typeface="B Nazanin" pitchFamily="2" charset="-78"/>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B Nazanin" pitchFamily="2" charset="-78"/>
                        </a:rPr>
                        <a:t>System</a:t>
                      </a:r>
                    </a:p>
                  </a:txBody>
                  <a:tcPr marT="45713" marB="45713"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9617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Arial" pitchFamily="34" charset="0"/>
                          <a:cs typeface="B Nazanin" pitchFamily="2" charset="-78"/>
                        </a:rPr>
                        <a:t>شامل کلاسهایی برای کار با فایلها است</a:t>
                      </a:r>
                      <a:endParaRPr kumimoji="0" lang="en-US" sz="2000" b="1" i="0" u="none" strike="noStrike" cap="none" normalizeH="0" baseline="0" smtClean="0">
                        <a:ln>
                          <a:noFill/>
                        </a:ln>
                        <a:solidFill>
                          <a:schemeClr val="accent2"/>
                        </a:solidFill>
                        <a:effectLst/>
                        <a:latin typeface="Arial" pitchFamily="34" charset="0"/>
                        <a:cs typeface="B Nazanin" pitchFamily="2" charset="-78"/>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B Nazanin" pitchFamily="2" charset="-78"/>
                        </a:rPr>
                        <a:t>System.IO</a:t>
                      </a:r>
                    </a:p>
                  </a:txBody>
                  <a:tcPr marT="45713" marB="45713"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700929">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Arial" pitchFamily="34" charset="0"/>
                          <a:cs typeface="B Nazanin" pitchFamily="2" charset="-78"/>
                        </a:rPr>
                        <a:t>شامل کلاسهایی برای برقراری ارتباط با انواع بانکهای اطلاعاتی و ذخیره و بازیابی اطلاعات آنهاست</a:t>
                      </a:r>
                      <a:endParaRPr kumimoji="0" lang="en-US" sz="2000" b="1" i="0" u="none" strike="noStrike" cap="none" normalizeH="0" baseline="0" smtClean="0">
                        <a:ln>
                          <a:noFill/>
                        </a:ln>
                        <a:solidFill>
                          <a:schemeClr val="accent2"/>
                        </a:solidFill>
                        <a:effectLst/>
                        <a:latin typeface="Arial" pitchFamily="34" charset="0"/>
                        <a:cs typeface="B Nazanin" pitchFamily="2" charset="-78"/>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pitchFamily="34" charset="0"/>
                          <a:cs typeface="B Nazanin" pitchFamily="2" charset="-78"/>
                        </a:rPr>
                        <a:t>System.Data, …</a:t>
                      </a:r>
                    </a:p>
                  </a:txBody>
                  <a:tcPr marT="45713" marB="45713"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700929">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Arial" pitchFamily="34" charset="0"/>
                          <a:cs typeface="B Nazanin" pitchFamily="2" charset="-78"/>
                        </a:rPr>
                        <a:t>شامل کلاسهایی برای ارتباط برنامه های تحت شبکه یا اینترنت با پروتکلهایی نظیر </a:t>
                      </a:r>
                      <a:r>
                        <a:rPr kumimoji="0" lang="en-US" sz="2000" b="1" i="0" u="none" strike="noStrike" cap="none" normalizeH="0" baseline="0" smtClean="0">
                          <a:ln>
                            <a:noFill/>
                          </a:ln>
                          <a:solidFill>
                            <a:schemeClr val="accent2"/>
                          </a:solidFill>
                          <a:effectLst/>
                          <a:latin typeface="Arial" pitchFamily="34" charset="0"/>
                          <a:cs typeface="B Nazanin" pitchFamily="2" charset="-78"/>
                        </a:rPr>
                        <a:t>TCP/IP</a:t>
                      </a:r>
                      <a:r>
                        <a:rPr kumimoji="0" lang="fa-IR" sz="2000" b="1" i="0" u="none" strike="noStrike" cap="none" normalizeH="0" baseline="0" smtClean="0">
                          <a:ln>
                            <a:noFill/>
                          </a:ln>
                          <a:solidFill>
                            <a:schemeClr val="accent2"/>
                          </a:solidFill>
                          <a:effectLst/>
                          <a:latin typeface="Arial" pitchFamily="34" charset="0"/>
                          <a:cs typeface="B Nazanin" pitchFamily="2" charset="-78"/>
                        </a:rPr>
                        <a:t> است.</a:t>
                      </a:r>
                      <a:endParaRPr kumimoji="0" lang="en-US" sz="2000" b="1" i="0" u="none" strike="noStrike" cap="none" normalizeH="0" baseline="0" smtClean="0">
                        <a:ln>
                          <a:noFill/>
                        </a:ln>
                        <a:solidFill>
                          <a:schemeClr val="accent2"/>
                        </a:solidFill>
                        <a:effectLst/>
                        <a:latin typeface="Arial" pitchFamily="34" charset="0"/>
                        <a:cs typeface="B Nazanin" pitchFamily="2" charset="-78"/>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rgbClr val="000000"/>
                          </a:solidFill>
                          <a:effectLst/>
                          <a:latin typeface="Arial" pitchFamily="34" charset="0"/>
                          <a:cs typeface="B Nazanin" pitchFamily="2" charset="-78"/>
                        </a:rPr>
                        <a:t>System.Net, System.Net.Sockets</a:t>
                      </a:r>
                    </a:p>
                  </a:txBody>
                  <a:tcPr marT="45713" marB="45713"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761879">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dirty="0" smtClean="0">
                          <a:ln>
                            <a:noFill/>
                          </a:ln>
                          <a:solidFill>
                            <a:schemeClr val="accent2"/>
                          </a:solidFill>
                          <a:effectLst/>
                          <a:latin typeface="Arial" pitchFamily="34" charset="0"/>
                          <a:cs typeface="B Nazanin" pitchFamily="2" charset="-78"/>
                        </a:rPr>
                        <a:t>بمنظور ایجاد برنامه های کاربردی تحت ویندوز استفاده می شود</a:t>
                      </a:r>
                      <a:endParaRPr kumimoji="0" lang="en-US" sz="2000" b="1" i="0" u="none" strike="noStrike" cap="none" normalizeH="0" baseline="0" dirty="0" smtClean="0">
                        <a:ln>
                          <a:noFill/>
                        </a:ln>
                        <a:solidFill>
                          <a:schemeClr val="accent2"/>
                        </a:solidFill>
                        <a:effectLst/>
                        <a:latin typeface="Arial" pitchFamily="34" charset="0"/>
                        <a:cs typeface="B Nazanin" pitchFamily="2" charset="-78"/>
                      </a:endParaRP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err="1" smtClean="0">
                          <a:ln>
                            <a:noFill/>
                          </a:ln>
                          <a:solidFill>
                            <a:srgbClr val="000000"/>
                          </a:solidFill>
                          <a:effectLst/>
                          <a:latin typeface="Arial" pitchFamily="34" charset="0"/>
                          <a:cs typeface="B Nazanin" pitchFamily="2" charset="-78"/>
                        </a:rPr>
                        <a:t>System.Windows</a:t>
                      </a:r>
                      <a:r>
                        <a:rPr kumimoji="0" lang="en-US" sz="2000" b="1" i="0" u="none" strike="noStrike" cap="none" normalizeH="0" baseline="0" dirty="0" smtClean="0">
                          <a:ln>
                            <a:noFill/>
                          </a:ln>
                          <a:solidFill>
                            <a:srgbClr val="000000"/>
                          </a:solidFill>
                          <a:effectLst/>
                          <a:latin typeface="Arial" pitchFamily="34" charset="0"/>
                          <a:cs typeface="B Nazanin" pitchFamily="2" charset="-78"/>
                        </a:rPr>
                        <a:t>.</a:t>
                      </a:r>
                    </a:p>
                    <a:p>
                      <a:pPr marL="0" marR="0" lvl="0" indent="0" algn="l" defTabSz="914400" rtl="1"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000000"/>
                          </a:solidFill>
                          <a:effectLst/>
                          <a:latin typeface="Arial" pitchFamily="34" charset="0"/>
                          <a:cs typeface="B Nazanin" pitchFamily="2" charset="-78"/>
                        </a:rPr>
                        <a:t>Forms, …</a:t>
                      </a:r>
                    </a:p>
                  </a:txBody>
                  <a:tcPr marT="45713" marB="45713"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Slide Number Placeholder 5"/>
          <p:cNvSpPr>
            <a:spLocks noGrp="1"/>
          </p:cNvSpPr>
          <p:nvPr>
            <p:ph type="sldNum" sz="quarter" idx="12"/>
          </p:nvPr>
        </p:nvSpPr>
        <p:spPr/>
        <p:txBody>
          <a:bodyPr/>
          <a:lstStyle/>
          <a:p>
            <a:fld id="{6008D2E2-AB25-4D75-A051-1EBB6AD45A34}"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tabLst>
                <a:tab pos="3762375" algn="l"/>
              </a:tabLst>
            </a:pPr>
            <a:r>
              <a:rPr lang="fa-IR" sz="4000" b="1" dirty="0" smtClean="0"/>
              <a:t>مزایای استفاده از </a:t>
            </a:r>
            <a:r>
              <a:rPr lang="en-US" sz="4000" b="1" dirty="0" smtClean="0"/>
              <a:t>NET</a:t>
            </a:r>
            <a:r>
              <a:rPr lang="fa-IR" sz="4000" b="1" dirty="0" smtClean="0"/>
              <a:t>.</a:t>
            </a:r>
            <a:endParaRPr lang="en-US" sz="4000" dirty="0"/>
          </a:p>
        </p:txBody>
      </p:sp>
      <p:sp>
        <p:nvSpPr>
          <p:cNvPr id="3" name="Content Placeholder 2"/>
          <p:cNvSpPr>
            <a:spLocks noGrp="1"/>
          </p:cNvSpPr>
          <p:nvPr>
            <p:ph idx="1"/>
          </p:nvPr>
        </p:nvSpPr>
        <p:spPr>
          <a:xfrm>
            <a:off x="142844" y="1374779"/>
            <a:ext cx="8858312" cy="4768865"/>
          </a:xfrm>
        </p:spPr>
        <p:txBody>
          <a:bodyPr/>
          <a:lstStyle/>
          <a:p>
            <a:pPr marL="0" lvl="0" indent="0" algn="just">
              <a:lnSpc>
                <a:spcPct val="150000"/>
              </a:lnSpc>
              <a:buFont typeface="Arial" pitchFamily="34" charset="0"/>
              <a:buChar char="•"/>
            </a:pPr>
            <a:r>
              <a:rPr lang="fa-IR" sz="2800" b="1" dirty="0" smtClean="0"/>
              <a:t>ایجاد چارچوب واحد و محیط مجتمع و جهت تولید و اجرای نرم افزار</a:t>
            </a:r>
            <a:endParaRPr lang="en-US" sz="2800" b="1" dirty="0" smtClean="0"/>
          </a:p>
          <a:p>
            <a:pPr marL="0" lvl="0" indent="0" algn="just">
              <a:lnSpc>
                <a:spcPct val="150000"/>
              </a:lnSpc>
              <a:buFont typeface="Arial" pitchFamily="34" charset="0"/>
              <a:buChar char="•"/>
            </a:pPr>
            <a:r>
              <a:rPr lang="fa-IR" sz="2800" b="1" dirty="0" smtClean="0"/>
              <a:t>عدم مجدودیت برنامه نویسان درپروژه نرم افزاری به یک زبان خاص .</a:t>
            </a:r>
            <a:endParaRPr lang="en-US" sz="2800" b="1" dirty="0" smtClean="0"/>
          </a:p>
          <a:p>
            <a:pPr marL="0" lvl="0" indent="0" algn="just">
              <a:lnSpc>
                <a:spcPct val="150000"/>
              </a:lnSpc>
              <a:buFont typeface="Arial" pitchFamily="34" charset="0"/>
              <a:buChar char="•"/>
            </a:pPr>
            <a:r>
              <a:rPr lang="fa-IR" sz="2800" b="1" dirty="0" smtClean="0"/>
              <a:t>اجرای برنامه های تولید شده تحت دات نت روی کلیه ویندوزها</a:t>
            </a:r>
            <a:endParaRPr lang="en-US" sz="2800" b="1" dirty="0" smtClean="0"/>
          </a:p>
          <a:p>
            <a:pPr marL="0" lvl="0" indent="0" algn="just">
              <a:lnSpc>
                <a:spcPct val="150000"/>
              </a:lnSpc>
              <a:buFont typeface="Arial" pitchFamily="34" charset="0"/>
              <a:buChar char="•"/>
            </a:pPr>
            <a:r>
              <a:rPr lang="fa-IR" sz="2800" b="1" dirty="0" smtClean="0"/>
              <a:t>دات نت از هر لحاظ برای پیاده سازی برنامه های تحت شبکه و تولید وب سایت مفید و سودمند است.</a:t>
            </a:r>
            <a:endParaRPr lang="en-US" sz="2800" b="1" dirty="0" smtClean="0"/>
          </a:p>
          <a:p>
            <a:pPr marL="0" lvl="0" indent="0" algn="just">
              <a:lnSpc>
                <a:spcPct val="150000"/>
              </a:lnSpc>
              <a:buFont typeface="Arial" pitchFamily="34" charset="0"/>
              <a:buChar char="•"/>
            </a:pPr>
            <a:r>
              <a:rPr lang="fa-IR" sz="2800" b="1" dirty="0" smtClean="0"/>
              <a:t>قابلیت برنامه نویسی در کلیه سطوح از قبیل ویندوز، وب و موبایل ...</a:t>
            </a:r>
            <a:endParaRPr lang="en-US" sz="2800" b="1" dirty="0" smtClean="0"/>
          </a:p>
          <a:p>
            <a:pPr algn="just">
              <a:lnSpc>
                <a:spcPct val="150000"/>
              </a:lnSpc>
            </a:pP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شروع برنامه نویسی</a:t>
            </a:r>
            <a:endParaRPr lang="en-US" dirty="0"/>
          </a:p>
        </p:txBody>
      </p:sp>
      <p:sp>
        <p:nvSpPr>
          <p:cNvPr id="3" name="Content Placeholder 2"/>
          <p:cNvSpPr>
            <a:spLocks noGrp="1"/>
          </p:cNvSpPr>
          <p:nvPr>
            <p:ph idx="1"/>
          </p:nvPr>
        </p:nvSpPr>
        <p:spPr>
          <a:xfrm>
            <a:off x="142844" y="1214422"/>
            <a:ext cx="8858312" cy="4768865"/>
          </a:xfrm>
        </p:spPr>
        <p:txBody>
          <a:bodyPr/>
          <a:lstStyle/>
          <a:p>
            <a:pPr marL="0" indent="0" algn="just"/>
            <a:r>
              <a:rPr lang="fa-IR" sz="2800" b="1" dirty="0" smtClean="0"/>
              <a:t>كامپايلر(</a:t>
            </a:r>
            <a:r>
              <a:rPr lang="en-US" sz="2800" b="1" dirty="0" smtClean="0"/>
              <a:t>C# (CSC.exe </a:t>
            </a:r>
            <a:r>
              <a:rPr lang="fa-IR" sz="2800" b="1" dirty="0" smtClean="0"/>
              <a:t>در مسيري كه چارچوب </a:t>
            </a:r>
            <a:r>
              <a:rPr lang="en-US" sz="2800" b="1" dirty="0" smtClean="0"/>
              <a:t>.NET</a:t>
            </a:r>
            <a:r>
              <a:rPr lang="fa-IR" sz="2800" b="1" dirty="0" smtClean="0"/>
              <a:t>نصب مي شود، قرار مي گيرد.</a:t>
            </a:r>
            <a:endParaRPr lang="en-US" sz="2800" b="1" dirty="0" smtClean="0"/>
          </a:p>
          <a:p>
            <a:pPr marL="0" indent="0" algn="just"/>
            <a:endParaRPr lang="fa-IR" sz="2800" b="1" dirty="0" smtClean="0"/>
          </a:p>
          <a:p>
            <a:pPr algn="just"/>
            <a:endParaRPr lang="en-US" sz="2800" dirty="0"/>
          </a:p>
        </p:txBody>
      </p:sp>
      <p:pic>
        <p:nvPicPr>
          <p:cNvPr id="5" name="Picture 2"/>
          <p:cNvPicPr>
            <a:picLocks noChangeAspect="1" noChangeArrowheads="1"/>
          </p:cNvPicPr>
          <p:nvPr/>
        </p:nvPicPr>
        <p:blipFill>
          <a:blip r:embed="rId2"/>
          <a:srcRect/>
          <a:stretch>
            <a:fillRect/>
          </a:stretch>
        </p:blipFill>
        <p:spPr bwMode="auto">
          <a:xfrm>
            <a:off x="785786" y="2428868"/>
            <a:ext cx="7572428" cy="3071834"/>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6008D2E2-AB25-4D75-A051-1EBB6AD45A34}"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نکات عمومی</a:t>
            </a:r>
            <a:endParaRPr lang="en-US" dirty="0"/>
          </a:p>
        </p:txBody>
      </p:sp>
      <p:sp>
        <p:nvSpPr>
          <p:cNvPr id="3" name="Content Placeholder 2"/>
          <p:cNvSpPr>
            <a:spLocks noGrp="1"/>
          </p:cNvSpPr>
          <p:nvPr>
            <p:ph idx="1"/>
          </p:nvPr>
        </p:nvSpPr>
        <p:spPr>
          <a:xfrm>
            <a:off x="142844" y="1357298"/>
            <a:ext cx="8858312" cy="5072098"/>
          </a:xfrm>
        </p:spPr>
        <p:txBody>
          <a:bodyPr/>
          <a:lstStyle/>
          <a:p>
            <a:pPr>
              <a:buFont typeface="Wingdings" pitchFamily="2" charset="2"/>
              <a:buChar char="q"/>
            </a:pPr>
            <a:r>
              <a:rPr lang="fa-IR" sz="2400" b="1" dirty="0" smtClean="0"/>
              <a:t>حساسيت به حالت حروف</a:t>
            </a:r>
          </a:p>
          <a:p>
            <a:pPr marL="0" indent="0">
              <a:buFont typeface="Wingdings" pitchFamily="2" charset="2"/>
              <a:buChar char="q"/>
            </a:pPr>
            <a:r>
              <a:rPr lang="fa-IR" sz="2400" b="1" dirty="0" smtClean="0"/>
              <a:t>همه متغيرها و كلمات كليد با حساسيت به حالت حروف متمايز مي شوند.</a:t>
            </a:r>
          </a:p>
          <a:p>
            <a:pPr>
              <a:buFont typeface="Wingdings" pitchFamily="2" charset="2"/>
              <a:buChar char="q"/>
            </a:pPr>
            <a:r>
              <a:rPr lang="fa-IR" sz="2400" b="1" dirty="0" smtClean="0"/>
              <a:t>کلمات رزرو شده به رنگ آبی در کتاب نوشته شده اند .</a:t>
            </a:r>
          </a:p>
          <a:p>
            <a:pPr marL="0" indent="0">
              <a:buFont typeface="Wingdings" pitchFamily="2" charset="2"/>
              <a:buChar char="q"/>
            </a:pPr>
            <a:r>
              <a:rPr lang="fa-IR" sz="2400" b="1" dirty="0" smtClean="0"/>
              <a:t>علامت هایی مانند {، }، (، ) و نیز در برنامه دیده می شود که معمولاً برای شروع یا پایان یک قسمت استفاده می گردد.</a:t>
            </a:r>
          </a:p>
          <a:p>
            <a:pPr algn="just">
              <a:buFont typeface="Wingdings" pitchFamily="2" charset="2"/>
              <a:buChar char="q"/>
            </a:pPr>
            <a:r>
              <a:rPr lang="fa-IR" sz="2400" b="1" dirty="0" smtClean="0"/>
              <a:t>متد</a:t>
            </a:r>
            <a:r>
              <a:rPr lang="en-US" sz="2400" b="1" dirty="0" smtClean="0"/>
              <a:t>Main </a:t>
            </a:r>
            <a:r>
              <a:rPr lang="fa-IR" sz="2400" b="1" dirty="0" smtClean="0"/>
              <a:t> بدنه اجرایی برنامه است هر دستوری که در این قسمت نوشته شود به وسیله ی کامپیوتر به ترتیب اجرا می شود . دستورهای برنامه خود را در این قسمت می نویسیم.</a:t>
            </a:r>
          </a:p>
          <a:p>
            <a:pPr algn="just">
              <a:buFont typeface="Wingdings" pitchFamily="2" charset="2"/>
              <a:buChar char="q"/>
            </a:pPr>
            <a:r>
              <a:rPr lang="fa-IR" sz="2400" b="1" dirty="0" smtClean="0"/>
              <a:t>در روش </a:t>
            </a:r>
            <a:r>
              <a:rPr lang="en-US" sz="2400" b="1" dirty="0" smtClean="0"/>
              <a:t>Pascal</a:t>
            </a:r>
            <a:r>
              <a:rPr lang="fa-IR" sz="2400" b="1" dirty="0" smtClean="0"/>
              <a:t> حرف اول هر کلمه بزرگ می باشد . مانند </a:t>
            </a:r>
            <a:r>
              <a:rPr lang="en-US" sz="2400" b="1" dirty="0" smtClean="0"/>
              <a:t>Main</a:t>
            </a:r>
            <a:endParaRPr lang="fa-IR" sz="2400" b="1" dirty="0" smtClean="0"/>
          </a:p>
          <a:p>
            <a:pPr algn="just">
              <a:buFont typeface="Wingdings" pitchFamily="2" charset="2"/>
              <a:buChar char="q"/>
            </a:pPr>
            <a:r>
              <a:rPr lang="fa-IR" sz="2400" b="1" dirty="0" smtClean="0"/>
              <a:t>در روش </a:t>
            </a:r>
            <a:r>
              <a:rPr lang="en-US" sz="2400" b="1" dirty="0" smtClean="0"/>
              <a:t>Camel</a:t>
            </a:r>
            <a:r>
              <a:rPr lang="fa-IR" sz="2400" b="1" dirty="0" smtClean="0"/>
              <a:t> به استثناء كلمه اول، حرف اول بقيه كلمات بزرگ نوشته مي شود. مانند : </a:t>
            </a:r>
            <a:r>
              <a:rPr lang="en-US" sz="2400" b="1" dirty="0" err="1" smtClean="0"/>
              <a:t>textBox</a:t>
            </a:r>
            <a:endParaRPr lang="fa-IR" sz="2400" b="1" dirty="0" smtClean="0"/>
          </a:p>
        </p:txBody>
      </p:sp>
      <p:sp>
        <p:nvSpPr>
          <p:cNvPr id="4" name="Slide Number Placeholder 3"/>
          <p:cNvSpPr>
            <a:spLocks noGrp="1"/>
          </p:cNvSpPr>
          <p:nvPr>
            <p:ph type="sldNum" sz="quarter" idx="12"/>
          </p:nvPr>
        </p:nvSpPr>
        <p:spPr/>
        <p:txBody>
          <a:bodyPr/>
          <a:lstStyle/>
          <a:p>
            <a:fld id="{6008D2E2-AB25-4D75-A051-1EBB6AD45A34}"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ساختار برنامه</a:t>
            </a:r>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0" y="1188862"/>
            <a:ext cx="9143999" cy="4867452"/>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6008D2E2-AB25-4D75-A051-1EBB6AD45A34}"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643306" y="1285860"/>
            <a:ext cx="5357850" cy="5357850"/>
          </a:xfrm>
        </p:spPr>
        <p:txBody>
          <a:bodyPr/>
          <a:lstStyle/>
          <a:p>
            <a:pPr marL="0" indent="0" algn="just">
              <a:lnSpc>
                <a:spcPct val="150000"/>
              </a:lnSpc>
            </a:pPr>
            <a:r>
              <a:rPr lang="fa-IR" sz="2400" b="1" dirty="0" smtClean="0"/>
              <a:t>یک برنامه کاربردی نوشته شده به زبان # </a:t>
            </a:r>
            <a:r>
              <a:rPr lang="en-US" sz="2400" b="1" dirty="0" smtClean="0"/>
              <a:t>C، </a:t>
            </a:r>
            <a:r>
              <a:rPr lang="fa-IR" sz="2400" b="1" dirty="0" smtClean="0"/>
              <a:t>شامل مجموعه ای از کلاس ها است که هر یک از آنها نیز شامل تعدادی متد هستند. اما در برنامه ساده اسلاید قبل، تنها یک کلاس وجود دارد که در آن نیز فقط یک متد به نام ( ) </a:t>
            </a:r>
            <a:r>
              <a:rPr lang="en-US" sz="2400" b="1" dirty="0" smtClean="0"/>
              <a:t>Main </a:t>
            </a:r>
            <a:r>
              <a:rPr lang="fa-IR" sz="2400" b="1" dirty="0" smtClean="0"/>
              <a:t>تعریف می شود که نقطه آغاز اجرای برنامه است و الگوریتم خود را با رعایت قوانین زبان # </a:t>
            </a:r>
            <a:r>
              <a:rPr lang="en-US" sz="2400" b="1" dirty="0" smtClean="0"/>
              <a:t>C </a:t>
            </a:r>
            <a:r>
              <a:rPr lang="fa-IR" sz="2400" b="1" dirty="0" smtClean="0"/>
              <a:t>در آن می نویسیم. الگو یا ساختارکلی یک برنامه ساده به زبان # </a:t>
            </a:r>
            <a:r>
              <a:rPr lang="en-US" sz="2400" b="1" dirty="0" smtClean="0"/>
              <a:t>C</a:t>
            </a:r>
            <a:r>
              <a:rPr lang="fa-IR" sz="2400" b="1" dirty="0" smtClean="0"/>
              <a:t> آمده است. </a:t>
            </a:r>
            <a:endParaRPr lang="en-US" sz="2400" b="1" dirty="0"/>
          </a:p>
        </p:txBody>
      </p:sp>
      <p:pic>
        <p:nvPicPr>
          <p:cNvPr id="4098" name="Picture 2"/>
          <p:cNvPicPr>
            <a:picLocks noChangeAspect="1" noChangeArrowheads="1"/>
          </p:cNvPicPr>
          <p:nvPr/>
        </p:nvPicPr>
        <p:blipFill>
          <a:blip r:embed="rId2"/>
          <a:srcRect/>
          <a:stretch>
            <a:fillRect/>
          </a:stretch>
        </p:blipFill>
        <p:spPr bwMode="auto">
          <a:xfrm>
            <a:off x="71406" y="2000240"/>
            <a:ext cx="3571900" cy="392909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6008D2E2-AB25-4D75-A051-1EBB6AD45A34}"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کلاس</a:t>
            </a:r>
            <a:endParaRPr lang="en-US" dirty="0"/>
          </a:p>
        </p:txBody>
      </p:sp>
      <p:sp>
        <p:nvSpPr>
          <p:cNvPr id="3" name="Content Placeholder 2"/>
          <p:cNvSpPr>
            <a:spLocks noGrp="1"/>
          </p:cNvSpPr>
          <p:nvPr>
            <p:ph idx="1"/>
          </p:nvPr>
        </p:nvSpPr>
        <p:spPr>
          <a:xfrm>
            <a:off x="142844" y="1589093"/>
            <a:ext cx="8858312" cy="5126055"/>
          </a:xfrm>
        </p:spPr>
        <p:txBody>
          <a:bodyPr/>
          <a:lstStyle/>
          <a:p>
            <a:pPr marL="0" indent="0" algn="just">
              <a:lnSpc>
                <a:spcPct val="150000"/>
              </a:lnSpc>
            </a:pPr>
            <a:r>
              <a:rPr lang="fa-IR" sz="2800" b="1" dirty="0" smtClean="0"/>
              <a:t>کلاس یک مفهوم اساسی در برنامه نویسی شی گرا است. کلاس به عنوان یک قالب یا الگویی می باشد که در آن </a:t>
            </a:r>
            <a:r>
              <a:rPr lang="fa-IR" sz="2800" b="1" dirty="0" smtClean="0">
                <a:solidFill>
                  <a:srgbClr val="7030A0"/>
                </a:solidFill>
                <a:cs typeface="B Jadid" pitchFamily="2" charset="-78"/>
              </a:rPr>
              <a:t>داده هایی </a:t>
            </a:r>
            <a:r>
              <a:rPr lang="fa-IR" sz="2800" b="1" dirty="0" smtClean="0"/>
              <a:t>تعریف می شود. این داده ها مربوط به یک موضوع است و </a:t>
            </a:r>
            <a:r>
              <a:rPr lang="fa-IR" sz="2800" b="1" dirty="0" smtClean="0">
                <a:solidFill>
                  <a:srgbClr val="7030A0"/>
                </a:solidFill>
                <a:cs typeface="B Jadid" pitchFamily="2" charset="-78"/>
              </a:rPr>
              <a:t>عملیاتی</a:t>
            </a:r>
            <a:r>
              <a:rPr lang="fa-IR" sz="2800" b="1" dirty="0" smtClean="0"/>
              <a:t> که می توان بر روی آنها انجام داد. در زبان # </a:t>
            </a:r>
            <a:r>
              <a:rPr lang="en-US" sz="2800" b="1" dirty="0" smtClean="0"/>
              <a:t>C </a:t>
            </a:r>
            <a:r>
              <a:rPr lang="fa-IR" sz="2800" b="1" dirty="0" smtClean="0"/>
              <a:t>گنجینه ای از کلاس های مختلف و کاربردی، از قبل تعریف شده و آماده وجود دارد که برنامه نویس کافی است آنها را بشناسد و در برنامه استفاده نماید. </a:t>
            </a:r>
            <a:r>
              <a:rPr lang="en-US" sz="2800" b="1" dirty="0" smtClean="0">
                <a:solidFill>
                  <a:srgbClr val="7030A0"/>
                </a:solidFill>
              </a:rPr>
              <a:t>Console</a:t>
            </a:r>
            <a:r>
              <a:rPr lang="en-US" sz="2800" b="1" dirty="0" smtClean="0"/>
              <a:t> </a:t>
            </a:r>
            <a:r>
              <a:rPr lang="fa-IR" sz="2800" b="1" dirty="0" smtClean="0"/>
              <a:t>یک کلاس آماده در زبان # </a:t>
            </a:r>
            <a:r>
              <a:rPr lang="en-US" sz="2800" b="1" dirty="0" smtClean="0"/>
              <a:t>C </a:t>
            </a:r>
            <a:r>
              <a:rPr lang="fa-IR" sz="2800" b="1" dirty="0" smtClean="0"/>
              <a:t>است که عملیات مختلف ورودی و یا خروجی (صفحه نمایش و  صفحه کلید) در آن تعریف شده است.</a:t>
            </a: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کلاس</a:t>
            </a:r>
            <a:endParaRPr lang="en-US" dirty="0"/>
          </a:p>
        </p:txBody>
      </p:sp>
      <p:sp>
        <p:nvSpPr>
          <p:cNvPr id="3" name="Content Placeholder 2"/>
          <p:cNvSpPr>
            <a:spLocks noGrp="1"/>
          </p:cNvSpPr>
          <p:nvPr>
            <p:ph idx="1"/>
          </p:nvPr>
        </p:nvSpPr>
        <p:spPr/>
        <p:txBody>
          <a:bodyPr/>
          <a:lstStyle/>
          <a:p>
            <a:pPr marL="0" indent="0" algn="just">
              <a:lnSpc>
                <a:spcPct val="150000"/>
              </a:lnSpc>
            </a:pPr>
            <a:r>
              <a:rPr lang="fa-IR" sz="2400" b="1" dirty="0" smtClean="0"/>
              <a:t>در زبان # </a:t>
            </a:r>
            <a:r>
              <a:rPr lang="en-US" sz="2400" b="1" dirty="0" smtClean="0"/>
              <a:t>C </a:t>
            </a:r>
            <a:r>
              <a:rPr lang="fa-IR" sz="2400" b="1" dirty="0" smtClean="0"/>
              <a:t>این امکان برای برنامه نویس فراهم است که کلاس جدیدی را تعریف کند. از کلمه کلیدی </a:t>
            </a:r>
            <a:r>
              <a:rPr lang="en-US" sz="2400" b="1" dirty="0" smtClean="0"/>
              <a:t>class </a:t>
            </a:r>
            <a:r>
              <a:rPr lang="fa-IR" sz="2400" b="1" dirty="0" smtClean="0"/>
              <a:t>برای تعریف و مشخص کردن یک کلاس جدید استفاده می شود. در جلوی کلمه </a:t>
            </a:r>
            <a:r>
              <a:rPr lang="en-US" sz="2400" b="1" dirty="0" smtClean="0"/>
              <a:t>class ، </a:t>
            </a:r>
            <a:r>
              <a:rPr lang="fa-IR" sz="2400" b="1" dirty="0" smtClean="0"/>
              <a:t>یک نام دلخواه ذکر می گردد که نام کلاس است.</a:t>
            </a:r>
            <a:endParaRPr lang="en-US" sz="2400" b="1" dirty="0"/>
          </a:p>
        </p:txBody>
      </p:sp>
      <p:pic>
        <p:nvPicPr>
          <p:cNvPr id="5122" name="Picture 2"/>
          <p:cNvPicPr>
            <a:picLocks noChangeAspect="1" noChangeArrowheads="1"/>
          </p:cNvPicPr>
          <p:nvPr/>
        </p:nvPicPr>
        <p:blipFill>
          <a:blip r:embed="rId2"/>
          <a:srcRect/>
          <a:stretch>
            <a:fillRect/>
          </a:stretch>
        </p:blipFill>
        <p:spPr bwMode="auto">
          <a:xfrm>
            <a:off x="785786" y="3357562"/>
            <a:ext cx="3905250" cy="29337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6008D2E2-AB25-4D75-A051-1EBB6AD45A34}"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t>اهداف رفتاری</a:t>
            </a:r>
            <a:endParaRPr lang="en-US"/>
          </a:p>
        </p:txBody>
      </p:sp>
      <p:sp>
        <p:nvSpPr>
          <p:cNvPr id="3" name="Content Placeholder 2"/>
          <p:cNvSpPr>
            <a:spLocks noGrp="1"/>
          </p:cNvSpPr>
          <p:nvPr>
            <p:ph idx="1"/>
          </p:nvPr>
        </p:nvSpPr>
        <p:spPr>
          <a:xfrm>
            <a:off x="142844" y="1357298"/>
            <a:ext cx="8858312" cy="5072098"/>
          </a:xfrm>
        </p:spPr>
        <p:txBody>
          <a:bodyPr/>
          <a:lstStyle/>
          <a:p>
            <a:pPr algn="just">
              <a:lnSpc>
                <a:spcPct val="150000"/>
              </a:lnSpc>
            </a:pPr>
            <a:r>
              <a:rPr lang="fa-IR" sz="2800" b="1" smtClean="0">
                <a:solidFill>
                  <a:srgbClr val="00B0F0"/>
                </a:solidFill>
                <a:cs typeface="B Jadid" pitchFamily="2" charset="-78"/>
              </a:rPr>
              <a:t>پس از پایان این فصل انتظار می رود که فراگیر بتواند:</a:t>
            </a:r>
          </a:p>
          <a:p>
            <a:pPr algn="just">
              <a:spcBef>
                <a:spcPts val="1800"/>
              </a:spcBef>
            </a:pPr>
            <a:r>
              <a:rPr lang="fa-IR" sz="2400" b="1" smtClean="0"/>
              <a:t>1 </a:t>
            </a:r>
            <a:r>
              <a:rPr lang="fa-IR" sz="2800" b="1" smtClean="0"/>
              <a:t>قالب کلی یک برنامه ساده در زبان # </a:t>
            </a:r>
            <a:r>
              <a:rPr lang="en-US" sz="2800" b="1" smtClean="0"/>
              <a:t>C </a:t>
            </a:r>
            <a:r>
              <a:rPr lang="fa-IR" sz="2800" b="1" smtClean="0"/>
              <a:t>را بیان کند.</a:t>
            </a:r>
          </a:p>
          <a:p>
            <a:pPr algn="just">
              <a:spcBef>
                <a:spcPts val="1800"/>
              </a:spcBef>
            </a:pPr>
            <a:r>
              <a:rPr lang="fa-IR" sz="2800" b="1" smtClean="0"/>
              <a:t>2 نحوه تعریف یک کلاس و متد را در یک برنامه ساده بکار بندد.</a:t>
            </a:r>
          </a:p>
          <a:p>
            <a:pPr algn="just">
              <a:spcBef>
                <a:spcPts val="1800"/>
              </a:spcBef>
            </a:pPr>
            <a:r>
              <a:rPr lang="fa-IR" sz="2800" b="1" smtClean="0"/>
              <a:t>3 با استفاده از یک ویرایشگر، برنامه ی ساده بنویسد و آن را ذخیره نماید.</a:t>
            </a:r>
          </a:p>
          <a:p>
            <a:pPr algn="just">
              <a:spcBef>
                <a:spcPts val="1800"/>
              </a:spcBef>
            </a:pPr>
            <a:r>
              <a:rPr lang="fa-IR" sz="2800" b="1" smtClean="0"/>
              <a:t>4 برنامه ذخیره شده را با استفاده از مترجم در پنجره کنسول ترجمه کرده و سپس اجرا نماید.</a:t>
            </a:r>
          </a:p>
          <a:p>
            <a:pPr algn="just">
              <a:spcBef>
                <a:spcPts val="1800"/>
              </a:spcBef>
            </a:pPr>
            <a:r>
              <a:rPr lang="fa-IR" sz="2800" b="1" smtClean="0"/>
              <a:t>5 با استفاده از متدهای مربوط به رنگ، تغییری در خروجی برنامه ی خود به وجود آورد.</a:t>
            </a:r>
            <a:endParaRPr lang="en-US" sz="2400" b="1"/>
          </a:p>
        </p:txBody>
      </p:sp>
      <p:sp>
        <p:nvSpPr>
          <p:cNvPr id="4" name="Slide Number Placeholder 3"/>
          <p:cNvSpPr>
            <a:spLocks noGrp="1"/>
          </p:cNvSpPr>
          <p:nvPr>
            <p:ph type="sldNum" sz="quarter" idx="12"/>
          </p:nvPr>
        </p:nvSpPr>
        <p:spPr/>
        <p:txBody>
          <a:bodyPr/>
          <a:lstStyle/>
          <a:p>
            <a:fld id="{6008D2E2-AB25-4D75-A051-1EBB6AD45A34}"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متد</a:t>
            </a:r>
            <a:endParaRPr lang="en-US" dirty="0"/>
          </a:p>
        </p:txBody>
      </p:sp>
      <p:sp>
        <p:nvSpPr>
          <p:cNvPr id="3" name="Content Placeholder 2"/>
          <p:cNvSpPr>
            <a:spLocks noGrp="1"/>
          </p:cNvSpPr>
          <p:nvPr>
            <p:ph idx="1"/>
          </p:nvPr>
        </p:nvSpPr>
        <p:spPr>
          <a:xfrm>
            <a:off x="142844" y="1303341"/>
            <a:ext cx="8858312" cy="1911345"/>
          </a:xfrm>
        </p:spPr>
        <p:txBody>
          <a:bodyPr/>
          <a:lstStyle/>
          <a:p>
            <a:pPr marL="0" indent="0">
              <a:lnSpc>
                <a:spcPct val="150000"/>
              </a:lnSpc>
            </a:pPr>
            <a:r>
              <a:rPr lang="fa-IR" sz="2400" b="1" dirty="0" smtClean="0"/>
              <a:t>متد مجموعه ای از دستورات است که برای انجام یک کار لازم است. هر متد مطابق با عملکردش نام گذاری می شود و همچنین دارای یک جفت پرانتز باز و بسته است که در آن ممکن است ورودی هایی ذکر شود که برای انجام کار لازم است.</a:t>
            </a:r>
            <a:endParaRPr lang="en-US" sz="2400" b="1" dirty="0"/>
          </a:p>
        </p:txBody>
      </p:sp>
      <p:pic>
        <p:nvPicPr>
          <p:cNvPr id="6146" name="Picture 2"/>
          <p:cNvPicPr>
            <a:picLocks noChangeAspect="1" noChangeArrowheads="1"/>
          </p:cNvPicPr>
          <p:nvPr/>
        </p:nvPicPr>
        <p:blipFill>
          <a:blip r:embed="rId2"/>
          <a:srcRect/>
          <a:stretch>
            <a:fillRect/>
          </a:stretch>
        </p:blipFill>
        <p:spPr bwMode="auto">
          <a:xfrm>
            <a:off x="500034" y="3429000"/>
            <a:ext cx="2357443" cy="2947994"/>
          </a:xfrm>
          <a:prstGeom prst="rect">
            <a:avLst/>
          </a:prstGeom>
          <a:noFill/>
          <a:ln w="9525">
            <a:noFill/>
            <a:miter lim="800000"/>
            <a:headEnd/>
            <a:tailEnd/>
          </a:ln>
          <a:effectLst/>
        </p:spPr>
      </p:pic>
      <p:sp>
        <p:nvSpPr>
          <p:cNvPr id="5" name="Rectangle 4"/>
          <p:cNvSpPr/>
          <p:nvPr/>
        </p:nvSpPr>
        <p:spPr>
          <a:xfrm>
            <a:off x="3214678" y="3286124"/>
            <a:ext cx="5715008" cy="2816156"/>
          </a:xfrm>
          <a:prstGeom prst="rect">
            <a:avLst/>
          </a:prstGeom>
        </p:spPr>
        <p:txBody>
          <a:bodyPr wrap="square">
            <a:spAutoFit/>
          </a:bodyPr>
          <a:lstStyle/>
          <a:p>
            <a:pPr algn="just" rtl="1">
              <a:lnSpc>
                <a:spcPct val="150000"/>
              </a:lnSpc>
            </a:pPr>
            <a:r>
              <a:rPr lang="fa-IR" sz="2400" b="1" dirty="0" smtClean="0">
                <a:cs typeface="B Nazanin" pitchFamily="2" charset="-78"/>
              </a:rPr>
              <a:t>تعداد زیادی متد در کلاس های </a:t>
            </a:r>
            <a:r>
              <a:rPr lang="fa-IR" sz="2400" b="1" dirty="0" smtClean="0">
                <a:solidFill>
                  <a:srgbClr val="7030A0"/>
                </a:solidFill>
                <a:cs typeface="B Jadid" pitchFamily="2" charset="-78"/>
              </a:rPr>
              <a:t>آماده</a:t>
            </a:r>
            <a:r>
              <a:rPr lang="fa-IR" sz="2400" b="1" dirty="0" smtClean="0">
                <a:cs typeface="B Nazanin" pitchFamily="2" charset="-78"/>
              </a:rPr>
              <a:t> زبان # </a:t>
            </a:r>
            <a:r>
              <a:rPr lang="en-US" sz="2400" b="1" dirty="0" smtClean="0">
                <a:cs typeface="B Nazanin" pitchFamily="2" charset="-78"/>
              </a:rPr>
              <a:t>C</a:t>
            </a:r>
            <a:r>
              <a:rPr lang="fa-IR" sz="2400" b="1" dirty="0" smtClean="0">
                <a:cs typeface="B Nazanin" pitchFamily="2" charset="-78"/>
              </a:rPr>
              <a:t> مانند وجود دارد که هر یک از آنها، برای انجام کاری در نظر گرفته شده است. مثلا متد</a:t>
            </a:r>
            <a:r>
              <a:rPr lang="en-US" sz="2400" b="1" dirty="0" err="1" smtClean="0">
                <a:cs typeface="B Nazanin" pitchFamily="2" charset="-78"/>
              </a:rPr>
              <a:t>WriteLine</a:t>
            </a:r>
            <a:r>
              <a:rPr lang="en-US" sz="2400" b="1" dirty="0" smtClean="0">
                <a:cs typeface="B Nazanin" pitchFamily="2" charset="-78"/>
              </a:rPr>
              <a:t>()</a:t>
            </a:r>
            <a:r>
              <a:rPr lang="fa-IR" sz="2400" b="1" dirty="0" smtClean="0">
                <a:cs typeface="B Nazanin" pitchFamily="2" charset="-78"/>
              </a:rPr>
              <a:t> از کلاس </a:t>
            </a:r>
            <a:r>
              <a:rPr lang="en-US" sz="2400" b="1" dirty="0" smtClean="0">
                <a:cs typeface="B Nazanin" pitchFamily="2" charset="-78"/>
              </a:rPr>
              <a:t>Console </a:t>
            </a:r>
            <a:r>
              <a:rPr lang="fa-IR" sz="2400" b="1" dirty="0" smtClean="0">
                <a:cs typeface="B Nazanin" pitchFamily="2" charset="-78"/>
              </a:rPr>
              <a:t>برای نشان دادن پیام روی صفحه نمایش در نظر گرفته شده است</a:t>
            </a:r>
            <a:endParaRPr lang="en-US" sz="2400" b="1" dirty="0">
              <a:cs typeface="B Nazanin" pitchFamily="2" charset="-78"/>
            </a:endParaRPr>
          </a:p>
        </p:txBody>
      </p:sp>
      <p:sp>
        <p:nvSpPr>
          <p:cNvPr id="6" name="Slide Number Placeholder 5"/>
          <p:cNvSpPr>
            <a:spLocks noGrp="1"/>
          </p:cNvSpPr>
          <p:nvPr>
            <p:ph type="sldNum" sz="quarter" idx="12"/>
          </p:nvPr>
        </p:nvSpPr>
        <p:spPr/>
        <p:txBody>
          <a:bodyPr/>
          <a:lstStyle/>
          <a:p>
            <a:fld id="{6008D2E2-AB25-4D75-A051-1EBB6AD45A34}"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t>طریقه استفاده از یک متد</a:t>
            </a:r>
            <a:endParaRPr lang="en-US" dirty="0"/>
          </a:p>
        </p:txBody>
      </p:sp>
      <p:pic>
        <p:nvPicPr>
          <p:cNvPr id="7170" name="Picture 2"/>
          <p:cNvPicPr>
            <a:picLocks noChangeAspect="1" noChangeArrowheads="1"/>
          </p:cNvPicPr>
          <p:nvPr/>
        </p:nvPicPr>
        <p:blipFill>
          <a:blip r:embed="rId2"/>
          <a:srcRect/>
          <a:stretch>
            <a:fillRect/>
          </a:stretch>
        </p:blipFill>
        <p:spPr bwMode="auto">
          <a:xfrm>
            <a:off x="214282" y="2171703"/>
            <a:ext cx="8715404" cy="1685925"/>
          </a:xfrm>
          <a:prstGeom prst="rect">
            <a:avLst/>
          </a:prstGeom>
          <a:noFill/>
          <a:ln w="9525">
            <a:noFill/>
            <a:miter lim="800000"/>
            <a:headEnd/>
            <a:tailEnd/>
          </a:ln>
          <a:effectLst/>
        </p:spPr>
      </p:pic>
      <p:sp>
        <p:nvSpPr>
          <p:cNvPr id="5" name="Rectangle 4"/>
          <p:cNvSpPr/>
          <p:nvPr/>
        </p:nvSpPr>
        <p:spPr>
          <a:xfrm>
            <a:off x="428596" y="4143380"/>
            <a:ext cx="8143932" cy="523220"/>
          </a:xfrm>
          <a:prstGeom prst="rect">
            <a:avLst/>
          </a:prstGeom>
        </p:spPr>
        <p:txBody>
          <a:bodyPr wrap="square">
            <a:spAutoFit/>
          </a:bodyPr>
          <a:lstStyle/>
          <a:p>
            <a:r>
              <a:rPr lang="en-US" sz="2800" b="1" dirty="0" smtClean="0"/>
              <a:t>System.Console.WriteLine(''Welcome To C#!'');</a:t>
            </a:r>
            <a:endParaRPr lang="en-US" sz="2800" b="1" dirty="0"/>
          </a:p>
        </p:txBody>
      </p:sp>
      <p:sp>
        <p:nvSpPr>
          <p:cNvPr id="6" name="Slide Number Placeholder 5"/>
          <p:cNvSpPr>
            <a:spLocks noGrp="1"/>
          </p:cNvSpPr>
          <p:nvPr>
            <p:ph type="sldNum" sz="quarter" idx="12"/>
          </p:nvPr>
        </p:nvSpPr>
        <p:spPr/>
        <p:txBody>
          <a:bodyPr/>
          <a:lstStyle/>
          <a:p>
            <a:fld id="{6008D2E2-AB25-4D75-A051-1EBB6AD45A34}"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توضیحات در </a:t>
            </a:r>
            <a:r>
              <a:rPr lang="en-US" dirty="0" smtClean="0"/>
              <a:t>C#</a:t>
            </a:r>
            <a:r>
              <a:rPr lang="fa-IR" dirty="0" smtClean="0"/>
              <a:t> - </a:t>
            </a:r>
            <a:r>
              <a:rPr lang="en-US" dirty="0" smtClean="0"/>
              <a:t>Comment</a:t>
            </a:r>
            <a:endParaRPr lang="en-US" dirty="0"/>
          </a:p>
        </p:txBody>
      </p:sp>
      <p:sp>
        <p:nvSpPr>
          <p:cNvPr id="3" name="Content Placeholder 2"/>
          <p:cNvSpPr>
            <a:spLocks noGrp="1"/>
          </p:cNvSpPr>
          <p:nvPr>
            <p:ph idx="1"/>
          </p:nvPr>
        </p:nvSpPr>
        <p:spPr>
          <a:xfrm>
            <a:off x="142844" y="1589093"/>
            <a:ext cx="8858312" cy="4768865"/>
          </a:xfrm>
        </p:spPr>
        <p:txBody>
          <a:bodyPr/>
          <a:lstStyle/>
          <a:p>
            <a:pPr marL="0" indent="0" algn="just"/>
            <a:r>
              <a:rPr lang="fa-IR" sz="2800" b="1" dirty="0" smtClean="0"/>
              <a:t>نشانه توضیحات علامت // </a:t>
            </a:r>
            <a:r>
              <a:rPr lang="en-US" sz="2800" b="1" dirty="0" smtClean="0"/>
              <a:t>)</a:t>
            </a:r>
            <a:r>
              <a:rPr lang="fa-IR" sz="2800" b="1" dirty="0" smtClean="0"/>
              <a:t>دو بار کلید /</a:t>
            </a:r>
            <a:r>
              <a:rPr lang="en-US" sz="2800" b="1" dirty="0" smtClean="0"/>
              <a:t>( </a:t>
            </a:r>
            <a:r>
              <a:rPr lang="fa-IR" sz="2800" b="1" dirty="0" smtClean="0"/>
              <a:t> است و مترجم</a:t>
            </a:r>
            <a:r>
              <a:rPr lang="en-US" sz="2800" b="1" dirty="0" smtClean="0"/>
              <a:t> </a:t>
            </a:r>
            <a:r>
              <a:rPr lang="fa-IR" sz="2800" b="1" dirty="0" smtClean="0"/>
              <a:t>با دیدن این علامت متوجه می شود که این خط یک توضیح است؛ بنابراین آن را به زبان ماشین ترجمه</a:t>
            </a:r>
            <a:r>
              <a:rPr lang="en-US" sz="2800" b="1" dirty="0" smtClean="0"/>
              <a:t> </a:t>
            </a:r>
            <a:r>
              <a:rPr lang="fa-IR" sz="2800" b="1" dirty="0" smtClean="0"/>
              <a:t>نمی کند.</a:t>
            </a:r>
            <a:r>
              <a:rPr lang="fa-IR" sz="2800" dirty="0" smtClean="0"/>
              <a:t> و چنان چه چند خط باشد از علامت</a:t>
            </a:r>
            <a:br>
              <a:rPr lang="fa-IR" sz="2800" dirty="0" smtClean="0"/>
            </a:br>
            <a:r>
              <a:rPr lang="fa-IR" sz="2800" dirty="0" smtClean="0"/>
              <a:t> /٭ توضیحات ٭/ استفاده کنید:</a:t>
            </a:r>
          </a:p>
          <a:p>
            <a:pPr algn="l"/>
            <a:r>
              <a:rPr lang="en-US" sz="2800" dirty="0" smtClean="0"/>
              <a:t>// Display a greeting message</a:t>
            </a:r>
            <a:endParaRPr lang="fa-IR" sz="2800" dirty="0" smtClean="0"/>
          </a:p>
          <a:p>
            <a:pPr algn="l"/>
            <a:endParaRPr lang="en-US" sz="2800" dirty="0" smtClean="0"/>
          </a:p>
          <a:p>
            <a:pPr algn="l"/>
            <a:r>
              <a:rPr lang="fa-IR" sz="2800" dirty="0" smtClean="0"/>
              <a:t>٭/</a:t>
            </a:r>
          </a:p>
          <a:p>
            <a:pPr algn="l"/>
            <a:r>
              <a:rPr lang="en-US" sz="2800" dirty="0" smtClean="0"/>
              <a:t>2014  07  </a:t>
            </a:r>
            <a:r>
              <a:rPr lang="en-US" sz="2800" dirty="0" err="1" smtClean="0"/>
              <a:t>FileName</a:t>
            </a:r>
            <a:r>
              <a:rPr lang="en-US" sz="2800" dirty="0" smtClean="0"/>
              <a:t>: </a:t>
            </a:r>
            <a:r>
              <a:rPr lang="en-US" sz="2800" dirty="0" err="1" smtClean="0"/>
              <a:t>welcome.cs</a:t>
            </a:r>
            <a:r>
              <a:rPr lang="en-US" sz="2800" dirty="0" smtClean="0"/>
              <a:t> ... Date : 05</a:t>
            </a:r>
          </a:p>
          <a:p>
            <a:pPr algn="l"/>
            <a:r>
              <a:rPr lang="en-US" sz="2800" dirty="0" smtClean="0"/>
              <a:t>Display a greeting message</a:t>
            </a:r>
          </a:p>
          <a:p>
            <a:pPr algn="l"/>
            <a:r>
              <a:rPr lang="fa-IR" sz="2800" dirty="0" smtClean="0"/>
              <a:t>/٭</a:t>
            </a: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4000" b="1" dirty="0" smtClean="0"/>
              <a:t>ترجمه از طریق خط فرمان </a:t>
            </a:r>
            <a:endParaRPr lang="en-US" sz="4000" dirty="0"/>
          </a:p>
        </p:txBody>
      </p:sp>
      <p:pic>
        <p:nvPicPr>
          <p:cNvPr id="1026" name="Picture 2"/>
          <p:cNvPicPr>
            <a:picLocks noChangeAspect="1" noChangeArrowheads="1"/>
          </p:cNvPicPr>
          <p:nvPr/>
        </p:nvPicPr>
        <p:blipFill>
          <a:blip r:embed="rId2"/>
          <a:srcRect/>
          <a:stretch>
            <a:fillRect/>
          </a:stretch>
        </p:blipFill>
        <p:spPr bwMode="auto">
          <a:xfrm>
            <a:off x="0" y="1071546"/>
            <a:ext cx="9144000" cy="2154364"/>
          </a:xfrm>
          <a:prstGeom prst="rect">
            <a:avLst/>
          </a:prstGeom>
          <a:noFill/>
          <a:ln w="9525">
            <a:noFill/>
            <a:miter lim="800000"/>
            <a:headEnd/>
            <a:tailEnd/>
          </a:ln>
          <a:effectLst/>
        </p:spPr>
      </p:pic>
      <p:sp>
        <p:nvSpPr>
          <p:cNvPr id="6" name="Rectangle 5"/>
          <p:cNvSpPr/>
          <p:nvPr/>
        </p:nvSpPr>
        <p:spPr>
          <a:xfrm>
            <a:off x="214282" y="3429000"/>
            <a:ext cx="8715436" cy="1631216"/>
          </a:xfrm>
          <a:prstGeom prst="rect">
            <a:avLst/>
          </a:prstGeom>
        </p:spPr>
        <p:txBody>
          <a:bodyPr wrap="square">
            <a:spAutoFit/>
          </a:bodyPr>
          <a:lstStyle/>
          <a:p>
            <a:pPr algn="r" rtl="1"/>
            <a:r>
              <a:rPr lang="fa-IR" sz="2000" b="1" dirty="0" smtClean="0">
                <a:cs typeface="B Nazanin" pitchFamily="2" charset="-78"/>
              </a:rPr>
              <a:t>با اجرای </a:t>
            </a:r>
            <a:r>
              <a:rPr lang="en-US" sz="2000" b="1" dirty="0" err="1" smtClean="0">
                <a:cs typeface="B Nazanin" pitchFamily="2" charset="-78"/>
              </a:rPr>
              <a:t>cmd</a:t>
            </a:r>
            <a:r>
              <a:rPr lang="fa-IR" sz="2000" b="1" dirty="0" smtClean="0">
                <a:cs typeface="B Nazanin" pitchFamily="2" charset="-78"/>
              </a:rPr>
              <a:t> به خط فرمان ویندوز می رویم . برای دیدن راهنما فرمان زیر را وارد کنید :</a:t>
            </a:r>
          </a:p>
          <a:p>
            <a:r>
              <a:rPr lang="en-US" sz="2000" b="1" dirty="0" smtClean="0">
                <a:solidFill>
                  <a:srgbClr val="7030A0"/>
                </a:solidFill>
              </a:rPr>
              <a:t>C:\&gt;</a:t>
            </a:r>
            <a:r>
              <a:rPr lang="en-US" sz="2000" b="1" dirty="0" smtClean="0"/>
              <a:t>CSC /help</a:t>
            </a:r>
            <a:endParaRPr lang="fa-IR" sz="2000" b="1" dirty="0" smtClean="0"/>
          </a:p>
          <a:p>
            <a:r>
              <a:rPr lang="en-US" sz="2000" dirty="0" smtClean="0"/>
              <a:t>C:\&gt;CSC </a:t>
            </a:r>
            <a:r>
              <a:rPr lang="en-US" sz="2000" dirty="0" err="1" smtClean="0"/>
              <a:t>Client.CS</a:t>
            </a:r>
            <a:endParaRPr lang="en-US" sz="2000" dirty="0" smtClean="0"/>
          </a:p>
          <a:p>
            <a:r>
              <a:rPr lang="en-US" sz="2000" dirty="0" smtClean="0"/>
              <a:t>C:\&gt;CSC /t:exe </a:t>
            </a:r>
            <a:r>
              <a:rPr lang="en-US" sz="2000" dirty="0" err="1" smtClean="0"/>
              <a:t>client.CS</a:t>
            </a:r>
            <a:endParaRPr lang="fa-IR" sz="2000" b="1" dirty="0" smtClean="0"/>
          </a:p>
          <a:p>
            <a:endParaRPr lang="en-US" sz="2000" b="1" dirty="0"/>
          </a:p>
        </p:txBody>
      </p:sp>
      <p:sp>
        <p:nvSpPr>
          <p:cNvPr id="5" name="Slide Number Placeholder 4"/>
          <p:cNvSpPr>
            <a:spLocks noGrp="1"/>
          </p:cNvSpPr>
          <p:nvPr>
            <p:ph type="sldNum" sz="quarter" idx="12"/>
          </p:nvPr>
        </p:nvSpPr>
        <p:spPr/>
        <p:txBody>
          <a:bodyPr/>
          <a:lstStyle/>
          <a:p>
            <a:fld id="{6008D2E2-AB25-4D75-A051-1EBB6AD45A34}"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کار در کارگاه</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6008D2E2-AB25-4D75-A051-1EBB6AD45A34}" type="slidenum">
              <a:rPr lang="en-US" smtClean="0"/>
              <a:pPr/>
              <a:t>24</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1000132"/>
          </a:xfrm>
        </p:spPr>
        <p:txBody>
          <a:bodyPr/>
          <a:lstStyle/>
          <a:p>
            <a:pPr rtl="1"/>
            <a:r>
              <a:rPr lang="fa-IR" dirty="0" smtClean="0"/>
              <a:t>آشنایی با </a:t>
            </a:r>
            <a:r>
              <a:rPr lang="en-US" dirty="0" smtClean="0"/>
              <a:t>C#</a:t>
            </a:r>
            <a:endParaRPr lang="en-US" b="1" dirty="0"/>
          </a:p>
        </p:txBody>
      </p:sp>
      <p:sp>
        <p:nvSpPr>
          <p:cNvPr id="3" name="Content Placeholder 2"/>
          <p:cNvSpPr>
            <a:spLocks noGrp="1"/>
          </p:cNvSpPr>
          <p:nvPr>
            <p:ph idx="1"/>
          </p:nvPr>
        </p:nvSpPr>
        <p:spPr>
          <a:xfrm>
            <a:off x="142844" y="1374779"/>
            <a:ext cx="8858312" cy="4768865"/>
          </a:xfrm>
        </p:spPr>
        <p:txBody>
          <a:bodyPr/>
          <a:lstStyle/>
          <a:p>
            <a:pPr marL="0" indent="15875" algn="just">
              <a:lnSpc>
                <a:spcPct val="150000"/>
              </a:lnSpc>
            </a:pPr>
            <a:r>
              <a:rPr lang="fa-IR" sz="2800" b="1" dirty="0" smtClean="0"/>
              <a:t>زبان # </a:t>
            </a:r>
            <a:r>
              <a:rPr lang="en-US" sz="2800" b="1" dirty="0" smtClean="0"/>
              <a:t>C </a:t>
            </a:r>
            <a:r>
              <a:rPr lang="fa-IR" sz="2800" b="1" dirty="0" smtClean="0"/>
              <a:t>یک زبان سطح بالا، شی گرا و همه منظوره است که به وسیله شرکت مایکروسافت هم زمان با پیدایش لایه نرم افزاری جدید آن به نام </a:t>
            </a:r>
            <a:r>
              <a:rPr lang="en-US" sz="2800" b="1" dirty="0" smtClean="0"/>
              <a:t>.NET </a:t>
            </a:r>
            <a:r>
              <a:rPr lang="fa-IR" sz="2800" b="1" dirty="0" smtClean="0"/>
              <a:t> ابداع و توسعه پیدا کرده است. از نرم افزارهای متنوع و گوناگونی از جمله نرم افزارهای اداری و برنامه های کاربردی تحت وب گرفته تا </a:t>
            </a:r>
            <a:br>
              <a:rPr lang="fa-IR" sz="2800" b="1" dirty="0" smtClean="0"/>
            </a:br>
            <a:r>
              <a:rPr lang="fa-IR" sz="2800" b="1" dirty="0" smtClean="0"/>
              <a:t>نرم افزارهایی برای تلفن همراه و بازی های کامپیوتری، با زبان</a:t>
            </a:r>
            <a:br>
              <a:rPr lang="fa-IR" sz="2800" b="1" dirty="0" smtClean="0"/>
            </a:br>
            <a:r>
              <a:rPr lang="fa-IR" sz="2800" b="1" dirty="0" smtClean="0"/>
              <a:t> #</a:t>
            </a:r>
            <a:r>
              <a:rPr lang="en-US" sz="2800" b="1" dirty="0" smtClean="0"/>
              <a:t>C</a:t>
            </a:r>
            <a:r>
              <a:rPr lang="fa-IR" sz="2800" b="1" dirty="0" smtClean="0"/>
              <a:t> و با استفاده از لایه </a:t>
            </a:r>
            <a:r>
              <a:rPr lang="en-US" sz="2800" b="1" dirty="0" smtClean="0"/>
              <a:t>.NET </a:t>
            </a:r>
            <a:r>
              <a:rPr lang="fa-IR" sz="2800" b="1" dirty="0" smtClean="0"/>
              <a:t> تولید می شود.</a:t>
            </a:r>
            <a:endParaRPr lang="en-US" sz="2800" b="1" dirty="0" smtClean="0"/>
          </a:p>
          <a:p>
            <a:pPr marL="0" indent="15875" algn="just">
              <a:lnSpc>
                <a:spcPct val="150000"/>
              </a:lnSpc>
            </a:pPr>
            <a:r>
              <a:rPr lang="en-US" sz="2800" b="1" dirty="0" smtClean="0"/>
              <a:t>C#</a:t>
            </a:r>
            <a:r>
              <a:rPr lang="fa-IR" sz="2800" b="1" dirty="0" smtClean="0"/>
              <a:t> </a:t>
            </a:r>
            <a:r>
              <a:rPr lang="en-US" sz="2800" b="1" dirty="0" smtClean="0"/>
              <a:t> </a:t>
            </a:r>
            <a:r>
              <a:rPr lang="fa-IR" sz="2800" b="1" dirty="0" smtClean="0"/>
              <a:t>در انحصار و اختیار سازنده آن یعنی شرکت مایکروسافت است.</a:t>
            </a: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آشنایی با </a:t>
            </a:r>
            <a:r>
              <a:rPr lang="en-US" dirty="0" smtClean="0"/>
              <a:t>C#</a:t>
            </a:r>
            <a:endParaRPr lang="en-US" dirty="0"/>
          </a:p>
        </p:txBody>
      </p:sp>
      <p:sp>
        <p:nvSpPr>
          <p:cNvPr id="3" name="Content Placeholder 2"/>
          <p:cNvSpPr>
            <a:spLocks noGrp="1"/>
          </p:cNvSpPr>
          <p:nvPr>
            <p:ph idx="1"/>
          </p:nvPr>
        </p:nvSpPr>
        <p:spPr>
          <a:xfrm>
            <a:off x="142844" y="1517655"/>
            <a:ext cx="8858312" cy="4768865"/>
          </a:xfrm>
        </p:spPr>
        <p:txBody>
          <a:bodyPr/>
          <a:lstStyle/>
          <a:p>
            <a:pPr marL="0" indent="0" algn="just">
              <a:lnSpc>
                <a:spcPct val="150000"/>
              </a:lnSpc>
            </a:pPr>
            <a:r>
              <a:rPr lang="fa-IR" sz="2800" b="1" dirty="0" smtClean="0"/>
              <a:t>در # </a:t>
            </a:r>
            <a:r>
              <a:rPr lang="en-US" sz="2800" b="1" dirty="0" smtClean="0"/>
              <a:t>C، </a:t>
            </a:r>
            <a:r>
              <a:rPr lang="fa-IR" sz="2800" b="1" dirty="0" smtClean="0"/>
              <a:t>هنگام ترجمه و همچنین اجرای برنامه دقت زیادی بر روی </a:t>
            </a:r>
            <a:r>
              <a:rPr lang="fa-IR" sz="2800" b="1" dirty="0" smtClean="0">
                <a:solidFill>
                  <a:schemeClr val="accent2"/>
                </a:solidFill>
                <a:cs typeface="B Titr" pitchFamily="2" charset="-78"/>
              </a:rPr>
              <a:t>تطبیق و به کارگیری داده ها </a:t>
            </a:r>
            <a:r>
              <a:rPr lang="fa-IR" sz="2800" b="1" dirty="0" smtClean="0"/>
              <a:t>صورت می گیرد تا از اشتباهات دستوری برنامه نویس یا کاربر جلوگیری نماید.</a:t>
            </a:r>
          </a:p>
          <a:p>
            <a:pPr marL="0" indent="0" algn="just">
              <a:lnSpc>
                <a:spcPct val="150000"/>
              </a:lnSpc>
            </a:pPr>
            <a:r>
              <a:rPr lang="fa-IR" sz="2800" b="1" dirty="0" smtClean="0"/>
              <a:t>این زبان جزو مجموعه </a:t>
            </a:r>
            <a:r>
              <a:rPr lang="en-US" sz="2800" b="1" dirty="0" smtClean="0"/>
              <a:t>Microsoft Visual Studio</a:t>
            </a:r>
            <a:r>
              <a:rPr lang="fa-IR" sz="2800" b="1" dirty="0" smtClean="0"/>
              <a:t> می باشد . </a:t>
            </a: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.NET </a:t>
            </a:r>
            <a:r>
              <a:rPr lang="en-US" b="1" dirty="0" err="1" smtClean="0"/>
              <a:t>FrameWork</a:t>
            </a:r>
            <a:endParaRPr lang="en-US" b="1" dirty="0"/>
          </a:p>
        </p:txBody>
      </p:sp>
      <p:sp>
        <p:nvSpPr>
          <p:cNvPr id="3" name="Content Placeholder 2"/>
          <p:cNvSpPr>
            <a:spLocks noGrp="1"/>
          </p:cNvSpPr>
          <p:nvPr>
            <p:ph idx="1"/>
          </p:nvPr>
        </p:nvSpPr>
        <p:spPr>
          <a:xfrm>
            <a:off x="142844" y="1357298"/>
            <a:ext cx="8858312" cy="5143536"/>
          </a:xfrm>
        </p:spPr>
        <p:txBody>
          <a:bodyPr/>
          <a:lstStyle/>
          <a:p>
            <a:pPr marL="0" indent="0" algn="just">
              <a:lnSpc>
                <a:spcPct val="150000"/>
              </a:lnSpc>
            </a:pPr>
            <a:r>
              <a:rPr lang="en-US" sz="2800" b="1" dirty="0" smtClean="0"/>
              <a:t>Microsoft </a:t>
            </a:r>
            <a:r>
              <a:rPr lang="en-US" sz="2800" b="1" dirty="0" err="1" smtClean="0"/>
              <a:t>.Net</a:t>
            </a:r>
            <a:r>
              <a:rPr lang="en-US" sz="2800" b="1" dirty="0" smtClean="0"/>
              <a:t> Framework</a:t>
            </a:r>
            <a:r>
              <a:rPr lang="fa-IR" sz="2800" b="1" dirty="0" smtClean="0"/>
              <a:t> : یک فناوری نرم‌افزاری است که روی بسیاری از نسخه‌های سیستم عامل ویندوز قابل اجراست. این چهارچوب شامل مجموعه ای از زبانهای برنامه نویسی است که سی شارپ و ویژوال بیسیک مهمترین آنها می باشند.</a:t>
            </a:r>
            <a:endParaRPr lang="en-US" sz="2800" b="1" dirty="0" smtClean="0"/>
          </a:p>
          <a:p>
            <a:pPr marL="0" indent="0" algn="just">
              <a:lnSpc>
                <a:spcPct val="150000"/>
              </a:lnSpc>
            </a:pPr>
            <a:r>
              <a:rPr lang="en-US" sz="2800" b="1" dirty="0" smtClean="0"/>
              <a:t>Framework</a:t>
            </a:r>
            <a:r>
              <a:rPr lang="fa-IR" sz="2800" b="1" dirty="0" smtClean="0"/>
              <a:t> یا چارچوب نرم افزاری در حقیقت به مجموعه‌ای از دستور العمل ها گفته می شوند که به منظور انجام عملیات پایه و اصلی یک سیستم هدفمند در زبانهای برنامه نویسی بوجود می آیند .</a:t>
            </a:r>
            <a:endParaRPr lang="en-US" sz="2800" b="1" dirty="0" smtClean="0"/>
          </a:p>
          <a:p>
            <a:pPr marL="0" indent="0" algn="just">
              <a:lnSpc>
                <a:spcPct val="150000"/>
              </a:lnSpc>
            </a:pPr>
            <a:endParaRPr lang="en-US" sz="2800" b="1" dirty="0" smtClean="0"/>
          </a:p>
          <a:p>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.NET Framework</a:t>
            </a:r>
            <a:endParaRPr lang="en-US" dirty="0"/>
          </a:p>
        </p:txBody>
      </p:sp>
      <p:sp>
        <p:nvSpPr>
          <p:cNvPr id="3" name="Content Placeholder 2"/>
          <p:cNvSpPr>
            <a:spLocks noGrp="1"/>
          </p:cNvSpPr>
          <p:nvPr>
            <p:ph idx="1"/>
          </p:nvPr>
        </p:nvSpPr>
        <p:spPr>
          <a:xfrm>
            <a:off x="142844" y="1000108"/>
            <a:ext cx="8858312" cy="5643602"/>
          </a:xfrm>
        </p:spPr>
        <p:txBody>
          <a:bodyPr/>
          <a:lstStyle/>
          <a:p>
            <a:pPr marL="0" indent="0" algn="just">
              <a:lnSpc>
                <a:spcPct val="130000"/>
              </a:lnSpc>
              <a:spcBef>
                <a:spcPts val="0"/>
              </a:spcBef>
            </a:pPr>
            <a:r>
              <a:rPr lang="fa-IR" sz="2800" b="1" dirty="0" smtClean="0"/>
              <a:t>امکانات پایه ای مانند برقراری ارتباط با سخت افزار, عملیات پایه ریاضی, کنترل رشته ها و … در یک زبان برنامه سازی باید مهیا گردد . </a:t>
            </a:r>
          </a:p>
          <a:p>
            <a:pPr marL="0" indent="0" algn="just">
              <a:lnSpc>
                <a:spcPct val="130000"/>
              </a:lnSpc>
              <a:spcBef>
                <a:spcPts val="0"/>
              </a:spcBef>
            </a:pPr>
            <a:r>
              <a:rPr lang="fa-IR" sz="2800" b="1" dirty="0" smtClean="0"/>
              <a:t>حالت اول : برنامه نویس </a:t>
            </a:r>
            <a:r>
              <a:rPr lang="fa-IR" sz="2800" dirty="0" smtClean="0">
                <a:solidFill>
                  <a:schemeClr val="accent2"/>
                </a:solidFill>
                <a:cs typeface="B Farnaz" pitchFamily="2" charset="-78"/>
              </a:rPr>
              <a:t>خودش تمام این توابع و برنامه ها را بنویسد</a:t>
            </a:r>
            <a:r>
              <a:rPr lang="fa-IR" sz="2800" b="1" dirty="0" smtClean="0"/>
              <a:t>، مزیت این کار کنترل کامل برنامه نویس برروی قسمتهای مختلف برنامه خوداست اما اینکار زمان بر می باشد .</a:t>
            </a:r>
          </a:p>
          <a:p>
            <a:pPr marL="0" indent="0" algn="just">
              <a:lnSpc>
                <a:spcPct val="130000"/>
              </a:lnSpc>
              <a:spcBef>
                <a:spcPts val="0"/>
              </a:spcBef>
            </a:pPr>
            <a:r>
              <a:rPr lang="fa-IR" sz="2800" b="1" dirty="0" smtClean="0"/>
              <a:t>حالت دوم : بکارگیری توابع و امکانات آماده؛ به عبارت دیگر استفاده از فریم ورک ها می باشد. یک </a:t>
            </a:r>
            <a:r>
              <a:rPr lang="en-US" sz="2800" b="1" dirty="0" smtClean="0"/>
              <a:t>Framework</a:t>
            </a:r>
            <a:r>
              <a:rPr lang="fa-IR" sz="2800" b="1" dirty="0" smtClean="0"/>
              <a:t> با </a:t>
            </a:r>
            <a:r>
              <a:rPr lang="fa-IR" sz="2800" dirty="0" smtClean="0">
                <a:solidFill>
                  <a:schemeClr val="accent2"/>
                </a:solidFill>
                <a:cs typeface="B Farnaz" pitchFamily="2" charset="-78"/>
              </a:rPr>
              <a:t>فراهم کردن امکانات پایه‌ای و گاها پیچیده به یک برنامه نویس کمک می کند </a:t>
            </a:r>
            <a:r>
              <a:rPr lang="fa-IR" sz="2800" b="1" dirty="0" smtClean="0"/>
              <a:t>تا وقت خود را صرف  قسمتهای اولیه و آماده سازی آن برای توسعه نرم افزار مورد نظر خود نماید.</a:t>
            </a:r>
            <a:endParaRPr lang="en-US" sz="2800" b="1" dirty="0" smtClean="0"/>
          </a:p>
          <a:p>
            <a:pPr marL="0" indent="0" algn="just">
              <a:lnSpc>
                <a:spcPct val="130000"/>
              </a:lnSpc>
              <a:spcBef>
                <a:spcPts val="0"/>
              </a:spcBef>
            </a:pP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8" y="71414"/>
            <a:ext cx="8929718" cy="857256"/>
          </a:xfrm>
        </p:spPr>
        <p:txBody>
          <a:bodyPr/>
          <a:lstStyle/>
          <a:p>
            <a:r>
              <a:rPr lang="en-US" b="1" dirty="0" smtClean="0"/>
              <a:t>.NET Framework</a:t>
            </a:r>
            <a:endParaRPr lang="en-US" dirty="0"/>
          </a:p>
        </p:txBody>
      </p:sp>
      <p:sp>
        <p:nvSpPr>
          <p:cNvPr id="3" name="Content Placeholder 2"/>
          <p:cNvSpPr>
            <a:spLocks noGrp="1"/>
          </p:cNvSpPr>
          <p:nvPr>
            <p:ph idx="1"/>
          </p:nvPr>
        </p:nvSpPr>
        <p:spPr>
          <a:xfrm>
            <a:off x="142844" y="1589093"/>
            <a:ext cx="8858312" cy="4911741"/>
          </a:xfrm>
        </p:spPr>
        <p:txBody>
          <a:bodyPr/>
          <a:lstStyle/>
          <a:p>
            <a:pPr marL="0" indent="15875" algn="just">
              <a:lnSpc>
                <a:spcPct val="150000"/>
              </a:lnSpc>
            </a:pPr>
            <a:r>
              <a:rPr lang="fa-IR" sz="2800" b="1" dirty="0" smtClean="0"/>
              <a:t>در تعریف دیگر می توان گفت که </a:t>
            </a:r>
            <a:r>
              <a:rPr lang="en-US" sz="2800" b="1" dirty="0" smtClean="0"/>
              <a:t>NET </a:t>
            </a:r>
            <a:r>
              <a:rPr lang="fa-IR" sz="2800" b="1" dirty="0" smtClean="0"/>
              <a:t> </a:t>
            </a:r>
            <a:r>
              <a:rPr lang="en-US" sz="2800" b="1" dirty="0" smtClean="0"/>
              <a:t>Framework</a:t>
            </a:r>
            <a:r>
              <a:rPr lang="fa-IR" sz="2800" b="1" dirty="0" smtClean="0"/>
              <a:t>  مجموعه ای ازفایلهای مورد نیاز سیستم عامل (شامل فایلهای </a:t>
            </a:r>
            <a:r>
              <a:rPr lang="en-US" sz="2800" b="1" dirty="0" smtClean="0"/>
              <a:t>DLL</a:t>
            </a:r>
            <a:r>
              <a:rPr lang="fa-IR" sz="2800" b="1" dirty="0" smtClean="0"/>
              <a:t> و رجیستری و واسطه های استاندارد ارتباط برنامه ها با یکدیگر) است که برای اجرای برنامه های نوشته شده تحت دات نت ضروری میباشد .</a:t>
            </a:r>
          </a:p>
          <a:p>
            <a:pPr marL="0" indent="15875" algn="just">
              <a:lnSpc>
                <a:spcPct val="150000"/>
              </a:lnSpc>
            </a:pPr>
            <a:endParaRPr lang="fa-IR" sz="2800" b="1" dirty="0" smtClean="0"/>
          </a:p>
        </p:txBody>
      </p:sp>
      <p:sp>
        <p:nvSpPr>
          <p:cNvPr id="4" name="Slide Number Placeholder 3"/>
          <p:cNvSpPr>
            <a:spLocks noGrp="1"/>
          </p:cNvSpPr>
          <p:nvPr>
            <p:ph type="sldNum" sz="quarter" idx="12"/>
          </p:nvPr>
        </p:nvSpPr>
        <p:spPr/>
        <p:txBody>
          <a:bodyPr/>
          <a:lstStyle/>
          <a:p>
            <a:fld id="{6008D2E2-AB25-4D75-A051-1EBB6AD45A34}"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.NET Framework</a:t>
            </a:r>
            <a:endParaRPr lang="en-US" dirty="0"/>
          </a:p>
        </p:txBody>
      </p:sp>
      <p:sp>
        <p:nvSpPr>
          <p:cNvPr id="3" name="Content Placeholder 2"/>
          <p:cNvSpPr>
            <a:spLocks noGrp="1"/>
          </p:cNvSpPr>
          <p:nvPr>
            <p:ph idx="1"/>
          </p:nvPr>
        </p:nvSpPr>
        <p:spPr>
          <a:xfrm>
            <a:off x="142844" y="1446217"/>
            <a:ext cx="8858312" cy="4768865"/>
          </a:xfrm>
        </p:spPr>
        <p:txBody>
          <a:bodyPr/>
          <a:lstStyle/>
          <a:p>
            <a:pPr marL="0" indent="0" algn="just">
              <a:lnSpc>
                <a:spcPct val="150000"/>
              </a:lnSpc>
            </a:pPr>
            <a:r>
              <a:rPr lang="fa-IR" sz="2800" b="1" dirty="0" smtClean="0"/>
              <a:t>چون دات نت می خواهد از فلسفه سادگی “</a:t>
            </a:r>
            <a:r>
              <a:rPr lang="en-US" sz="2800" b="1" dirty="0" smtClean="0"/>
              <a:t>keep it simple</a:t>
            </a:r>
            <a:r>
              <a:rPr lang="fa-IR" sz="2800" b="1" dirty="0" smtClean="0"/>
              <a:t>” پشتیبانی کند بهمین دلیل، اساس کار نصب برنامه ها</a:t>
            </a:r>
            <a:br>
              <a:rPr lang="fa-IR" sz="2800" b="1" dirty="0" smtClean="0"/>
            </a:br>
            <a:r>
              <a:rPr lang="fa-IR" sz="2800" b="1" dirty="0" smtClean="0"/>
              <a:t> </a:t>
            </a:r>
            <a:r>
              <a:rPr lang="en-US" sz="2800" b="1" dirty="0" smtClean="0"/>
              <a:t>copy-only installation</a:t>
            </a:r>
            <a:r>
              <a:rPr lang="fa-IR" sz="2800" b="1" dirty="0" smtClean="0"/>
              <a:t> می باشد . یعنی دیگر نیازی به پکیج کردن برنامه ها توسط برنامه نویس و نصب توسط کاربر نیست . </a:t>
            </a:r>
          </a:p>
          <a:p>
            <a:pPr marL="0" indent="0" algn="ctr">
              <a:lnSpc>
                <a:spcPct val="150000"/>
              </a:lnSpc>
            </a:pPr>
            <a:r>
              <a:rPr lang="fa-IR" sz="3100" b="1" dirty="0" smtClean="0">
                <a:solidFill>
                  <a:schemeClr val="accent2">
                    <a:lumMod val="75000"/>
                  </a:schemeClr>
                </a:solidFill>
                <a:cs typeface="B Homa" pitchFamily="2" charset="-78"/>
              </a:rPr>
              <a:t>بلکه تمامی فایل های کتابخانه ای مورد نیاز را فریم ورک تامین می کند و برنامه ها با روش فقط کپی در ویندوز کار می کنند.</a:t>
            </a:r>
            <a:endParaRPr lang="en-US" sz="3100" b="1" dirty="0" smtClean="0">
              <a:solidFill>
                <a:schemeClr val="accent2">
                  <a:lumMod val="75000"/>
                </a:schemeClr>
              </a:solidFill>
              <a:cs typeface="B Homa" pitchFamily="2" charset="-78"/>
            </a:endParaRPr>
          </a:p>
          <a:p>
            <a:pPr algn="just">
              <a:lnSpc>
                <a:spcPct val="150000"/>
              </a:lnSpc>
            </a:pPr>
            <a:endParaRPr lang="en-US" sz="2800" b="1" dirty="0"/>
          </a:p>
        </p:txBody>
      </p:sp>
      <p:sp>
        <p:nvSpPr>
          <p:cNvPr id="4" name="Slide Number Placeholder 3"/>
          <p:cNvSpPr>
            <a:spLocks noGrp="1"/>
          </p:cNvSpPr>
          <p:nvPr>
            <p:ph type="sldNum" sz="quarter" idx="12"/>
          </p:nvPr>
        </p:nvSpPr>
        <p:spPr/>
        <p:txBody>
          <a:bodyPr/>
          <a:lstStyle/>
          <a:p>
            <a:fld id="{6008D2E2-AB25-4D75-A051-1EBB6AD45A34}"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a:xfrm>
            <a:off x="457200" y="274638"/>
            <a:ext cx="8229600" cy="868362"/>
          </a:xfrm>
        </p:spPr>
        <p:txBody>
          <a:bodyPr/>
          <a:lstStyle/>
          <a:p>
            <a:pPr rtl="1" eaLnBrk="1" hangingPunct="1"/>
            <a:r>
              <a:rPr lang="en-US" b="1" dirty="0" smtClean="0"/>
              <a:t>.NET</a:t>
            </a:r>
            <a:r>
              <a:rPr lang="en-US" sz="3600" b="1" dirty="0" smtClean="0">
                <a:solidFill>
                  <a:srgbClr val="FF0066"/>
                </a:solidFill>
                <a:cs typeface="B Nazanin" pitchFamily="2" charset="-78"/>
              </a:rPr>
              <a:t> </a:t>
            </a:r>
            <a:r>
              <a:rPr lang="en-US" b="1" dirty="0" smtClean="0"/>
              <a:t>Framework</a:t>
            </a:r>
          </a:p>
        </p:txBody>
      </p:sp>
      <p:sp>
        <p:nvSpPr>
          <p:cNvPr id="3076" name="Rectangle 5"/>
          <p:cNvSpPr>
            <a:spLocks noChangeArrowheads="1"/>
          </p:cNvSpPr>
          <p:nvPr/>
        </p:nvSpPr>
        <p:spPr bwMode="auto">
          <a:xfrm>
            <a:off x="0" y="2205038"/>
            <a:ext cx="9144000" cy="0"/>
          </a:xfrm>
          <a:prstGeom prst="rect">
            <a:avLst/>
          </a:prstGeom>
          <a:noFill/>
          <a:ln w="9525">
            <a:noFill/>
            <a:miter lim="800000"/>
            <a:headEnd/>
            <a:tailEnd/>
          </a:ln>
        </p:spPr>
        <p:txBody>
          <a:bodyPr wrap="none" anchor="ctr">
            <a:spAutoFit/>
          </a:bodyPr>
          <a:lstStyle/>
          <a:p>
            <a:pPr algn="ctr" rtl="1" eaLnBrk="1" hangingPunct="1"/>
            <a:endParaRPr lang="en-US"/>
          </a:p>
        </p:txBody>
      </p:sp>
      <p:sp>
        <p:nvSpPr>
          <p:cNvPr id="3077" name="Rectangle 7"/>
          <p:cNvSpPr>
            <a:spLocks noChangeArrowheads="1"/>
          </p:cNvSpPr>
          <p:nvPr/>
        </p:nvSpPr>
        <p:spPr bwMode="auto">
          <a:xfrm>
            <a:off x="76200" y="6415088"/>
            <a:ext cx="304800" cy="366712"/>
          </a:xfrm>
          <a:prstGeom prst="rect">
            <a:avLst/>
          </a:prstGeom>
          <a:noFill/>
          <a:ln w="9525">
            <a:noFill/>
            <a:miter lim="800000"/>
            <a:headEnd/>
            <a:tailEnd/>
          </a:ln>
        </p:spPr>
        <p:txBody>
          <a:bodyPr>
            <a:spAutoFit/>
          </a:bodyPr>
          <a:lstStyle/>
          <a:p>
            <a:pPr algn="r" rtl="1" eaLnBrk="1" hangingPunct="1"/>
            <a:fld id="{69AAE31E-9046-48E0-BCCF-4B7C89A052E9}" type="slidenum">
              <a:rPr lang="fa-IR" sz="1800">
                <a:latin typeface="Arial" pitchFamily="34" charset="0"/>
              </a:rPr>
              <a:pPr algn="r" rtl="1" eaLnBrk="1" hangingPunct="1"/>
              <a:t>9</a:t>
            </a:fld>
            <a:endParaRPr lang="en-US" sz="1800">
              <a:latin typeface="Arial" pitchFamily="34" charset="0"/>
            </a:endParaRPr>
          </a:p>
        </p:txBody>
      </p:sp>
      <p:sp>
        <p:nvSpPr>
          <p:cNvPr id="3078" name="Rectangle 29"/>
          <p:cNvSpPr>
            <a:spLocks noGrp="1" noChangeArrowheads="1"/>
          </p:cNvSpPr>
          <p:nvPr>
            <p:ph type="body" idx="1"/>
          </p:nvPr>
        </p:nvSpPr>
        <p:spPr>
          <a:xfrm>
            <a:off x="152400" y="1928818"/>
            <a:ext cx="8610600" cy="857240"/>
          </a:xfrm>
          <a:noFill/>
        </p:spPr>
        <p:txBody>
          <a:bodyPr/>
          <a:lstStyle/>
          <a:p>
            <a:pPr marL="0" indent="0" algn="just" eaLnBrk="1" hangingPunct="1"/>
            <a:r>
              <a:rPr lang="fa-IR" sz="2800" b="1" dirty="0" smtClean="0">
                <a:cs typeface="B Nazanin" pitchFamily="2" charset="-78"/>
              </a:rPr>
              <a:t>این چهارچوب از دو بخش اصلی زیر تشکیل شده است:</a:t>
            </a:r>
          </a:p>
        </p:txBody>
      </p:sp>
      <p:sp>
        <p:nvSpPr>
          <p:cNvPr id="3079" name="Rectangle 30"/>
          <p:cNvSpPr>
            <a:spLocks noChangeArrowheads="1"/>
          </p:cNvSpPr>
          <p:nvPr/>
        </p:nvSpPr>
        <p:spPr bwMode="auto">
          <a:xfrm>
            <a:off x="214282" y="2643182"/>
            <a:ext cx="8077200" cy="1643074"/>
          </a:xfrm>
          <a:prstGeom prst="rect">
            <a:avLst/>
          </a:prstGeom>
          <a:noFill/>
          <a:ln w="9525">
            <a:noFill/>
            <a:miter lim="800000"/>
            <a:headEnd/>
            <a:tailEnd/>
          </a:ln>
        </p:spPr>
        <p:txBody>
          <a:bodyPr/>
          <a:lstStyle/>
          <a:p>
            <a:pPr marL="342900" indent="-342900" algn="r" rtl="1" eaLnBrk="1" hangingPunct="1">
              <a:lnSpc>
                <a:spcPct val="150000"/>
              </a:lnSpc>
              <a:spcBef>
                <a:spcPct val="20000"/>
              </a:spcBef>
              <a:buFontTx/>
              <a:buBlip>
                <a:blip r:embed="rId3"/>
              </a:buBlip>
            </a:pPr>
            <a:r>
              <a:rPr lang="en-US" sz="2800" b="1" dirty="0">
                <a:solidFill>
                  <a:srgbClr val="FF0066"/>
                </a:solidFill>
                <a:latin typeface="Arial" pitchFamily="34" charset="0"/>
                <a:cs typeface="B Nazanin" pitchFamily="2" charset="-78"/>
              </a:rPr>
              <a:t>CLR</a:t>
            </a:r>
            <a:r>
              <a:rPr lang="fa-IR" sz="2800" b="1" dirty="0">
                <a:latin typeface="Arial" pitchFamily="34" charset="0"/>
                <a:cs typeface="B Nazanin" pitchFamily="2" charset="-78"/>
              </a:rPr>
              <a:t>: مدیریت اجرای برنامه را برعهده دارد. کارهایی مانند کامپایل کد، مدیریت حافظه و ...</a:t>
            </a:r>
          </a:p>
        </p:txBody>
      </p:sp>
      <p:sp>
        <p:nvSpPr>
          <p:cNvPr id="3080" name="Rectangle 31"/>
          <p:cNvSpPr>
            <a:spLocks noChangeArrowheads="1"/>
          </p:cNvSpPr>
          <p:nvPr/>
        </p:nvSpPr>
        <p:spPr bwMode="auto">
          <a:xfrm>
            <a:off x="357158" y="4143380"/>
            <a:ext cx="8077200" cy="1928826"/>
          </a:xfrm>
          <a:prstGeom prst="rect">
            <a:avLst/>
          </a:prstGeom>
          <a:noFill/>
          <a:ln w="9525">
            <a:noFill/>
            <a:miter lim="800000"/>
            <a:headEnd/>
            <a:tailEnd/>
          </a:ln>
        </p:spPr>
        <p:txBody>
          <a:bodyPr/>
          <a:lstStyle/>
          <a:p>
            <a:pPr marL="342900" indent="-342900" algn="just" rtl="1" eaLnBrk="1" hangingPunct="1">
              <a:lnSpc>
                <a:spcPct val="150000"/>
              </a:lnSpc>
              <a:spcBef>
                <a:spcPct val="20000"/>
              </a:spcBef>
              <a:buFontTx/>
              <a:buBlip>
                <a:blip r:embed="rId3"/>
              </a:buBlip>
            </a:pPr>
            <a:r>
              <a:rPr lang="fa-IR" sz="2800" b="1" dirty="0">
                <a:solidFill>
                  <a:srgbClr val="FF0066"/>
                </a:solidFill>
                <a:latin typeface="Arial" pitchFamily="34" charset="0"/>
                <a:cs typeface="B Nazanin" pitchFamily="2" charset="-78"/>
              </a:rPr>
              <a:t>کتابخانه کلاسها</a:t>
            </a:r>
            <a:r>
              <a:rPr lang="fa-IR" sz="2800" b="1" dirty="0">
                <a:latin typeface="Arial" pitchFamily="34" charset="0"/>
                <a:cs typeface="B Nazanin" pitchFamily="2" charset="-78"/>
              </a:rPr>
              <a:t>: مجموعه ای از کلاسها و مولفه های ارایه شده توسط مایکروسافت است که برای برحسب کاربردهای مختلف طبقه بندی شده است.</a:t>
            </a:r>
          </a:p>
        </p:txBody>
      </p:sp>
      <p:sp>
        <p:nvSpPr>
          <p:cNvPr id="8" name="Slide Number Placeholder 7"/>
          <p:cNvSpPr>
            <a:spLocks noGrp="1"/>
          </p:cNvSpPr>
          <p:nvPr>
            <p:ph type="sldNum" sz="quarter" idx="12"/>
          </p:nvPr>
        </p:nvSpPr>
        <p:spPr/>
        <p:txBody>
          <a:bodyPr/>
          <a:lstStyle/>
          <a:p>
            <a:fld id="{6008D2E2-AB25-4D75-A051-1EBB6AD45A34}"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TS010338267</Template>
  <TotalTime>322</TotalTime>
  <Words>1466</Words>
  <Application>Microsoft Office PowerPoint</Application>
  <PresentationFormat>On-screen Show (4:3)</PresentationFormat>
  <Paragraphs>136</Paragraphs>
  <Slides>24</Slides>
  <Notes>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Diseño predeterminado</vt:lpstr>
      <vt:lpstr>فصل دوم</vt:lpstr>
      <vt:lpstr>اهداف رفتاری</vt:lpstr>
      <vt:lpstr>آشنایی با C#</vt:lpstr>
      <vt:lpstr>آشنایی با C#</vt:lpstr>
      <vt:lpstr>.NET FrameWork</vt:lpstr>
      <vt:lpstr>.NET Framework</vt:lpstr>
      <vt:lpstr>.NET Framework</vt:lpstr>
      <vt:lpstr>.NET Framework</vt:lpstr>
      <vt:lpstr>.NET Framework</vt:lpstr>
      <vt:lpstr>.NET Framework</vt:lpstr>
      <vt:lpstr>.NET Framework</vt:lpstr>
      <vt:lpstr>.NET Framework</vt:lpstr>
      <vt:lpstr>مزایای استفاده از NET.</vt:lpstr>
      <vt:lpstr>شروع برنامه نویسی</vt:lpstr>
      <vt:lpstr>نکات عمومی</vt:lpstr>
      <vt:lpstr>ساختار برنامه</vt:lpstr>
      <vt:lpstr>Slide 17</vt:lpstr>
      <vt:lpstr>کلاس</vt:lpstr>
      <vt:lpstr>کلاس</vt:lpstr>
      <vt:lpstr>متد</vt:lpstr>
      <vt:lpstr>طریقه استفاده از یک متد</vt:lpstr>
      <vt:lpstr>توضیحات در C# - Comment</vt:lpstr>
      <vt:lpstr>ترجمه از طریق خط فرمان </vt:lpstr>
      <vt:lpstr>کار در کارگاه</vt:lpstr>
    </vt:vector>
  </TitlesOfParts>
  <Company>Office07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alimehri</dc:creator>
  <cp:lastModifiedBy>alimehri</cp:lastModifiedBy>
  <cp:revision>19</cp:revision>
  <dcterms:created xsi:type="dcterms:W3CDTF">2015-01-18T20:00:24Z</dcterms:created>
  <dcterms:modified xsi:type="dcterms:W3CDTF">2015-02-09T12:32:30Z</dcterms:modified>
</cp:coreProperties>
</file>