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7" r:id="rId3"/>
    <p:sldId id="258" r:id="rId4"/>
    <p:sldId id="259" r:id="rId5"/>
    <p:sldId id="260" r:id="rId6"/>
    <p:sldId id="261" r:id="rId7"/>
    <p:sldId id="262" r:id="rId8"/>
    <p:sldId id="265" r:id="rId9"/>
    <p:sldId id="266" r:id="rId10"/>
    <p:sldId id="267" r:id="rId11"/>
    <p:sldId id="268" r:id="rId12"/>
    <p:sldId id="269" r:id="rId13"/>
    <p:sldId id="271" r:id="rId14"/>
    <p:sldId id="270" r:id="rId15"/>
    <p:sldId id="272" r:id="rId16"/>
    <p:sldId id="278" r:id="rId17"/>
    <p:sldId id="273" r:id="rId18"/>
    <p:sldId id="275" r:id="rId19"/>
    <p:sldId id="281" r:id="rId20"/>
    <p:sldId id="276" r:id="rId21"/>
    <p:sldId id="279" r:id="rId22"/>
    <p:sldId id="274" r:id="rId23"/>
    <p:sldId id="280" r:id="rId24"/>
    <p:sldId id="277" r:id="rId25"/>
    <p:sldId id="282" r:id="rId26"/>
    <p:sldId id="283" r:id="rId27"/>
    <p:sldId id="284" r:id="rId28"/>
    <p:sldId id="285" r:id="rId29"/>
    <p:sldId id="286" r:id="rId30"/>
    <p:sldId id="26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99FF"/>
    <a:srgbClr val="FFFFCC"/>
    <a:srgbClr val="0066FF"/>
    <a:srgbClr val="00FF00"/>
    <a:srgbClr val="FFFF79"/>
    <a:srgbClr val="FFFF00"/>
    <a:srgbClr val="3333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88" d="100"/>
          <a:sy n="88" d="100"/>
        </p:scale>
        <p:origin x="-12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0B225D-605F-45EC-B13A-A4295F69E39D}" type="datetimeFigureOut">
              <a:rPr lang="en-US" smtClean="0"/>
              <a:pPr/>
              <a:t>2/24/2015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AFE0A8-1AC6-4745-BEE7-2048466700E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42FE7786-4AB1-4B4E-A1A4-4FD66A596B86}" type="datetime1">
              <a:rPr lang="en-US" smtClean="0"/>
              <a:pPr/>
              <a:t>2/24/2015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a:xfrm>
            <a:off x="8572528" y="6572272"/>
            <a:ext cx="571504" cy="285752"/>
          </a:xfrm>
          <a:solidFill>
            <a:schemeClr val="bg1"/>
          </a:solidFill>
        </p:spPr>
        <p:txBody>
          <a:bodyPr/>
          <a:lstStyle>
            <a:lvl1pPr>
              <a:defRPr b="1"/>
            </a:lvl1pPr>
          </a:lstStyle>
          <a:p>
            <a:fld id="{6008D2E2-AB25-4D75-A051-1EBB6AD45A3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03A6B74-A741-4B9F-9E4C-D0E9C89723CD}" type="datetime1">
              <a:rPr lang="en-US" smtClean="0"/>
              <a:pPr/>
              <a:t>2/24/2015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7E21168-A6C1-4A38-9C3C-F814AA805E89}" type="datetime1">
              <a:rPr lang="en-US" smtClean="0"/>
              <a:pPr/>
              <a:t>2/24/2015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438" y="71414"/>
            <a:ext cx="8929719" cy="1143000"/>
          </a:xfrm>
        </p:spPr>
        <p:txBody>
          <a:bodyPr/>
          <a:lstStyle>
            <a:lvl1pPr>
              <a:defRPr sz="4400">
                <a:solidFill>
                  <a:schemeClr val="bg1"/>
                </a:solidFill>
                <a:effectLst>
                  <a:outerShdw blurRad="38100" dist="38100" dir="2700000" algn="tl">
                    <a:srgbClr val="000000">
                      <a:alpha val="43137"/>
                    </a:srgbClr>
                  </a:outerShdw>
                </a:effectLst>
                <a:cs typeface="B Titr" pitchFamily="2" charset="-78"/>
              </a:defRPr>
            </a:lvl1pPr>
          </a:lstStyle>
          <a:p>
            <a:r>
              <a:rPr lang="fa-IR" dirty="0" smtClean="0"/>
              <a:t>عنوان</a:t>
            </a:r>
            <a:endParaRPr lang="en-US" dirty="0"/>
          </a:p>
        </p:txBody>
      </p:sp>
      <p:sp>
        <p:nvSpPr>
          <p:cNvPr id="3" name="Content Placeholder 2"/>
          <p:cNvSpPr>
            <a:spLocks noGrp="1"/>
          </p:cNvSpPr>
          <p:nvPr>
            <p:ph idx="1" hasCustomPrompt="1"/>
          </p:nvPr>
        </p:nvSpPr>
        <p:spPr>
          <a:xfrm>
            <a:off x="142844" y="1357299"/>
            <a:ext cx="8858312" cy="4768865"/>
          </a:xfrm>
        </p:spPr>
        <p:txBody>
          <a:bodyPr/>
          <a:lstStyle>
            <a:lvl1pPr algn="r" rtl="1">
              <a:defRPr/>
            </a:lvl1pPr>
            <a:lvl2pPr marL="0" indent="0" algn="r" rtl="1">
              <a:buNone/>
              <a:defRPr sz="3600">
                <a:cs typeface="B Nazanin" pitchFamily="2" charset="-78"/>
              </a:defRPr>
            </a:lvl2pPr>
            <a:lvl3pPr algn="r" rtl="1">
              <a:defRPr/>
            </a:lvl3pPr>
            <a:lvl4pPr algn="r" rtl="1">
              <a:defRPr/>
            </a:lvl4pPr>
            <a:lvl5pPr algn="r" rtl="1">
              <a:defRPr/>
            </a:lvl5pPr>
          </a:lstStyle>
          <a:p>
            <a:pPr lvl="1"/>
            <a:r>
              <a:rPr lang="fa-IR" dirty="0" smtClean="0"/>
              <a:t>مطالب</a:t>
            </a:r>
            <a:endParaRPr lang="en-US" dirty="0"/>
          </a:p>
        </p:txBody>
      </p:sp>
      <p:sp>
        <p:nvSpPr>
          <p:cNvPr id="4" name="Date Placeholder 3"/>
          <p:cNvSpPr>
            <a:spLocks noGrp="1"/>
          </p:cNvSpPr>
          <p:nvPr>
            <p:ph type="dt" sz="half" idx="10"/>
          </p:nvPr>
        </p:nvSpPr>
        <p:spPr/>
        <p:txBody>
          <a:bodyPr/>
          <a:lstStyle>
            <a:lvl1pPr>
              <a:defRPr/>
            </a:lvl1pPr>
          </a:lstStyle>
          <a:p>
            <a:fld id="{7172A99D-BA22-413D-A0D7-FC8BE5320A37}" type="datetime1">
              <a:rPr lang="en-US" smtClean="0"/>
              <a:pPr/>
              <a:t>2/24/2015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b="1"/>
            </a:lvl1pPr>
          </a:lstStyle>
          <a:p>
            <a:fld id="{6008D2E2-AB25-4D75-A051-1EBB6AD45A3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CB08BD12-8DFA-4893-8E22-008D73548246}" type="datetime1">
              <a:rPr lang="en-US" smtClean="0"/>
              <a:pPr/>
              <a:t>2/24/2015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b="1"/>
            </a:lvl1pPr>
          </a:lstStyle>
          <a:p>
            <a:fld id="{6008D2E2-AB25-4D75-A051-1EBB6AD45A3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E178C3A7-B4F6-4374-A5CA-4035572635F5}" type="datetime1">
              <a:rPr lang="en-US" smtClean="0"/>
              <a:pPr/>
              <a:t>2/24/2015</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b="0"/>
            </a:lvl1pPr>
          </a:lstStyle>
          <a:p>
            <a:fld id="{6008D2E2-AB25-4D75-A051-1EBB6AD45A3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76EDF511-9548-4AE5-B983-139987D51F67}" type="datetime1">
              <a:rPr lang="en-US" smtClean="0"/>
              <a:pPr/>
              <a:t>2/24/2015</a:t>
            </a:fld>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038011B0-9B35-44DF-A956-39219F24D216}" type="datetime1">
              <a:rPr lang="en-US" smtClean="0"/>
              <a:pPr/>
              <a:t>2/24/2015</a:t>
            </a:fld>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664D727-13E3-4592-A3B5-FECAE0A1A9DA}" type="datetime1">
              <a:rPr lang="en-US" smtClean="0"/>
              <a:pPr/>
              <a:t>2/24/2015</a:t>
            </a:fld>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6B0616C-5AB3-4256-8720-7A36A36C9ECB}" type="datetime1">
              <a:rPr lang="en-US" smtClean="0"/>
              <a:pPr/>
              <a:t>2/24/2015</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D266FEF-D071-45EB-A437-3AE4FD208FCC}" type="datetime1">
              <a:rPr lang="en-US" smtClean="0"/>
              <a:pPr/>
              <a:t>2/24/2015</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1"/>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4A8F756-144C-4700-BA73-9061A325CC19}" type="datetime1">
              <a:rPr lang="en-US" smtClean="0"/>
              <a:pPr/>
              <a:t>2/24/2015</a:t>
            </a:fld>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8501090" y="6572272"/>
            <a:ext cx="642911" cy="285752"/>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lvl1pPr>
          </a:lstStyle>
          <a:p>
            <a:fld id="{6008D2E2-AB25-4D75-A051-1EBB6AD45A3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r" rtl="1" eaLnBrk="1" fontAlgn="base" hangingPunct="1">
        <a:spcBef>
          <a:spcPct val="20000"/>
        </a:spcBef>
        <a:spcAft>
          <a:spcPct val="0"/>
        </a:spcAft>
        <a:buNone/>
        <a:defRPr sz="3200">
          <a:solidFill>
            <a:schemeClr val="tx1"/>
          </a:solidFill>
          <a:latin typeface="+mn-lt"/>
          <a:ea typeface="+mn-ea"/>
          <a:cs typeface="B Nazanin" pitchFamily="2" charset="-78"/>
        </a:defRPr>
      </a:lvl1pPr>
      <a:lvl2pPr marL="742950" indent="-285750" algn="r" rtl="1" eaLnBrk="1" fontAlgn="base" hangingPunct="1">
        <a:spcBef>
          <a:spcPct val="20000"/>
        </a:spcBef>
        <a:spcAft>
          <a:spcPct val="0"/>
        </a:spcAft>
        <a:buNone/>
        <a:defRPr sz="2800">
          <a:solidFill>
            <a:schemeClr val="tx1"/>
          </a:solidFill>
          <a:latin typeface="+mn-lt"/>
          <a:cs typeface="B Nazanin" pitchFamily="2" charset="-78"/>
        </a:defRPr>
      </a:lvl2pPr>
      <a:lvl3pPr marL="1143000" indent="-228600" algn="r" rtl="1" eaLnBrk="1" fontAlgn="base" hangingPunct="1">
        <a:spcBef>
          <a:spcPct val="20000"/>
        </a:spcBef>
        <a:spcAft>
          <a:spcPct val="0"/>
        </a:spcAft>
        <a:buNone/>
        <a:defRPr sz="2400">
          <a:solidFill>
            <a:schemeClr val="tx1"/>
          </a:solidFill>
          <a:latin typeface="+mn-lt"/>
          <a:cs typeface="B Nazanin" pitchFamily="2" charset="-78"/>
        </a:defRPr>
      </a:lvl3pPr>
      <a:lvl4pPr marL="1600200" indent="-228600" algn="r" rtl="1" eaLnBrk="1" fontAlgn="base" hangingPunct="1">
        <a:spcBef>
          <a:spcPct val="20000"/>
        </a:spcBef>
        <a:spcAft>
          <a:spcPct val="0"/>
        </a:spcAft>
        <a:buNone/>
        <a:defRPr sz="2000">
          <a:solidFill>
            <a:schemeClr val="tx1"/>
          </a:solidFill>
          <a:latin typeface="+mn-lt"/>
          <a:cs typeface="B Nazanin" pitchFamily="2" charset="-78"/>
        </a:defRPr>
      </a:lvl4pPr>
      <a:lvl5pPr marL="2057400" indent="-228600" algn="r" rtl="1" eaLnBrk="1" fontAlgn="base" hangingPunct="1">
        <a:spcBef>
          <a:spcPct val="20000"/>
        </a:spcBef>
        <a:spcAft>
          <a:spcPct val="0"/>
        </a:spcAft>
        <a:buNone/>
        <a:defRPr sz="2000">
          <a:solidFill>
            <a:schemeClr val="tx1"/>
          </a:solidFill>
          <a:latin typeface="+mn-lt"/>
          <a:cs typeface="B Nazanin" pitchFamily="2" charset="-78"/>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ehriteach.blogfa.com/"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571868" y="530216"/>
            <a:ext cx="5357851" cy="1470025"/>
          </a:xfrm>
        </p:spPr>
        <p:txBody>
          <a:bodyPr/>
          <a:lstStyle/>
          <a:p>
            <a:pPr algn="r"/>
            <a:r>
              <a:rPr lang="fa-IR" sz="8800" b="1" dirty="0" smtClean="0">
                <a:solidFill>
                  <a:srgbClr val="00B0F0"/>
                </a:solidFill>
                <a:effectLst>
                  <a:outerShdw blurRad="38100" dist="38100" dir="2700000" algn="tl">
                    <a:srgbClr val="000000">
                      <a:alpha val="43137"/>
                    </a:srgbClr>
                  </a:outerShdw>
                </a:effectLst>
                <a:cs typeface="B Homa" pitchFamily="2" charset="-78"/>
              </a:rPr>
              <a:t>فصل ششم</a:t>
            </a:r>
            <a:endParaRPr lang="en-US" sz="8800" b="1" dirty="0">
              <a:solidFill>
                <a:srgbClr val="00B0F0"/>
              </a:solidFill>
              <a:effectLst>
                <a:outerShdw blurRad="38100" dist="38100" dir="2700000" algn="tl">
                  <a:srgbClr val="000000">
                    <a:alpha val="43137"/>
                  </a:srgbClr>
                </a:outerShdw>
              </a:effectLst>
              <a:cs typeface="B Homa" pitchFamily="2" charset="-78"/>
            </a:endParaRPr>
          </a:p>
        </p:txBody>
      </p:sp>
      <p:sp>
        <p:nvSpPr>
          <p:cNvPr id="3" name="Subtitle 2"/>
          <p:cNvSpPr>
            <a:spLocks noGrp="1"/>
          </p:cNvSpPr>
          <p:nvPr>
            <p:ph type="subTitle" idx="1"/>
          </p:nvPr>
        </p:nvSpPr>
        <p:spPr>
          <a:xfrm>
            <a:off x="3857621" y="2714620"/>
            <a:ext cx="4986351" cy="900122"/>
          </a:xfrm>
        </p:spPr>
        <p:txBody>
          <a:bodyPr/>
          <a:lstStyle/>
          <a:p>
            <a:r>
              <a:rPr lang="fa-IR" sz="4800" b="1" dirty="0" smtClean="0">
                <a:solidFill>
                  <a:srgbClr val="C00000"/>
                </a:solidFill>
                <a:effectLst>
                  <a:outerShdw blurRad="38100" dist="38100" dir="2700000" algn="tl">
                    <a:srgbClr val="000000">
                      <a:alpha val="43137"/>
                    </a:srgbClr>
                  </a:outerShdw>
                </a:effectLst>
                <a:cs typeface="B Farnaz" pitchFamily="2" charset="-78"/>
              </a:rPr>
              <a:t>دستــورات شـرطـی</a:t>
            </a:r>
            <a:endParaRPr lang="en-US" sz="4800" b="1" dirty="0">
              <a:solidFill>
                <a:srgbClr val="C00000"/>
              </a:solidFill>
              <a:effectLst>
                <a:outerShdw blurRad="38100" dist="38100" dir="2700000" algn="tl">
                  <a:srgbClr val="000000">
                    <a:alpha val="43137"/>
                  </a:srgbClr>
                </a:outerShdw>
              </a:effectLst>
              <a:cs typeface="B Farnaz" pitchFamily="2" charset="-78"/>
            </a:endParaRPr>
          </a:p>
        </p:txBody>
      </p:sp>
      <p:sp>
        <p:nvSpPr>
          <p:cNvPr id="4" name="Subtitle 2"/>
          <p:cNvSpPr txBox="1">
            <a:spLocks/>
          </p:cNvSpPr>
          <p:nvPr/>
        </p:nvSpPr>
        <p:spPr bwMode="auto">
          <a:xfrm>
            <a:off x="5072067" y="5929331"/>
            <a:ext cx="4143404" cy="5715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lang="fa-IR" sz="2400" b="1" kern="0" dirty="0" smtClean="0">
                <a:cs typeface="B Esfehan" pitchFamily="2" charset="-78"/>
                <a:hlinkMouseOver r:id="rId3"/>
              </a:rPr>
              <a:t>تهیه و تنظیم: علی مهری خانیکی </a:t>
            </a:r>
            <a:endParaRPr kumimoji="0" lang="en-US" sz="2400" b="1" i="0" u="none" strike="noStrike" kern="0" cap="none" spc="0" normalizeH="0" baseline="0" noProof="0" dirty="0">
              <a:ln>
                <a:noFill/>
              </a:ln>
              <a:solidFill>
                <a:schemeClr val="tx1"/>
              </a:solidFill>
              <a:effectLst/>
              <a:uLnTx/>
              <a:uFillTx/>
              <a:cs typeface="B Esfehan" pitchFamily="2" charset="-78"/>
            </a:endParaRPr>
          </a:p>
        </p:txBody>
      </p:sp>
      <p:sp>
        <p:nvSpPr>
          <p:cNvPr id="5" name="Subtitle 2"/>
          <p:cNvSpPr txBox="1">
            <a:spLocks/>
          </p:cNvSpPr>
          <p:nvPr/>
        </p:nvSpPr>
        <p:spPr bwMode="auto">
          <a:xfrm>
            <a:off x="-142907" y="6500834"/>
            <a:ext cx="3286148"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lang="en-US" sz="2000" b="1" kern="0" dirty="0" smtClean="0">
                <a:solidFill>
                  <a:srgbClr val="FF0000"/>
                </a:solidFill>
                <a:cs typeface="B Esfehan" pitchFamily="2" charset="-78"/>
              </a:rPr>
              <a:t>alimehrimail@gmail.com</a:t>
            </a:r>
            <a:endParaRPr kumimoji="0" lang="en-US" sz="2000" b="1" i="0" u="none" strike="noStrike" kern="0" cap="none" spc="0" normalizeH="0" baseline="0" noProof="0" dirty="0">
              <a:ln>
                <a:noFill/>
              </a:ln>
              <a:solidFill>
                <a:srgbClr val="FF0000"/>
              </a:solidFill>
              <a:effectLst/>
              <a:uLnTx/>
              <a:uFillTx/>
              <a:cs typeface="B Esfehan" pitchFamily="2" charset="-78"/>
            </a:endParaRPr>
          </a:p>
        </p:txBody>
      </p:sp>
      <p:sp>
        <p:nvSpPr>
          <p:cNvPr id="6" name="Slide Number Placeholder 5"/>
          <p:cNvSpPr>
            <a:spLocks noGrp="1"/>
          </p:cNvSpPr>
          <p:nvPr>
            <p:ph type="sldNum" sz="quarter" idx="12"/>
          </p:nvPr>
        </p:nvSpPr>
        <p:spPr>
          <a:xfrm>
            <a:off x="8858280" y="6381774"/>
            <a:ext cx="285752" cy="476250"/>
          </a:xfrm>
        </p:spPr>
        <p:txBody>
          <a:bodyPr/>
          <a:lstStyle/>
          <a:p>
            <a:fld id="{6008D2E2-AB25-4D75-A051-1EBB6AD45A34}" type="slidenum">
              <a:rPr lang="en-US" smtClean="0"/>
              <a:pPr/>
              <a:t>1</a:t>
            </a:fld>
            <a:endParaRPr lang="en-US" dirty="0"/>
          </a:p>
        </p:txBody>
      </p:sp>
      <p:pic>
        <p:nvPicPr>
          <p:cNvPr id="3074" name="Picture 2" descr="http://www.chap.sch.ir/sites/default/files/imagecache/image_node_book/book_image/93-94/C358-70.jpg"/>
          <p:cNvPicPr>
            <a:picLocks noChangeAspect="1" noChangeArrowheads="1"/>
          </p:cNvPicPr>
          <p:nvPr/>
        </p:nvPicPr>
        <p:blipFill>
          <a:blip r:embed="rId4"/>
          <a:srcRect l="9523" r="6463"/>
          <a:stretch>
            <a:fillRect/>
          </a:stretch>
        </p:blipFill>
        <p:spPr bwMode="auto">
          <a:xfrm>
            <a:off x="-32" y="-24"/>
            <a:ext cx="2928959" cy="371477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714380"/>
          </a:xfrm>
        </p:spPr>
        <p:txBody>
          <a:bodyPr/>
          <a:lstStyle/>
          <a:p>
            <a:pPr rtl="1"/>
            <a:r>
              <a:rPr lang="fa-IR" b="1" dirty="0" smtClean="0"/>
              <a:t>دستور شرطی </a:t>
            </a:r>
            <a:r>
              <a:rPr lang="en-US" b="1" dirty="0" smtClean="0"/>
              <a:t>- else</a:t>
            </a:r>
            <a:r>
              <a:rPr lang="fa-IR" b="1" dirty="0" smtClean="0"/>
              <a:t> </a:t>
            </a:r>
            <a:r>
              <a:rPr lang="en-US" b="1" dirty="0" smtClean="0"/>
              <a:t>if</a:t>
            </a:r>
            <a:endParaRPr lang="en-US" dirty="0"/>
          </a:p>
        </p:txBody>
      </p:sp>
      <p:sp>
        <p:nvSpPr>
          <p:cNvPr id="3" name="Content Placeholder 2"/>
          <p:cNvSpPr>
            <a:spLocks noGrp="1"/>
          </p:cNvSpPr>
          <p:nvPr>
            <p:ph idx="1"/>
          </p:nvPr>
        </p:nvSpPr>
        <p:spPr>
          <a:xfrm>
            <a:off x="71439" y="928671"/>
            <a:ext cx="9001156" cy="5197493"/>
          </a:xfrm>
          <a:solidFill>
            <a:schemeClr val="bg1"/>
          </a:solidFill>
        </p:spPr>
        <p:txBody>
          <a:bodyPr/>
          <a:lstStyle/>
          <a:p>
            <a:pPr marL="0" indent="0" algn="just">
              <a:lnSpc>
                <a:spcPct val="130000"/>
              </a:lnSpc>
              <a:spcBef>
                <a:spcPts val="0"/>
              </a:spcBef>
            </a:pPr>
            <a:r>
              <a:rPr lang="fa-IR" sz="2400" b="1" dirty="0" smtClean="0"/>
              <a:t>بعضی مواقع از بین دو دستور یا مجموعه دستورات فقط یکی باید اجرا گردد ، در این مواقع از </a:t>
            </a:r>
            <a:r>
              <a:rPr lang="en-US" sz="2400" b="1" dirty="0" smtClean="0"/>
              <a:t> if-else</a:t>
            </a:r>
            <a:r>
              <a:rPr lang="fa-IR" sz="2400" b="1" dirty="0" smtClean="0"/>
              <a:t> استفاده می نماییم، در مثال4 یا باید زوج یا باید فرد چاپ شود زیرا در صورتی که عددی زوج نباشد پس فرد است و نیازی به دو </a:t>
            </a:r>
            <a:r>
              <a:rPr lang="en-US" sz="2400" b="1" dirty="0" smtClean="0"/>
              <a:t>if</a:t>
            </a:r>
            <a:r>
              <a:rPr lang="fa-IR" sz="2400" b="1" dirty="0" smtClean="0"/>
              <a:t> نیست . </a:t>
            </a:r>
          </a:p>
          <a:p>
            <a:pPr algn="l" rtl="0"/>
            <a:r>
              <a:rPr lang="en-US" sz="2400" b="1" dirty="0" smtClean="0">
                <a:solidFill>
                  <a:srgbClr val="3333FF"/>
                </a:solidFill>
              </a:rPr>
              <a:t>if</a:t>
            </a:r>
            <a:r>
              <a:rPr lang="fa-IR" sz="2400" b="1" dirty="0" smtClean="0"/>
              <a:t>(عبارت منطقی) </a:t>
            </a:r>
            <a:endParaRPr lang="en-US" sz="2400" b="1" dirty="0" smtClean="0"/>
          </a:p>
          <a:p>
            <a:pPr algn="l" rtl="0"/>
            <a:r>
              <a:rPr lang="en-US" sz="2400" b="1" dirty="0" smtClean="0"/>
              <a:t>     </a:t>
            </a:r>
            <a:r>
              <a:rPr lang="fa-IR" sz="2400" b="1" dirty="0" smtClean="0"/>
              <a:t>   ; دستور شماره ١</a:t>
            </a:r>
          </a:p>
          <a:p>
            <a:pPr algn="l" rtl="0"/>
            <a:r>
              <a:rPr lang="en-US" sz="2400" b="1" dirty="0" smtClean="0">
                <a:solidFill>
                  <a:srgbClr val="3333FF"/>
                </a:solidFill>
              </a:rPr>
              <a:t>else</a:t>
            </a:r>
          </a:p>
          <a:p>
            <a:pPr algn="l" rtl="0"/>
            <a:r>
              <a:rPr lang="en-US" sz="2400" b="1" dirty="0" smtClean="0"/>
              <a:t>     </a:t>
            </a:r>
            <a:r>
              <a:rPr lang="fa-IR" sz="2400" b="1" dirty="0" smtClean="0"/>
              <a:t>; دستور شماره ٢</a:t>
            </a:r>
          </a:p>
        </p:txBody>
      </p:sp>
      <p:sp>
        <p:nvSpPr>
          <p:cNvPr id="4" name="Slide Number Placeholder 3"/>
          <p:cNvSpPr>
            <a:spLocks noGrp="1"/>
          </p:cNvSpPr>
          <p:nvPr>
            <p:ph type="sldNum" sz="quarter" idx="12"/>
          </p:nvPr>
        </p:nvSpPr>
        <p:spPr>
          <a:xfrm>
            <a:off x="8501090" y="6500835"/>
            <a:ext cx="642943" cy="357166"/>
          </a:xfrm>
          <a:solidFill>
            <a:schemeClr val="bg1"/>
          </a:solidFill>
        </p:spPr>
        <p:txBody>
          <a:bodyPr/>
          <a:lstStyle/>
          <a:p>
            <a:fld id="{6008D2E2-AB25-4D75-A051-1EBB6AD45A34}" type="slidenum">
              <a:rPr lang="en-US" smtClean="0"/>
              <a:pPr/>
              <a:t>10</a:t>
            </a:fld>
            <a:endParaRPr lang="en-US" dirty="0"/>
          </a:p>
        </p:txBody>
      </p:sp>
      <p:pic>
        <p:nvPicPr>
          <p:cNvPr id="1026" name="Picture 2"/>
          <p:cNvPicPr>
            <a:picLocks noChangeAspect="1" noChangeArrowheads="1"/>
          </p:cNvPicPr>
          <p:nvPr/>
        </p:nvPicPr>
        <p:blipFill>
          <a:blip r:embed="rId2"/>
          <a:srcRect l="3106" t="7255"/>
          <a:stretch>
            <a:fillRect/>
          </a:stretch>
        </p:blipFill>
        <p:spPr bwMode="auto">
          <a:xfrm>
            <a:off x="5286381" y="2571744"/>
            <a:ext cx="3786215" cy="3786214"/>
          </a:xfrm>
          <a:prstGeom prst="rect">
            <a:avLst/>
          </a:prstGeom>
          <a:noFill/>
          <a:ln w="9525">
            <a:noFill/>
            <a:miter lim="800000"/>
            <a:headEnd/>
            <a:tailEnd/>
          </a:ln>
          <a:effectLst/>
        </p:spPr>
      </p:pic>
      <p:sp>
        <p:nvSpPr>
          <p:cNvPr id="6" name="Rectangle 5"/>
          <p:cNvSpPr/>
          <p:nvPr/>
        </p:nvSpPr>
        <p:spPr>
          <a:xfrm>
            <a:off x="142844" y="4429133"/>
            <a:ext cx="5072099" cy="2292935"/>
          </a:xfrm>
          <a:prstGeom prst="rect">
            <a:avLst/>
          </a:prstGeom>
          <a:solidFill>
            <a:schemeClr val="bg1">
              <a:lumMod val="85000"/>
            </a:schemeClr>
          </a:solidFill>
        </p:spPr>
        <p:txBody>
          <a:bodyPr wrap="square">
            <a:spAutoFit/>
          </a:bodyPr>
          <a:lstStyle/>
          <a:p>
            <a:pPr algn="just" rtl="1">
              <a:lnSpc>
                <a:spcPct val="130000"/>
              </a:lnSpc>
            </a:pPr>
            <a:r>
              <a:rPr lang="fa-IR" sz="2200" b="1" dirty="0" smtClean="0">
                <a:cs typeface="B Homa" pitchFamily="2" charset="-78"/>
              </a:rPr>
              <a:t>اگر نتیجه عبارت منطقی </a:t>
            </a:r>
            <a:r>
              <a:rPr lang="en-US" sz="2200" b="1" dirty="0" smtClean="0">
                <a:solidFill>
                  <a:srgbClr val="00B050"/>
                </a:solidFill>
                <a:cs typeface="B Homa" pitchFamily="2" charset="-78"/>
              </a:rPr>
              <a:t>true</a:t>
            </a:r>
            <a:r>
              <a:rPr lang="en-US" sz="2200" b="1" dirty="0" smtClean="0">
                <a:cs typeface="B Homa" pitchFamily="2" charset="-78"/>
              </a:rPr>
              <a:t> </a:t>
            </a:r>
            <a:r>
              <a:rPr lang="fa-IR" sz="2200" b="1" dirty="0" smtClean="0">
                <a:cs typeface="B Homa" pitchFamily="2" charset="-78"/>
              </a:rPr>
              <a:t>باشد، دستور شماره1 که مربوط به قسمت </a:t>
            </a:r>
            <a:r>
              <a:rPr lang="en-US" sz="2200" b="1" dirty="0" smtClean="0">
                <a:solidFill>
                  <a:srgbClr val="3333FF"/>
                </a:solidFill>
                <a:cs typeface="B Homa" pitchFamily="2" charset="-78"/>
              </a:rPr>
              <a:t>if</a:t>
            </a:r>
            <a:r>
              <a:rPr lang="fa-IR" sz="2200" b="1" dirty="0" smtClean="0">
                <a:cs typeface="B Homa" pitchFamily="2" charset="-78"/>
              </a:rPr>
              <a:t> است اجرا می شود</a:t>
            </a:r>
            <a:r>
              <a:rPr lang="en-US" sz="2200" b="1" dirty="0" smtClean="0">
                <a:cs typeface="B Homa" pitchFamily="2" charset="-78"/>
              </a:rPr>
              <a:t> </a:t>
            </a:r>
            <a:r>
              <a:rPr lang="fa-IR" sz="2200" b="1" dirty="0" smtClean="0">
                <a:cs typeface="B Homa" pitchFamily="2" charset="-78"/>
              </a:rPr>
              <a:t>و در غیر اینصورت، یعنی اگر نتیجه عبارت منطقی </a:t>
            </a:r>
            <a:r>
              <a:rPr lang="en-US" sz="2200" b="1" dirty="0" smtClean="0">
                <a:solidFill>
                  <a:srgbClr val="FF0000"/>
                </a:solidFill>
                <a:cs typeface="B Homa" pitchFamily="2" charset="-78"/>
              </a:rPr>
              <a:t>false</a:t>
            </a:r>
            <a:r>
              <a:rPr lang="en-US" sz="2200" b="1" dirty="0" smtClean="0">
                <a:cs typeface="B Homa" pitchFamily="2" charset="-78"/>
              </a:rPr>
              <a:t> </a:t>
            </a:r>
            <a:r>
              <a:rPr lang="fa-IR" sz="2200" b="1" dirty="0" smtClean="0">
                <a:cs typeface="B Homa" pitchFamily="2" charset="-78"/>
              </a:rPr>
              <a:t>باشد، دستور شماره 2 که مربوط به قسمت</a:t>
            </a:r>
            <a:r>
              <a:rPr lang="en-US" sz="2200" b="1" dirty="0" smtClean="0">
                <a:cs typeface="B Homa" pitchFamily="2" charset="-78"/>
              </a:rPr>
              <a:t> </a:t>
            </a:r>
            <a:r>
              <a:rPr lang="en-US" sz="2200" b="1" dirty="0" smtClean="0">
                <a:solidFill>
                  <a:srgbClr val="3333FF"/>
                </a:solidFill>
                <a:cs typeface="B Homa" pitchFamily="2" charset="-78"/>
              </a:rPr>
              <a:t>else</a:t>
            </a:r>
            <a:r>
              <a:rPr lang="en-US" sz="2200" b="1" dirty="0" smtClean="0">
                <a:cs typeface="B Homa" pitchFamily="2" charset="-78"/>
              </a:rPr>
              <a:t> </a:t>
            </a:r>
            <a:r>
              <a:rPr lang="fa-IR" sz="2200" b="1" dirty="0" smtClean="0">
                <a:cs typeface="B Homa" pitchFamily="2" charset="-78"/>
              </a:rPr>
              <a:t>است،اجرا می شود.</a:t>
            </a:r>
            <a:endParaRPr lang="en-US" sz="2200" b="1" dirty="0">
              <a:cs typeface="B Homa"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714380"/>
          </a:xfrm>
        </p:spPr>
        <p:txBody>
          <a:bodyPr/>
          <a:lstStyle/>
          <a:p>
            <a:pPr rtl="1"/>
            <a:r>
              <a:rPr lang="fa-IR" dirty="0" smtClean="0"/>
              <a:t>مثال5</a:t>
            </a:r>
            <a:endParaRPr lang="en-US" dirty="0"/>
          </a:p>
        </p:txBody>
      </p:sp>
      <p:sp>
        <p:nvSpPr>
          <p:cNvPr id="3" name="Content Placeholder 2"/>
          <p:cNvSpPr>
            <a:spLocks noGrp="1"/>
          </p:cNvSpPr>
          <p:nvPr>
            <p:ph idx="1"/>
          </p:nvPr>
        </p:nvSpPr>
        <p:spPr>
          <a:xfrm>
            <a:off x="71439" y="928671"/>
            <a:ext cx="9001156" cy="571504"/>
          </a:xfrm>
          <a:solidFill>
            <a:schemeClr val="bg1"/>
          </a:solidFill>
          <a:effectLst>
            <a:innerShdw blurRad="63500" dist="50800" dir="8100000">
              <a:prstClr val="black">
                <a:alpha val="50000"/>
              </a:prstClr>
            </a:innerShdw>
          </a:effectLst>
        </p:spPr>
        <p:txBody>
          <a:bodyPr/>
          <a:lstStyle/>
          <a:p>
            <a:r>
              <a:rPr lang="fa-IR" sz="2400" b="1" dirty="0" smtClean="0"/>
              <a:t>دستورهای تشخیص زوج یا فرد بودن عدد را با استفاده از دستور</a:t>
            </a:r>
            <a:r>
              <a:rPr lang="en-US" sz="2400" b="1" dirty="0" smtClean="0"/>
              <a:t>if- else ، </a:t>
            </a:r>
            <a:r>
              <a:rPr lang="fa-IR" sz="2400" b="1" dirty="0" smtClean="0"/>
              <a:t>بنویسید.</a:t>
            </a:r>
            <a:endParaRPr lang="en-US" sz="2400" b="1" dirty="0"/>
          </a:p>
        </p:txBody>
      </p:sp>
      <p:sp>
        <p:nvSpPr>
          <p:cNvPr id="4" name="Slide Number Placeholder 3"/>
          <p:cNvSpPr>
            <a:spLocks noGrp="1"/>
          </p:cNvSpPr>
          <p:nvPr>
            <p:ph type="sldNum" sz="quarter" idx="12"/>
          </p:nvPr>
        </p:nvSpPr>
        <p:spPr>
          <a:xfrm>
            <a:off x="8501090" y="6572274"/>
            <a:ext cx="642943" cy="285752"/>
          </a:xfrm>
          <a:solidFill>
            <a:schemeClr val="bg1"/>
          </a:solidFill>
        </p:spPr>
        <p:txBody>
          <a:bodyPr/>
          <a:lstStyle/>
          <a:p>
            <a:fld id="{6008D2E2-AB25-4D75-A051-1EBB6AD45A34}" type="slidenum">
              <a:rPr lang="en-US" smtClean="0"/>
              <a:pPr/>
              <a:t>11</a:t>
            </a:fld>
            <a:endParaRPr lang="en-US" dirty="0"/>
          </a:p>
        </p:txBody>
      </p:sp>
      <p:pic>
        <p:nvPicPr>
          <p:cNvPr id="2050" name="Picture 2"/>
          <p:cNvPicPr>
            <a:picLocks noChangeAspect="1" noChangeArrowheads="1"/>
          </p:cNvPicPr>
          <p:nvPr/>
        </p:nvPicPr>
        <p:blipFill>
          <a:blip r:embed="rId2"/>
          <a:srcRect l="3399" t="2602"/>
          <a:stretch>
            <a:fillRect/>
          </a:stretch>
        </p:blipFill>
        <p:spPr bwMode="auto">
          <a:xfrm>
            <a:off x="4429125" y="1571613"/>
            <a:ext cx="4714907" cy="5072098"/>
          </a:xfrm>
          <a:prstGeom prst="rect">
            <a:avLst/>
          </a:prstGeom>
          <a:noFill/>
          <a:ln w="9525">
            <a:noFill/>
            <a:miter lim="800000"/>
            <a:headEnd/>
            <a:tailEnd/>
          </a:ln>
          <a:effectLst/>
        </p:spPr>
      </p:pic>
      <p:sp>
        <p:nvSpPr>
          <p:cNvPr id="6" name="Rectangle 5"/>
          <p:cNvSpPr/>
          <p:nvPr/>
        </p:nvSpPr>
        <p:spPr>
          <a:xfrm>
            <a:off x="71405" y="1571613"/>
            <a:ext cx="4500595" cy="2723823"/>
          </a:xfrm>
          <a:prstGeom prst="rect">
            <a:avLst/>
          </a:prstGeom>
          <a:solidFill>
            <a:schemeClr val="bg1"/>
          </a:solidFill>
        </p:spPr>
        <p:txBody>
          <a:bodyPr wrap="square">
            <a:spAutoFit/>
          </a:bodyPr>
          <a:lstStyle/>
          <a:p>
            <a:r>
              <a:rPr lang="en-US" b="1" dirty="0" smtClean="0">
                <a:solidFill>
                  <a:srgbClr val="3333FF"/>
                </a:solidFill>
              </a:rPr>
              <a:t>int</a:t>
            </a:r>
            <a:r>
              <a:rPr lang="en-US" b="1" dirty="0" smtClean="0"/>
              <a:t> num;</a:t>
            </a:r>
          </a:p>
          <a:p>
            <a:r>
              <a:rPr lang="en-US" b="1" dirty="0" smtClean="0"/>
              <a:t>num = </a:t>
            </a:r>
            <a:r>
              <a:rPr lang="en-US" b="1" dirty="0" smtClean="0">
                <a:solidFill>
                  <a:srgbClr val="3333FF"/>
                </a:solidFill>
              </a:rPr>
              <a:t>int</a:t>
            </a:r>
            <a:r>
              <a:rPr lang="en-US" b="1" dirty="0" smtClean="0"/>
              <a:t>.Parse(Console.ReadLine());</a:t>
            </a:r>
            <a:endParaRPr lang="fa-IR" b="1" dirty="0" smtClean="0"/>
          </a:p>
          <a:p>
            <a:pPr>
              <a:lnSpc>
                <a:spcPct val="150000"/>
              </a:lnSpc>
            </a:pPr>
            <a:r>
              <a:rPr lang="en-US" b="1" dirty="0" smtClean="0">
                <a:solidFill>
                  <a:srgbClr val="3333FF"/>
                </a:solidFill>
              </a:rPr>
              <a:t>int</a:t>
            </a:r>
            <a:r>
              <a:rPr lang="en-US" b="1" dirty="0" smtClean="0"/>
              <a:t>  remainder = num % 2;</a:t>
            </a:r>
          </a:p>
          <a:p>
            <a:pPr>
              <a:lnSpc>
                <a:spcPct val="150000"/>
              </a:lnSpc>
            </a:pPr>
            <a:r>
              <a:rPr lang="en-US" b="1" dirty="0" smtClean="0">
                <a:solidFill>
                  <a:srgbClr val="3333FF"/>
                </a:solidFill>
              </a:rPr>
              <a:t>if</a:t>
            </a:r>
            <a:r>
              <a:rPr lang="en-US" b="1" dirty="0" smtClean="0"/>
              <a:t> (remainder == 0)</a:t>
            </a:r>
          </a:p>
          <a:p>
            <a:pPr>
              <a:lnSpc>
                <a:spcPct val="150000"/>
              </a:lnSpc>
            </a:pPr>
            <a:r>
              <a:rPr lang="en-US" b="1" dirty="0" smtClean="0"/>
              <a:t>   </a:t>
            </a:r>
            <a:r>
              <a:rPr lang="en-US" b="1" dirty="0" smtClean="0">
                <a:solidFill>
                  <a:srgbClr val="3399FF"/>
                </a:solidFill>
              </a:rPr>
              <a:t>Console</a:t>
            </a:r>
            <a:r>
              <a:rPr lang="en-US" b="1" dirty="0" smtClean="0"/>
              <a:t>.WriteLine(num + </a:t>
            </a:r>
            <a:r>
              <a:rPr lang="en-US" b="1" dirty="0" smtClean="0">
                <a:solidFill>
                  <a:srgbClr val="FF0000"/>
                </a:solidFill>
              </a:rPr>
              <a:t>''is Even''</a:t>
            </a:r>
            <a:r>
              <a:rPr lang="en-US" b="1" dirty="0" smtClean="0"/>
              <a:t>);</a:t>
            </a:r>
          </a:p>
          <a:p>
            <a:pPr>
              <a:lnSpc>
                <a:spcPct val="150000"/>
              </a:lnSpc>
            </a:pPr>
            <a:r>
              <a:rPr lang="en-US" b="1" dirty="0" smtClean="0"/>
              <a:t>else</a:t>
            </a:r>
          </a:p>
          <a:p>
            <a:pPr>
              <a:lnSpc>
                <a:spcPct val="150000"/>
              </a:lnSpc>
            </a:pPr>
            <a:r>
              <a:rPr lang="en-US" b="1" dirty="0" smtClean="0"/>
              <a:t>   </a:t>
            </a:r>
            <a:r>
              <a:rPr lang="en-US" b="1" dirty="0" smtClean="0">
                <a:solidFill>
                  <a:srgbClr val="3399FF"/>
                </a:solidFill>
              </a:rPr>
              <a:t>Console</a:t>
            </a:r>
            <a:r>
              <a:rPr lang="en-US" b="1" dirty="0" smtClean="0"/>
              <a:t>.WriteLine(num + </a:t>
            </a:r>
            <a:r>
              <a:rPr lang="en-US" b="1" dirty="0" smtClean="0">
                <a:solidFill>
                  <a:srgbClr val="FF0000"/>
                </a:solidFill>
              </a:rPr>
              <a:t>'' is Odd''</a:t>
            </a:r>
            <a:r>
              <a:rPr lang="en-US" b="1" dirty="0" smtClean="0"/>
              <a:t>);</a:t>
            </a:r>
            <a:endParaRPr lang="en-US"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500066"/>
          </a:xfrm>
        </p:spPr>
        <p:txBody>
          <a:bodyPr/>
          <a:lstStyle/>
          <a:p>
            <a:r>
              <a:rPr lang="fa-IR" b="1" dirty="0" smtClean="0"/>
              <a:t>بلاک چیست؟</a:t>
            </a:r>
            <a:endParaRPr lang="en-US" dirty="0"/>
          </a:p>
        </p:txBody>
      </p:sp>
      <p:sp>
        <p:nvSpPr>
          <p:cNvPr id="3" name="Content Placeholder 2"/>
          <p:cNvSpPr>
            <a:spLocks noGrp="1"/>
          </p:cNvSpPr>
          <p:nvPr>
            <p:ph idx="1"/>
          </p:nvPr>
        </p:nvSpPr>
        <p:spPr>
          <a:xfrm>
            <a:off x="71407" y="1000110"/>
            <a:ext cx="9001156" cy="3571900"/>
          </a:xfrm>
        </p:spPr>
        <p:txBody>
          <a:bodyPr/>
          <a:lstStyle/>
          <a:p>
            <a:pPr marL="0" indent="0" algn="just">
              <a:lnSpc>
                <a:spcPct val="130000"/>
              </a:lnSpc>
              <a:spcBef>
                <a:spcPts val="0"/>
              </a:spcBef>
            </a:pPr>
            <a:r>
              <a:rPr lang="fa-IR" sz="2400" b="1" dirty="0" smtClean="0"/>
              <a:t>همانطور که در دستور </a:t>
            </a:r>
            <a:r>
              <a:rPr lang="en-US" sz="2400" b="1" dirty="0" smtClean="0"/>
              <a:t> if</a:t>
            </a:r>
            <a:r>
              <a:rPr lang="fa-IR" sz="2400" b="1" dirty="0" smtClean="0"/>
              <a:t> گفته شد اگر نتیجه شرط درست باشد یک دستور انجام می گردد حال اگر قرار باشد در ازای درست بودن شرط بیش از یک دستور انجام شود از بلاک استفاده می نماییم . ابتدا و انتهای بلاک با } و { مشخص می گردد. </a:t>
            </a:r>
          </a:p>
          <a:p>
            <a:pPr marL="0" indent="0" algn="just" rtl="0">
              <a:spcBef>
                <a:spcPts val="0"/>
              </a:spcBef>
            </a:pPr>
            <a:r>
              <a:rPr lang="en-US" sz="2400" b="1" dirty="0" smtClean="0">
                <a:solidFill>
                  <a:srgbClr val="3333FF"/>
                </a:solidFill>
              </a:rPr>
              <a:t>if</a:t>
            </a:r>
            <a:r>
              <a:rPr lang="en-US" sz="2400" b="1" dirty="0" smtClean="0"/>
              <a:t> (salary &gt; 0) </a:t>
            </a:r>
          </a:p>
          <a:p>
            <a:pPr marL="0" indent="0" algn="just" rtl="0">
              <a:spcBef>
                <a:spcPts val="0"/>
              </a:spcBef>
            </a:pPr>
            <a:r>
              <a:rPr lang="en-US" sz="2400" b="1" dirty="0" smtClean="0"/>
              <a:t> {</a:t>
            </a:r>
          </a:p>
          <a:p>
            <a:pPr marL="0" indent="0" algn="just" rtl="0">
              <a:spcBef>
                <a:spcPts val="0"/>
              </a:spcBef>
            </a:pPr>
            <a:r>
              <a:rPr lang="en-US" sz="2400" b="1" dirty="0" smtClean="0"/>
              <a:t>    </a:t>
            </a:r>
            <a:r>
              <a:rPr lang="en-US" sz="2400" b="1" dirty="0" smtClean="0">
                <a:solidFill>
                  <a:srgbClr val="3399FF"/>
                </a:solidFill>
              </a:rPr>
              <a:t>Console</a:t>
            </a:r>
            <a:r>
              <a:rPr lang="en-US" sz="2400" b="1" dirty="0" smtClean="0"/>
              <a:t>.WriteLine</a:t>
            </a:r>
            <a:r>
              <a:rPr lang="en-US" sz="2000" b="1" dirty="0" smtClean="0"/>
              <a:t>(“Insurance:”+ </a:t>
            </a:r>
            <a:r>
              <a:rPr lang="en-US" sz="2400" b="1" dirty="0" smtClean="0"/>
              <a:t>salary * 0.05); </a:t>
            </a:r>
            <a:r>
              <a:rPr lang="fa-IR" sz="2400" b="1" dirty="0" smtClean="0">
                <a:solidFill>
                  <a:srgbClr val="00FF00"/>
                </a:solidFill>
              </a:rPr>
              <a:t>//</a:t>
            </a:r>
            <a:r>
              <a:rPr lang="en-US" sz="2400" b="1" dirty="0" smtClean="0">
                <a:solidFill>
                  <a:srgbClr val="00FF00"/>
                </a:solidFill>
              </a:rPr>
              <a:t> </a:t>
            </a:r>
            <a:r>
              <a:rPr lang="fa-IR" sz="2400" b="1" dirty="0" smtClean="0">
                <a:solidFill>
                  <a:srgbClr val="00FF00"/>
                </a:solidFill>
              </a:rPr>
              <a:t>بیمه</a:t>
            </a:r>
            <a:endParaRPr lang="en-US" sz="2400" b="1" dirty="0" smtClean="0">
              <a:solidFill>
                <a:srgbClr val="00FF00"/>
              </a:solidFill>
            </a:endParaRPr>
          </a:p>
          <a:p>
            <a:pPr marL="0" indent="0" algn="just" rtl="0">
              <a:spcBef>
                <a:spcPts val="0"/>
              </a:spcBef>
            </a:pPr>
            <a:r>
              <a:rPr lang="en-US" sz="2400" b="1" dirty="0" smtClean="0"/>
              <a:t>    </a:t>
            </a:r>
            <a:r>
              <a:rPr lang="en-US" sz="2400" b="1" dirty="0" smtClean="0">
                <a:solidFill>
                  <a:srgbClr val="3399FF"/>
                </a:solidFill>
              </a:rPr>
              <a:t>Console</a:t>
            </a:r>
            <a:r>
              <a:rPr lang="en-US" sz="2400" b="1" dirty="0" smtClean="0"/>
              <a:t>.WriteLine(“tax :”+ salary * 0.08);</a:t>
            </a:r>
            <a:r>
              <a:rPr lang="fa-IR" sz="2400" b="1" dirty="0" smtClean="0"/>
              <a:t>  </a:t>
            </a:r>
            <a:r>
              <a:rPr lang="en-US" sz="2400" b="1" dirty="0" smtClean="0"/>
              <a:t> </a:t>
            </a:r>
            <a:r>
              <a:rPr lang="en-US" sz="2400" b="1" dirty="0" smtClean="0">
                <a:solidFill>
                  <a:srgbClr val="00FF00"/>
                </a:solidFill>
              </a:rPr>
              <a:t>//</a:t>
            </a:r>
            <a:r>
              <a:rPr lang="fa-IR" sz="2400" b="1" dirty="0" smtClean="0">
                <a:solidFill>
                  <a:srgbClr val="00FF00"/>
                </a:solidFill>
              </a:rPr>
              <a:t>مالیات</a:t>
            </a:r>
            <a:endParaRPr lang="en-US" sz="2400" b="1" dirty="0" smtClean="0">
              <a:solidFill>
                <a:srgbClr val="00FF00"/>
              </a:solidFill>
            </a:endParaRPr>
          </a:p>
          <a:p>
            <a:pPr marL="0" indent="0" algn="just" rtl="0">
              <a:spcBef>
                <a:spcPts val="0"/>
              </a:spcBef>
            </a:pPr>
            <a:r>
              <a:rPr lang="en-US" sz="2400" b="1" dirty="0" smtClean="0"/>
              <a:t> }</a:t>
            </a:r>
            <a:endParaRPr lang="fa-IR" sz="2400" b="1" dirty="0" smtClean="0"/>
          </a:p>
          <a:p>
            <a:pPr marL="0" indent="0" algn="just" rtl="0">
              <a:spcBef>
                <a:spcPts val="0"/>
              </a:spcBef>
            </a:pPr>
            <a:endParaRPr lang="fa-IR" sz="2400" b="1" dirty="0" smtClean="0"/>
          </a:p>
        </p:txBody>
      </p:sp>
      <p:sp>
        <p:nvSpPr>
          <p:cNvPr id="4" name="Slide Number Placeholder 3"/>
          <p:cNvSpPr>
            <a:spLocks noGrp="1"/>
          </p:cNvSpPr>
          <p:nvPr>
            <p:ph type="sldNum" sz="quarter" idx="12"/>
          </p:nvPr>
        </p:nvSpPr>
        <p:spPr>
          <a:xfrm>
            <a:off x="8529693" y="6565946"/>
            <a:ext cx="614339" cy="292079"/>
          </a:xfrm>
          <a:solidFill>
            <a:schemeClr val="bg1"/>
          </a:solidFill>
        </p:spPr>
        <p:txBody>
          <a:bodyPr/>
          <a:lstStyle/>
          <a:p>
            <a:fld id="{6008D2E2-AB25-4D75-A051-1EBB6AD45A34}" type="slidenum">
              <a:rPr lang="en-US" smtClean="0"/>
              <a:pPr/>
              <a:t>12</a:t>
            </a:fld>
            <a:endParaRPr lang="en-US" dirty="0"/>
          </a:p>
        </p:txBody>
      </p:sp>
      <p:sp>
        <p:nvSpPr>
          <p:cNvPr id="5" name="Right Brace 4"/>
          <p:cNvSpPr/>
          <p:nvPr/>
        </p:nvSpPr>
        <p:spPr>
          <a:xfrm>
            <a:off x="7643835" y="2857497"/>
            <a:ext cx="571504" cy="1571636"/>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6" name="TextBox 5"/>
          <p:cNvSpPr txBox="1"/>
          <p:nvPr/>
        </p:nvSpPr>
        <p:spPr>
          <a:xfrm>
            <a:off x="8286776" y="3357562"/>
            <a:ext cx="857224" cy="584775"/>
          </a:xfrm>
          <a:prstGeom prst="rect">
            <a:avLst/>
          </a:prstGeom>
          <a:noFill/>
        </p:spPr>
        <p:txBody>
          <a:bodyPr wrap="square" rtlCol="0">
            <a:spAutoFit/>
          </a:bodyPr>
          <a:lstStyle/>
          <a:p>
            <a:r>
              <a:rPr lang="fa-IR" sz="3200" dirty="0" smtClean="0">
                <a:cs typeface="B Homa" pitchFamily="2" charset="-78"/>
              </a:rPr>
              <a:t>بلاک</a:t>
            </a:r>
          </a:p>
        </p:txBody>
      </p:sp>
      <p:sp>
        <p:nvSpPr>
          <p:cNvPr id="7" name="Rectangle 6"/>
          <p:cNvSpPr/>
          <p:nvPr/>
        </p:nvSpPr>
        <p:spPr>
          <a:xfrm>
            <a:off x="71439" y="4600315"/>
            <a:ext cx="9001156" cy="1938992"/>
          </a:xfrm>
          <a:prstGeom prst="rect">
            <a:avLst/>
          </a:prstGeom>
          <a:solidFill>
            <a:srgbClr val="FFFF00"/>
          </a:solidFill>
        </p:spPr>
        <p:txBody>
          <a:bodyPr wrap="square">
            <a:spAutoFit/>
          </a:bodyPr>
          <a:lstStyle/>
          <a:p>
            <a:pPr algn="just" rtl="1">
              <a:lnSpc>
                <a:spcPct val="150000"/>
              </a:lnSpc>
              <a:buClr>
                <a:srgbClr val="C00000"/>
              </a:buClr>
              <a:buFont typeface="Wingdings" pitchFamily="2" charset="2"/>
              <a:buChar char="q"/>
            </a:pPr>
            <a:r>
              <a:rPr lang="fa-IR" sz="2000" b="1" dirty="0" smtClean="0">
                <a:solidFill>
                  <a:srgbClr val="0000FF"/>
                </a:solidFill>
                <a:cs typeface="B Titr" pitchFamily="2" charset="-78"/>
              </a:rPr>
              <a:t>به تعدادی دستور که داخل علامت های آکولاد باز و بسته</a:t>
            </a:r>
            <a:r>
              <a:rPr lang="en-US" sz="2000" b="1" dirty="0" smtClean="0">
                <a:solidFill>
                  <a:srgbClr val="0000FF"/>
                </a:solidFill>
                <a:cs typeface="B Titr" pitchFamily="2" charset="-78"/>
              </a:rPr>
              <a:t> </a:t>
            </a:r>
            <a:r>
              <a:rPr lang="fa-IR" sz="2000" b="1" dirty="0" smtClean="0">
                <a:solidFill>
                  <a:srgbClr val="0000FF"/>
                </a:solidFill>
                <a:cs typeface="B Titr" pitchFamily="2" charset="-78"/>
              </a:rPr>
              <a:t>قرار داشته باشند بلاک گفته می شود. </a:t>
            </a:r>
          </a:p>
          <a:p>
            <a:pPr algn="just" rtl="1">
              <a:lnSpc>
                <a:spcPct val="150000"/>
              </a:lnSpc>
              <a:buClr>
                <a:srgbClr val="C00000"/>
              </a:buClr>
              <a:buFont typeface="Wingdings" pitchFamily="2" charset="2"/>
              <a:buChar char="q"/>
            </a:pPr>
            <a:r>
              <a:rPr lang="fa-IR" sz="2000" b="1" dirty="0" smtClean="0">
                <a:solidFill>
                  <a:srgbClr val="0000FF"/>
                </a:solidFill>
                <a:cs typeface="B Titr" pitchFamily="2" charset="-78"/>
              </a:rPr>
              <a:t>بلاک می تواند خالی باشد یعنی بین علامت های آکولاد، هیچ دستوری وجود نداشته باشد، </a:t>
            </a:r>
          </a:p>
          <a:p>
            <a:pPr algn="just" rtl="1">
              <a:lnSpc>
                <a:spcPct val="150000"/>
              </a:lnSpc>
              <a:buClr>
                <a:srgbClr val="C00000"/>
              </a:buClr>
              <a:buFont typeface="Wingdings" pitchFamily="2" charset="2"/>
              <a:buChar char="q"/>
            </a:pPr>
            <a:r>
              <a:rPr lang="fa-IR" sz="2000" b="1" dirty="0" smtClean="0">
                <a:solidFill>
                  <a:srgbClr val="0000FF"/>
                </a:solidFill>
                <a:cs typeface="B Titr" pitchFamily="2" charset="-78"/>
              </a:rPr>
              <a:t>بلاک می تواند فقط شامل یک دستور باشد، </a:t>
            </a:r>
          </a:p>
          <a:p>
            <a:pPr algn="just" rtl="1">
              <a:lnSpc>
                <a:spcPct val="150000"/>
              </a:lnSpc>
              <a:buClr>
                <a:srgbClr val="C00000"/>
              </a:buClr>
              <a:buFont typeface="Wingdings" pitchFamily="2" charset="2"/>
              <a:buChar char="q"/>
            </a:pPr>
            <a:r>
              <a:rPr lang="fa-IR" sz="2000" b="1" dirty="0" smtClean="0">
                <a:solidFill>
                  <a:srgbClr val="0000FF"/>
                </a:solidFill>
                <a:cs typeface="B Titr" pitchFamily="2" charset="-78"/>
              </a:rPr>
              <a:t>بهتر است برای خوانا و واضح شدن یک بلاک، دستورهای داخل بلاک را با تورفتگی بنویسیم.</a:t>
            </a:r>
            <a:endParaRPr lang="en-US" sz="2000" b="1" dirty="0">
              <a:solidFill>
                <a:srgbClr val="0000FF"/>
              </a:solidFill>
              <a:cs typeface="B Titr" pitchFamily="2" charset="-78"/>
            </a:endParaRPr>
          </a:p>
        </p:txBody>
      </p:sp>
      <p:sp>
        <p:nvSpPr>
          <p:cNvPr id="8" name="Rectangle 7"/>
          <p:cNvSpPr/>
          <p:nvPr/>
        </p:nvSpPr>
        <p:spPr>
          <a:xfrm>
            <a:off x="642911" y="4000504"/>
            <a:ext cx="7143800" cy="400110"/>
          </a:xfrm>
          <a:prstGeom prst="rect">
            <a:avLst/>
          </a:prstGeom>
        </p:spPr>
        <p:txBody>
          <a:bodyPr wrap="square">
            <a:spAutoFit/>
          </a:bodyPr>
          <a:lstStyle/>
          <a:p>
            <a:pPr algn="just" rtl="1"/>
            <a:r>
              <a:rPr lang="fa-IR" sz="2000" dirty="0" smtClean="0">
                <a:solidFill>
                  <a:srgbClr val="00B050"/>
                </a:solidFill>
                <a:cs typeface="B Homa" pitchFamily="2" charset="-78"/>
              </a:rPr>
              <a:t>اگر </a:t>
            </a:r>
            <a:r>
              <a:rPr lang="en-US" sz="2000" dirty="0" smtClean="0">
                <a:solidFill>
                  <a:srgbClr val="00B050"/>
                </a:solidFill>
                <a:cs typeface="B Homa" pitchFamily="2" charset="-78"/>
              </a:rPr>
              <a:t>salary</a:t>
            </a:r>
            <a:r>
              <a:rPr lang="fa-IR" sz="2000" dirty="0" smtClean="0">
                <a:solidFill>
                  <a:srgbClr val="00B050"/>
                </a:solidFill>
                <a:cs typeface="B Homa" pitchFamily="2" charset="-78"/>
              </a:rPr>
              <a:t> از صفر بزرگتر باشد هر دو دستور چاپ مالیات و بیمه انجام می گردد.</a:t>
            </a:r>
            <a:endParaRPr lang="en-US" sz="2000" dirty="0">
              <a:solidFill>
                <a:srgbClr val="00B050"/>
              </a:solidFill>
              <a:cs typeface="B Homa"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1"/>
            <a:ext cx="8929719" cy="714356"/>
          </a:xfrm>
        </p:spPr>
        <p:txBody>
          <a:bodyPr/>
          <a:lstStyle/>
          <a:p>
            <a:r>
              <a:rPr lang="fa-IR" dirty="0" smtClean="0"/>
              <a:t>مثال6</a:t>
            </a:r>
            <a:endParaRPr lang="en-US" dirty="0"/>
          </a:p>
        </p:txBody>
      </p:sp>
      <p:sp>
        <p:nvSpPr>
          <p:cNvPr id="3" name="Content Placeholder 2"/>
          <p:cNvSpPr>
            <a:spLocks noGrp="1"/>
          </p:cNvSpPr>
          <p:nvPr>
            <p:ph idx="1"/>
          </p:nvPr>
        </p:nvSpPr>
        <p:spPr>
          <a:xfrm>
            <a:off x="0" y="714357"/>
            <a:ext cx="9144000" cy="1000132"/>
          </a:xfrm>
          <a:solidFill>
            <a:schemeClr val="bg1"/>
          </a:solidFill>
        </p:spPr>
        <p:txBody>
          <a:bodyPr/>
          <a:lstStyle/>
          <a:p>
            <a:pPr marL="0" indent="0" algn="just"/>
            <a:r>
              <a:rPr lang="fa-IR" sz="2000" b="1" dirty="0" smtClean="0"/>
              <a:t>برنامه ای بنویسید که حقوق ثابت کارمند را دریافت و از حقوق وی ، 7 درصد به عنوان بیمه کسر و اگر حقوق بیش از ده میلیون ریال باشد، مالیات به اندازه 5 درصد کسر گردد(مالیات به مازاد بر ده میلیون تعلق گیرد) و خالص دریافتی را نمایش دهد. </a:t>
            </a:r>
            <a:endParaRPr lang="en-US" sz="2000" b="1" dirty="0"/>
          </a:p>
        </p:txBody>
      </p:sp>
      <p:sp>
        <p:nvSpPr>
          <p:cNvPr id="4" name="Slide Number Placeholder 3"/>
          <p:cNvSpPr>
            <a:spLocks noGrp="1"/>
          </p:cNvSpPr>
          <p:nvPr>
            <p:ph type="sldNum" sz="quarter" idx="12"/>
          </p:nvPr>
        </p:nvSpPr>
        <p:spPr>
          <a:xfrm>
            <a:off x="8572528" y="6596088"/>
            <a:ext cx="571504" cy="261936"/>
          </a:xfrm>
          <a:solidFill>
            <a:schemeClr val="bg1"/>
          </a:solidFill>
        </p:spPr>
        <p:txBody>
          <a:bodyPr/>
          <a:lstStyle/>
          <a:p>
            <a:fld id="{6008D2E2-AB25-4D75-A051-1EBB6AD45A34}" type="slidenum">
              <a:rPr lang="en-US" smtClean="0"/>
              <a:pPr/>
              <a:t>13</a:t>
            </a:fld>
            <a:endParaRPr lang="en-US" dirty="0"/>
          </a:p>
        </p:txBody>
      </p:sp>
      <p:pic>
        <p:nvPicPr>
          <p:cNvPr id="1026" name="Picture 2"/>
          <p:cNvPicPr>
            <a:picLocks noChangeAspect="1" noChangeArrowheads="1"/>
          </p:cNvPicPr>
          <p:nvPr/>
        </p:nvPicPr>
        <p:blipFill>
          <a:blip r:embed="rId2"/>
          <a:srcRect/>
          <a:stretch>
            <a:fillRect/>
          </a:stretch>
        </p:blipFill>
        <p:spPr bwMode="auto">
          <a:xfrm>
            <a:off x="5000629" y="1714488"/>
            <a:ext cx="4143404" cy="4929222"/>
          </a:xfrm>
          <a:prstGeom prst="rect">
            <a:avLst/>
          </a:prstGeom>
          <a:noFill/>
          <a:ln w="9525">
            <a:noFill/>
            <a:miter lim="800000"/>
            <a:headEnd/>
            <a:tailEnd/>
          </a:ln>
          <a:effectLst/>
        </p:spPr>
      </p:pic>
      <p:sp>
        <p:nvSpPr>
          <p:cNvPr id="6" name="Rectangle 5"/>
          <p:cNvSpPr/>
          <p:nvPr/>
        </p:nvSpPr>
        <p:spPr>
          <a:xfrm>
            <a:off x="-32" y="1652874"/>
            <a:ext cx="5072099" cy="5133713"/>
          </a:xfrm>
          <a:prstGeom prst="rect">
            <a:avLst/>
          </a:prstGeom>
          <a:solidFill>
            <a:schemeClr val="bg1">
              <a:lumMod val="85000"/>
            </a:schemeClr>
          </a:solidFill>
        </p:spPr>
        <p:txBody>
          <a:bodyPr wrap="square">
            <a:spAutoFit/>
          </a:bodyPr>
          <a:lstStyle/>
          <a:p>
            <a:pPr>
              <a:lnSpc>
                <a:spcPct val="130000"/>
              </a:lnSpc>
            </a:pPr>
            <a:r>
              <a:rPr lang="en-US" b="1" dirty="0" smtClean="0">
                <a:solidFill>
                  <a:srgbClr val="0000FF"/>
                </a:solidFill>
              </a:rPr>
              <a:t>long</a:t>
            </a:r>
            <a:r>
              <a:rPr lang="en-US" b="1" dirty="0" smtClean="0"/>
              <a:t> income, tax, insurance, net;</a:t>
            </a:r>
          </a:p>
          <a:p>
            <a:pPr>
              <a:lnSpc>
                <a:spcPct val="130000"/>
              </a:lnSpc>
            </a:pPr>
            <a:r>
              <a:rPr lang="en-US" b="1" dirty="0" smtClean="0">
                <a:solidFill>
                  <a:srgbClr val="3399FF"/>
                </a:solidFill>
              </a:rPr>
              <a:t>Console</a:t>
            </a:r>
            <a:r>
              <a:rPr lang="en-US" b="1" dirty="0" smtClean="0"/>
              <a:t>. Write (''Enter income:''); </a:t>
            </a:r>
            <a:r>
              <a:rPr lang="en-US" b="1" dirty="0" smtClean="0">
                <a:solidFill>
                  <a:srgbClr val="00FF00"/>
                </a:solidFill>
              </a:rPr>
              <a:t>//</a:t>
            </a:r>
            <a:r>
              <a:rPr lang="fa-IR" b="1" dirty="0" smtClean="0">
                <a:solidFill>
                  <a:srgbClr val="00FF00"/>
                </a:solidFill>
              </a:rPr>
              <a:t> درآمد ثابت</a:t>
            </a:r>
            <a:endParaRPr lang="en-US" b="1" dirty="0" smtClean="0"/>
          </a:p>
          <a:p>
            <a:pPr>
              <a:lnSpc>
                <a:spcPct val="130000"/>
              </a:lnSpc>
            </a:pPr>
            <a:r>
              <a:rPr lang="en-US" b="1" dirty="0" smtClean="0"/>
              <a:t>income </a:t>
            </a:r>
            <a:r>
              <a:rPr lang="fa-IR" b="1" dirty="0" smtClean="0"/>
              <a:t>=</a:t>
            </a:r>
            <a:r>
              <a:rPr lang="en-US" b="1" dirty="0" smtClean="0">
                <a:solidFill>
                  <a:srgbClr val="0000FF"/>
                </a:solidFill>
              </a:rPr>
              <a:t>long</a:t>
            </a:r>
            <a:r>
              <a:rPr lang="en-US" b="1" dirty="0" smtClean="0"/>
              <a:t>. Parse(</a:t>
            </a:r>
            <a:r>
              <a:rPr lang="en-US" b="1" dirty="0" smtClean="0">
                <a:solidFill>
                  <a:srgbClr val="3399FF"/>
                </a:solidFill>
              </a:rPr>
              <a:t>Console</a:t>
            </a:r>
            <a:r>
              <a:rPr lang="en-US" b="1" dirty="0" smtClean="0"/>
              <a:t>.ReadLine());</a:t>
            </a:r>
          </a:p>
          <a:p>
            <a:pPr>
              <a:lnSpc>
                <a:spcPct val="130000"/>
              </a:lnSpc>
            </a:pPr>
            <a:r>
              <a:rPr lang="en-US" b="1" dirty="0" smtClean="0"/>
              <a:t>insurance </a:t>
            </a:r>
            <a:r>
              <a:rPr lang="fa-IR" b="1" dirty="0" smtClean="0"/>
              <a:t>=</a:t>
            </a:r>
            <a:r>
              <a:rPr lang="en-US" b="1" dirty="0" smtClean="0"/>
              <a:t> income * 0.07 ;  </a:t>
            </a:r>
            <a:r>
              <a:rPr lang="en-US" b="1" dirty="0" smtClean="0">
                <a:solidFill>
                  <a:srgbClr val="00FF00"/>
                </a:solidFill>
              </a:rPr>
              <a:t>//bime</a:t>
            </a:r>
            <a:endParaRPr lang="fa-IR" b="1" dirty="0" smtClean="0">
              <a:solidFill>
                <a:srgbClr val="00FF00"/>
              </a:solidFill>
            </a:endParaRPr>
          </a:p>
          <a:p>
            <a:pPr>
              <a:lnSpc>
                <a:spcPct val="130000"/>
              </a:lnSpc>
            </a:pPr>
            <a:r>
              <a:rPr lang="en-US" b="1" dirty="0" smtClean="0">
                <a:solidFill>
                  <a:srgbClr val="0000FF"/>
                </a:solidFill>
              </a:rPr>
              <a:t>if</a:t>
            </a:r>
            <a:r>
              <a:rPr lang="en-US" b="1" dirty="0" smtClean="0"/>
              <a:t> (income &gt; 10000000)</a:t>
            </a:r>
          </a:p>
          <a:p>
            <a:pPr>
              <a:lnSpc>
                <a:spcPct val="130000"/>
              </a:lnSpc>
            </a:pPr>
            <a:r>
              <a:rPr lang="en-US" b="1" dirty="0" smtClean="0"/>
              <a:t>  {</a:t>
            </a:r>
          </a:p>
          <a:p>
            <a:pPr>
              <a:lnSpc>
                <a:spcPct val="130000"/>
              </a:lnSpc>
            </a:pPr>
            <a:r>
              <a:rPr lang="en-US" b="1" dirty="0" smtClean="0"/>
              <a:t>     tax = (income -10000000) * 0.05; </a:t>
            </a:r>
            <a:r>
              <a:rPr lang="en-US" b="1" dirty="0" smtClean="0">
                <a:solidFill>
                  <a:srgbClr val="00FF00"/>
                </a:solidFill>
              </a:rPr>
              <a:t>// </a:t>
            </a:r>
            <a:r>
              <a:rPr lang="fa-IR" b="1" dirty="0" smtClean="0">
                <a:solidFill>
                  <a:srgbClr val="00FF00"/>
                </a:solidFill>
              </a:rPr>
              <a:t>مالیات</a:t>
            </a:r>
          </a:p>
          <a:p>
            <a:pPr>
              <a:lnSpc>
                <a:spcPct val="130000"/>
              </a:lnSpc>
            </a:pPr>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''Tax '‘</a:t>
            </a:r>
            <a:r>
              <a:rPr lang="en-US" b="1" dirty="0" smtClean="0"/>
              <a:t> + tax);</a:t>
            </a:r>
          </a:p>
          <a:p>
            <a:pPr>
              <a:lnSpc>
                <a:spcPct val="130000"/>
              </a:lnSpc>
            </a:pPr>
            <a:r>
              <a:rPr lang="en-US" b="1" dirty="0" smtClean="0"/>
              <a:t>  }</a:t>
            </a:r>
          </a:p>
          <a:p>
            <a:pPr>
              <a:lnSpc>
                <a:spcPct val="130000"/>
              </a:lnSpc>
            </a:pPr>
            <a:r>
              <a:rPr lang="en-US" b="1" dirty="0" smtClean="0">
                <a:solidFill>
                  <a:srgbClr val="0000FF"/>
                </a:solidFill>
              </a:rPr>
              <a:t>else</a:t>
            </a:r>
          </a:p>
          <a:p>
            <a:pPr>
              <a:lnSpc>
                <a:spcPct val="130000"/>
              </a:lnSpc>
            </a:pPr>
            <a:r>
              <a:rPr lang="en-US" b="1" dirty="0" smtClean="0"/>
              <a:t>     tax = 0;</a:t>
            </a:r>
          </a:p>
          <a:p>
            <a:pPr>
              <a:lnSpc>
                <a:spcPct val="130000"/>
              </a:lnSpc>
            </a:pPr>
            <a:r>
              <a:rPr lang="en-US" b="1" dirty="0" smtClean="0">
                <a:solidFill>
                  <a:srgbClr val="3399FF"/>
                </a:solidFill>
              </a:rPr>
              <a:t>Console</a:t>
            </a:r>
            <a:r>
              <a:rPr lang="en-US" b="1" dirty="0" smtClean="0"/>
              <a:t>.WriteLine(</a:t>
            </a:r>
            <a:r>
              <a:rPr lang="en-US" b="1" dirty="0" smtClean="0">
                <a:solidFill>
                  <a:srgbClr val="FF0000"/>
                </a:solidFill>
              </a:rPr>
              <a:t>''Insurance'‘</a:t>
            </a:r>
            <a:r>
              <a:rPr lang="en-US" b="1" dirty="0" smtClean="0"/>
              <a:t>+ insurance);</a:t>
            </a:r>
          </a:p>
          <a:p>
            <a:pPr>
              <a:lnSpc>
                <a:spcPct val="130000"/>
              </a:lnSpc>
            </a:pPr>
            <a:r>
              <a:rPr lang="en-US" b="1" dirty="0" smtClean="0"/>
              <a:t>net =income – insurance - tax;</a:t>
            </a:r>
          </a:p>
          <a:p>
            <a:pPr>
              <a:lnSpc>
                <a:spcPct val="130000"/>
              </a:lnSpc>
            </a:pPr>
            <a:r>
              <a:rPr lang="en-US" b="1" dirty="0" smtClean="0">
                <a:solidFill>
                  <a:srgbClr val="3399FF"/>
                </a:solidFill>
              </a:rPr>
              <a:t>Console</a:t>
            </a:r>
            <a:r>
              <a:rPr lang="en-US" b="1" dirty="0" smtClean="0"/>
              <a:t>.WriteLine(</a:t>
            </a:r>
            <a:r>
              <a:rPr lang="en-US" b="1" dirty="0" smtClean="0">
                <a:solidFill>
                  <a:srgbClr val="FF0000"/>
                </a:solidFill>
              </a:rPr>
              <a:t>''Net ''</a:t>
            </a:r>
            <a:r>
              <a:rPr lang="en-US" b="1" dirty="0" smtClean="0"/>
              <a:t> + net); </a:t>
            </a:r>
            <a:r>
              <a:rPr lang="en-US" b="1" dirty="0" smtClean="0">
                <a:solidFill>
                  <a:srgbClr val="00FF00"/>
                </a:solidFill>
              </a:rPr>
              <a:t>//</a:t>
            </a:r>
            <a:r>
              <a:rPr lang="fa-IR" b="1" dirty="0" smtClean="0">
                <a:solidFill>
                  <a:srgbClr val="00FF00"/>
                </a:solidFill>
              </a:rPr>
              <a:t>خالص دریافتی</a:t>
            </a:r>
            <a:endParaRPr lang="en-US" b="1"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سؤال</a:t>
            </a:r>
            <a:endParaRPr lang="en-US" dirty="0"/>
          </a:p>
        </p:txBody>
      </p:sp>
      <p:sp>
        <p:nvSpPr>
          <p:cNvPr id="3" name="Content Placeholder 2"/>
          <p:cNvSpPr>
            <a:spLocks noGrp="1"/>
          </p:cNvSpPr>
          <p:nvPr>
            <p:ph idx="1"/>
          </p:nvPr>
        </p:nvSpPr>
        <p:spPr>
          <a:xfrm>
            <a:off x="142844" y="1714488"/>
            <a:ext cx="8858312" cy="2500330"/>
          </a:xfrm>
        </p:spPr>
        <p:txBody>
          <a:bodyPr/>
          <a:lstStyle/>
          <a:p>
            <a:pPr marL="0" indent="0" algn="just">
              <a:lnSpc>
                <a:spcPct val="150000"/>
              </a:lnSpc>
            </a:pPr>
            <a:r>
              <a:rPr lang="fa-IR" sz="2800" b="1" dirty="0" smtClean="0"/>
              <a:t>در مثال6 ، برای محاسبه مالیات، ابتدا تفاوت حقوق با ده میلیون ریال محاسبه شده و سپس در پنج درصد ضرب شده است. به این روش محاسبه، مالیات مازاد گفته می شود. به نظر شما چرا مستقیما حقوق در پنج درصد ضرب نمی شود؟</a:t>
            </a: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9" cy="642942"/>
          </a:xfrm>
        </p:spPr>
        <p:txBody>
          <a:bodyPr/>
          <a:lstStyle/>
          <a:p>
            <a:r>
              <a:rPr lang="fa-IR" b="1" dirty="0" smtClean="0"/>
              <a:t>عملگرهای منطقی</a:t>
            </a:r>
            <a:endParaRPr lang="en-US" dirty="0"/>
          </a:p>
        </p:txBody>
      </p:sp>
      <p:sp>
        <p:nvSpPr>
          <p:cNvPr id="3" name="Content Placeholder 2"/>
          <p:cNvSpPr>
            <a:spLocks noGrp="1"/>
          </p:cNvSpPr>
          <p:nvPr>
            <p:ph idx="1"/>
          </p:nvPr>
        </p:nvSpPr>
        <p:spPr>
          <a:xfrm>
            <a:off x="71439" y="785795"/>
            <a:ext cx="9001156" cy="2143140"/>
          </a:xfrm>
        </p:spPr>
        <p:txBody>
          <a:bodyPr/>
          <a:lstStyle/>
          <a:p>
            <a:pPr marL="0" indent="0" algn="just">
              <a:lnSpc>
                <a:spcPct val="130000"/>
              </a:lnSpc>
              <a:spcBef>
                <a:spcPts val="0"/>
              </a:spcBef>
            </a:pPr>
            <a:r>
              <a:rPr lang="fa-IR" sz="2400" b="1" dirty="0" smtClean="0">
                <a:effectLst>
                  <a:outerShdw blurRad="38100" dist="38100" dir="2700000" algn="tl">
                    <a:srgbClr val="000000">
                      <a:alpha val="43137"/>
                    </a:srgbClr>
                  </a:outerShdw>
                </a:effectLst>
              </a:rPr>
              <a:t>عملگرهای منطقی برروی عبارات منطقی عمل می کنند .عبارات منطقی دارای دو ارزش درستی یا نادرستی هستند.که ارزش نادرستی با مقدار صفر وارزش درستی با مقدار غیر صفر مشخص می شود . این عملگرها در ترکیب کردن شرط ها و ایجاد شرط های مرکب نقش دارند و همانند عملگرهای معادل خود در منطق ریاضی عمل می نمایند.</a:t>
            </a:r>
          </a:p>
          <a:p>
            <a:pPr algn="just">
              <a:lnSpc>
                <a:spcPct val="130000"/>
              </a:lnSpc>
              <a:spcBef>
                <a:spcPts val="0"/>
              </a:spcBef>
            </a:pPr>
            <a:r>
              <a:rPr lang="fa-IR" sz="2400" b="1" dirty="0" smtClean="0">
                <a:effectLst>
                  <a:outerShdw blurRad="38100" dist="38100" dir="2700000" algn="tl">
                    <a:srgbClr val="000000">
                      <a:alpha val="43137"/>
                    </a:srgbClr>
                  </a:outerShdw>
                </a:effectLst>
              </a:rPr>
              <a:t/>
            </a:r>
            <a:br>
              <a:rPr lang="fa-IR" sz="2400" b="1" dirty="0" smtClean="0">
                <a:effectLst>
                  <a:outerShdw blurRad="38100" dist="38100" dir="2700000" algn="tl">
                    <a:srgbClr val="000000">
                      <a:alpha val="43137"/>
                    </a:srgbClr>
                  </a:outerShdw>
                </a:effectLst>
              </a:rPr>
            </a:br>
            <a:endParaRPr lang="en-US" sz="2400" b="1"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a:xfrm>
            <a:off x="8572528" y="6572272"/>
            <a:ext cx="571504" cy="285752"/>
          </a:xfrm>
          <a:solidFill>
            <a:schemeClr val="bg1"/>
          </a:solidFill>
        </p:spPr>
        <p:txBody>
          <a:bodyPr/>
          <a:lstStyle/>
          <a:p>
            <a:fld id="{6008D2E2-AB25-4D75-A051-1EBB6AD45A34}" type="slidenum">
              <a:rPr lang="en-US" smtClean="0"/>
              <a:pPr/>
              <a:t>15</a:t>
            </a:fld>
            <a:endParaRPr lang="en-US" dirty="0"/>
          </a:p>
        </p:txBody>
      </p:sp>
      <p:grpSp>
        <p:nvGrpSpPr>
          <p:cNvPr id="7" name="Group 6"/>
          <p:cNvGrpSpPr/>
          <p:nvPr/>
        </p:nvGrpSpPr>
        <p:grpSpPr>
          <a:xfrm>
            <a:off x="357159" y="3071810"/>
            <a:ext cx="8511123" cy="3000396"/>
            <a:chOff x="357158" y="3071810"/>
            <a:chExt cx="8511123" cy="3000396"/>
          </a:xfrm>
        </p:grpSpPr>
        <p:pic>
          <p:nvPicPr>
            <p:cNvPr id="2050" name="Picture 2"/>
            <p:cNvPicPr>
              <a:picLocks noChangeAspect="1" noChangeArrowheads="1"/>
            </p:cNvPicPr>
            <p:nvPr/>
          </p:nvPicPr>
          <p:blipFill>
            <a:blip r:embed="rId2"/>
            <a:srcRect/>
            <a:stretch>
              <a:fillRect/>
            </a:stretch>
          </p:blipFill>
          <p:spPr bwMode="auto">
            <a:xfrm>
              <a:off x="357158" y="3071810"/>
              <a:ext cx="8511123" cy="3000396"/>
            </a:xfrm>
            <a:prstGeom prst="rect">
              <a:avLst/>
            </a:prstGeom>
            <a:noFill/>
            <a:ln w="9525">
              <a:noFill/>
              <a:miter lim="800000"/>
              <a:headEnd/>
              <a:tailEnd/>
            </a:ln>
            <a:effectLst/>
          </p:spPr>
        </p:pic>
        <p:sp>
          <p:nvSpPr>
            <p:cNvPr id="6" name="TextBox 5"/>
            <p:cNvSpPr txBox="1"/>
            <p:nvPr/>
          </p:nvSpPr>
          <p:spPr>
            <a:xfrm>
              <a:off x="6072198" y="5072074"/>
              <a:ext cx="571504" cy="369332"/>
            </a:xfrm>
            <a:prstGeom prst="rect">
              <a:avLst/>
            </a:prstGeom>
            <a:noFill/>
          </p:spPr>
          <p:txBody>
            <a:bodyPr wrap="square" rtlCol="0">
              <a:spAutoFit/>
            </a:bodyPr>
            <a:lstStyle/>
            <a:p>
              <a:pPr algn="ctr"/>
              <a:r>
                <a:rPr lang="fa-IR" dirty="0" smtClean="0"/>
                <a:t>||</a:t>
              </a:r>
              <a:endParaRPr lang="en-US" dirty="0"/>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عملگر</a:t>
            </a:r>
            <a:r>
              <a:rPr lang="en-US" b="1" dirty="0" smtClean="0"/>
              <a:t>&amp;&amp; </a:t>
            </a:r>
            <a:r>
              <a:rPr lang="fa-IR" b="1" dirty="0" smtClean="0"/>
              <a:t> - (و)</a:t>
            </a:r>
            <a:endParaRPr lang="en-US" dirty="0"/>
          </a:p>
        </p:txBody>
      </p:sp>
      <p:sp>
        <p:nvSpPr>
          <p:cNvPr id="3" name="Content Placeholder 2"/>
          <p:cNvSpPr>
            <a:spLocks noGrp="1"/>
          </p:cNvSpPr>
          <p:nvPr>
            <p:ph idx="1"/>
          </p:nvPr>
        </p:nvSpPr>
        <p:spPr/>
        <p:txBody>
          <a:bodyPr/>
          <a:lstStyle/>
          <a:p>
            <a:pPr marL="0" indent="0" algn="just">
              <a:lnSpc>
                <a:spcPct val="130000"/>
              </a:lnSpc>
              <a:spcBef>
                <a:spcPts val="0"/>
              </a:spcBef>
            </a:pPr>
            <a:r>
              <a:rPr lang="fa-IR" sz="2800" b="1" dirty="0" smtClean="0"/>
              <a:t>فرض کنید پدری به فرزند خود می گوید که اگر نمره انضباط شما بیست شود </a:t>
            </a:r>
            <a:r>
              <a:rPr lang="fa-IR" b="1" dirty="0" smtClean="0">
                <a:solidFill>
                  <a:srgbClr val="FF0000"/>
                </a:solidFill>
                <a:effectLst>
                  <a:outerShdw blurRad="38100" dist="38100" dir="2700000" algn="tl">
                    <a:srgbClr val="000000">
                      <a:alpha val="43137"/>
                    </a:srgbClr>
                  </a:outerShdw>
                </a:effectLst>
                <a:cs typeface="B Jadid" pitchFamily="2" charset="-78"/>
              </a:rPr>
              <a:t>و</a:t>
            </a:r>
            <a:r>
              <a:rPr lang="fa-IR" sz="2800" b="1" dirty="0" smtClean="0"/>
              <a:t> برنامه سازی بالای 18 شوی برایت تبلت می گیرم !!!</a:t>
            </a:r>
          </a:p>
          <a:p>
            <a:pPr marL="0" indent="0" algn="just">
              <a:lnSpc>
                <a:spcPct val="130000"/>
              </a:lnSpc>
              <a:spcBef>
                <a:spcPts val="0"/>
              </a:spcBef>
            </a:pPr>
            <a:r>
              <a:rPr lang="fa-IR" sz="2800" b="1" dirty="0" smtClean="0"/>
              <a:t>در پایان سال نمره انصباط فرزند 20 می شود اما برنامه سازی 16 می شود آیا پدر برای فرزند تبلت می گیرد ؟</a:t>
            </a:r>
          </a:p>
          <a:p>
            <a:pPr marL="0" indent="0" algn="just">
              <a:lnSpc>
                <a:spcPct val="130000"/>
              </a:lnSpc>
              <a:spcBef>
                <a:spcPts val="0"/>
              </a:spcBef>
            </a:pPr>
            <a:r>
              <a:rPr lang="fa-IR" sz="2800" b="1" dirty="0" smtClean="0">
                <a:solidFill>
                  <a:srgbClr val="002060"/>
                </a:solidFill>
              </a:rPr>
              <a:t>جواب</a:t>
            </a:r>
            <a:r>
              <a:rPr lang="fa-IR" sz="2800" b="1" dirty="0" smtClean="0"/>
              <a:t>: خیر؛یکبار دیگر به شرط پدر نگاه کنید پدر از </a:t>
            </a:r>
            <a:r>
              <a:rPr lang="fa-IR" b="1" dirty="0" smtClean="0">
                <a:solidFill>
                  <a:srgbClr val="FF0000"/>
                </a:solidFill>
                <a:effectLst>
                  <a:outerShdw blurRad="38100" dist="38100" dir="2700000" algn="tl">
                    <a:srgbClr val="000000">
                      <a:alpha val="43137"/>
                    </a:srgbClr>
                  </a:outerShdw>
                </a:effectLst>
                <a:cs typeface="B Jadid" pitchFamily="2" charset="-78"/>
              </a:rPr>
              <a:t>و</a:t>
            </a:r>
            <a:r>
              <a:rPr lang="fa-IR" sz="2800" b="1" dirty="0" smtClean="0"/>
              <a:t> بین دو شرط استفاده نموده است یعنی باید هم انضباط 20 و هم برنامه سازی بالای18 می شد که تبلت می گرفت. و چون یکی از شروط برقرار نشده است خرید تبلت هم منتفی است . </a:t>
            </a: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عملگر </a:t>
            </a:r>
            <a:r>
              <a:rPr lang="en-US" b="1" dirty="0" smtClean="0"/>
              <a:t>&amp;&amp;</a:t>
            </a:r>
            <a:endParaRPr lang="en-US" b="1" dirty="0"/>
          </a:p>
        </p:txBody>
      </p:sp>
      <p:sp>
        <p:nvSpPr>
          <p:cNvPr id="3" name="Content Placeholder 2"/>
          <p:cNvSpPr>
            <a:spLocks noGrp="1"/>
          </p:cNvSpPr>
          <p:nvPr>
            <p:ph idx="1"/>
          </p:nvPr>
        </p:nvSpPr>
        <p:spPr>
          <a:xfrm>
            <a:off x="142844" y="928671"/>
            <a:ext cx="8858312" cy="2500330"/>
          </a:xfrm>
        </p:spPr>
        <p:txBody>
          <a:bodyPr/>
          <a:lstStyle/>
          <a:p>
            <a:pPr marL="0" indent="0" algn="just">
              <a:lnSpc>
                <a:spcPct val="130000"/>
              </a:lnSpc>
              <a:spcBef>
                <a:spcPts val="0"/>
              </a:spcBef>
            </a:pPr>
            <a:r>
              <a:rPr lang="fa-IR" sz="2400" b="1" dirty="0" smtClean="0"/>
              <a:t>در هنگام اجرای آن، ابتدا</a:t>
            </a:r>
            <a:r>
              <a:rPr lang="en-US" sz="2400" b="1" dirty="0" smtClean="0"/>
              <a:t> </a:t>
            </a:r>
            <a:r>
              <a:rPr lang="fa-IR" sz="2400" b="1" dirty="0" smtClean="0"/>
              <a:t>نتیجه عملوند سمت چپ، به وسیله</a:t>
            </a:r>
            <a:r>
              <a:rPr lang="en-US" sz="2400" b="1" dirty="0" smtClean="0"/>
              <a:t> </a:t>
            </a:r>
            <a:r>
              <a:rPr lang="fa-IR" sz="2400" b="1" dirty="0" smtClean="0"/>
              <a:t>کامپیوتر محاسبه و درستی یا نادرستی آن مشخص می شود.اگر</a:t>
            </a:r>
            <a:r>
              <a:rPr lang="en-US" sz="2400" b="1" dirty="0" smtClean="0"/>
              <a:t> </a:t>
            </a:r>
            <a:r>
              <a:rPr lang="fa-IR" sz="2400" b="1" dirty="0" smtClean="0"/>
              <a:t>ارزش عملوند سمت چپ </a:t>
            </a:r>
            <a:r>
              <a:rPr lang="en-US" sz="2400" b="1" dirty="0" smtClean="0"/>
              <a:t>false </a:t>
            </a:r>
            <a:r>
              <a:rPr lang="fa-IR" sz="2400" b="1" dirty="0" smtClean="0"/>
              <a:t>باشد نتیجه عملگر&amp;&amp; نیز </a:t>
            </a:r>
            <a:r>
              <a:rPr lang="en-US" sz="2400" b="1" dirty="0" smtClean="0"/>
              <a:t>false </a:t>
            </a:r>
            <a:r>
              <a:rPr lang="fa-IR" sz="2400" b="1" dirty="0" smtClean="0"/>
              <a:t>خواهد بود. اما اگر نتیجه عملوند</a:t>
            </a:r>
            <a:r>
              <a:rPr lang="en-US" sz="2400" b="1" dirty="0" smtClean="0"/>
              <a:t> </a:t>
            </a:r>
            <a:r>
              <a:rPr lang="fa-IR" sz="2400" b="1" dirty="0" smtClean="0"/>
              <a:t>سمت چپ </a:t>
            </a:r>
            <a:r>
              <a:rPr lang="en-US" sz="2400" b="1" dirty="0" smtClean="0"/>
              <a:t>true </a:t>
            </a:r>
            <a:r>
              <a:rPr lang="fa-IR" sz="2400" b="1" dirty="0" smtClean="0"/>
              <a:t>باشد، آنگاه عملوند سمت راست محاسبه می شود که بر اساس ارزش آن، نتیجه</a:t>
            </a:r>
            <a:r>
              <a:rPr lang="en-US" sz="2400" b="1" dirty="0" smtClean="0"/>
              <a:t> </a:t>
            </a:r>
            <a:r>
              <a:rPr lang="fa-IR" sz="2400" b="1" dirty="0" smtClean="0"/>
              <a:t>عملگر&amp;&amp; طبق جدول زیر مشخص می شود.    </a:t>
            </a:r>
            <a:r>
              <a:rPr lang="en-US" sz="2400" b="1" dirty="0" smtClean="0"/>
              <a:t>( A  &amp;&amp;  B)    </a:t>
            </a:r>
            <a:endParaRPr lang="en-US" sz="2400" b="1" dirty="0"/>
          </a:p>
        </p:txBody>
      </p:sp>
      <p:sp>
        <p:nvSpPr>
          <p:cNvPr id="4" name="Slide Number Placeholder 3"/>
          <p:cNvSpPr>
            <a:spLocks noGrp="1"/>
          </p:cNvSpPr>
          <p:nvPr>
            <p:ph type="sldNum" sz="quarter" idx="12"/>
          </p:nvPr>
        </p:nvSpPr>
        <p:spPr>
          <a:xfrm>
            <a:off x="8501090" y="6500835"/>
            <a:ext cx="642911" cy="357166"/>
          </a:xfrm>
          <a:solidFill>
            <a:schemeClr val="bg1"/>
          </a:solidFill>
        </p:spPr>
        <p:txBody>
          <a:bodyPr/>
          <a:lstStyle/>
          <a:p>
            <a:fld id="{6008D2E2-AB25-4D75-A051-1EBB6AD45A34}" type="slidenum">
              <a:rPr lang="en-US" smtClean="0"/>
              <a:pPr/>
              <a:t>17</a:t>
            </a:fld>
            <a:endParaRPr lang="en-US" dirty="0"/>
          </a:p>
        </p:txBody>
      </p:sp>
      <p:grpSp>
        <p:nvGrpSpPr>
          <p:cNvPr id="8" name="Group 7"/>
          <p:cNvGrpSpPr/>
          <p:nvPr/>
        </p:nvGrpSpPr>
        <p:grpSpPr>
          <a:xfrm>
            <a:off x="142845" y="3714772"/>
            <a:ext cx="4686300" cy="2857500"/>
            <a:chOff x="214282" y="3643314"/>
            <a:chExt cx="4686300" cy="2857500"/>
          </a:xfrm>
        </p:grpSpPr>
        <p:pic>
          <p:nvPicPr>
            <p:cNvPr id="3074" name="Picture 2"/>
            <p:cNvPicPr>
              <a:picLocks noChangeAspect="1" noChangeArrowheads="1"/>
            </p:cNvPicPr>
            <p:nvPr/>
          </p:nvPicPr>
          <p:blipFill>
            <a:blip r:embed="rId2"/>
            <a:srcRect/>
            <a:stretch>
              <a:fillRect/>
            </a:stretch>
          </p:blipFill>
          <p:spPr bwMode="auto">
            <a:xfrm>
              <a:off x="214282" y="3643314"/>
              <a:ext cx="4686300" cy="2857500"/>
            </a:xfrm>
            <a:prstGeom prst="rect">
              <a:avLst/>
            </a:prstGeom>
            <a:noFill/>
            <a:ln w="9525">
              <a:noFill/>
              <a:miter lim="800000"/>
              <a:headEnd/>
              <a:tailEnd/>
            </a:ln>
            <a:effectLst/>
          </p:spPr>
        </p:pic>
        <p:sp>
          <p:nvSpPr>
            <p:cNvPr id="6" name="TextBox 5"/>
            <p:cNvSpPr txBox="1"/>
            <p:nvPr/>
          </p:nvSpPr>
          <p:spPr>
            <a:xfrm>
              <a:off x="1785918" y="4131238"/>
              <a:ext cx="285752" cy="369332"/>
            </a:xfrm>
            <a:prstGeom prst="rect">
              <a:avLst/>
            </a:prstGeom>
            <a:noFill/>
          </p:spPr>
          <p:txBody>
            <a:bodyPr wrap="square" rtlCol="0">
              <a:spAutoFit/>
            </a:bodyPr>
            <a:lstStyle/>
            <a:p>
              <a:r>
                <a:rPr lang="en-US" b="1" dirty="0" smtClean="0"/>
                <a:t>A</a:t>
              </a:r>
              <a:endParaRPr lang="en-US" b="1" dirty="0"/>
            </a:p>
          </p:txBody>
        </p:sp>
        <p:sp>
          <p:nvSpPr>
            <p:cNvPr id="7" name="TextBox 6"/>
            <p:cNvSpPr txBox="1"/>
            <p:nvPr/>
          </p:nvSpPr>
          <p:spPr>
            <a:xfrm>
              <a:off x="357158" y="4143380"/>
              <a:ext cx="285752" cy="369332"/>
            </a:xfrm>
            <a:prstGeom prst="rect">
              <a:avLst/>
            </a:prstGeom>
            <a:noFill/>
          </p:spPr>
          <p:txBody>
            <a:bodyPr wrap="square" rtlCol="0">
              <a:spAutoFit/>
            </a:bodyPr>
            <a:lstStyle/>
            <a:p>
              <a:r>
                <a:rPr lang="en-US" b="1" dirty="0" smtClean="0"/>
                <a:t>B</a:t>
              </a:r>
              <a:endParaRPr lang="en-US" b="1" dirty="0"/>
            </a:p>
          </p:txBody>
        </p:sp>
      </p:grpSp>
      <p:sp>
        <p:nvSpPr>
          <p:cNvPr id="44" name="TextBox 43"/>
          <p:cNvSpPr txBox="1"/>
          <p:nvPr/>
        </p:nvSpPr>
        <p:spPr>
          <a:xfrm>
            <a:off x="4929190" y="5286389"/>
            <a:ext cx="4071967" cy="1061829"/>
          </a:xfrm>
          <a:prstGeom prst="rect">
            <a:avLst/>
          </a:prstGeom>
          <a:solidFill>
            <a:srgbClr val="FFFF00"/>
          </a:solidFill>
        </p:spPr>
        <p:txBody>
          <a:bodyPr wrap="square" rtlCol="0">
            <a:spAutoFit/>
          </a:bodyPr>
          <a:lstStyle/>
          <a:p>
            <a:pPr algn="ctr" rtl="1">
              <a:lnSpc>
                <a:spcPct val="150000"/>
              </a:lnSpc>
            </a:pPr>
            <a:r>
              <a:rPr lang="fa-IR" sz="2100" b="1" dirty="0" smtClean="0">
                <a:solidFill>
                  <a:srgbClr val="002060"/>
                </a:solidFill>
                <a:cs typeface="B Homa" pitchFamily="2" charset="-78"/>
              </a:rPr>
              <a:t>اگر هر دو کلید </a:t>
            </a:r>
            <a:r>
              <a:rPr lang="en-US" sz="2100" b="1" dirty="0" smtClean="0">
                <a:solidFill>
                  <a:srgbClr val="002060"/>
                </a:solidFill>
                <a:cs typeface="B Homa" pitchFamily="2" charset="-78"/>
              </a:rPr>
              <a:t>A</a:t>
            </a:r>
            <a:r>
              <a:rPr lang="fa-IR" sz="2100" b="1" dirty="0" smtClean="0">
                <a:solidFill>
                  <a:srgbClr val="002060"/>
                </a:solidFill>
                <a:cs typeface="B Homa" pitchFamily="2" charset="-78"/>
              </a:rPr>
              <a:t> و </a:t>
            </a:r>
            <a:r>
              <a:rPr lang="en-US" sz="2100" b="1" dirty="0" smtClean="0">
                <a:solidFill>
                  <a:srgbClr val="002060"/>
                </a:solidFill>
                <a:cs typeface="B Homa" pitchFamily="2" charset="-78"/>
              </a:rPr>
              <a:t> B</a:t>
            </a:r>
            <a:r>
              <a:rPr lang="fa-IR" sz="2100" b="1" dirty="0" smtClean="0">
                <a:solidFill>
                  <a:srgbClr val="002060"/>
                </a:solidFill>
                <a:cs typeface="B Homa" pitchFamily="2" charset="-78"/>
              </a:rPr>
              <a:t> وصل (</a:t>
            </a:r>
            <a:r>
              <a:rPr lang="en-US" sz="2100" b="1" dirty="0" smtClean="0">
                <a:solidFill>
                  <a:srgbClr val="002060"/>
                </a:solidFill>
                <a:cs typeface="B Homa" pitchFamily="2" charset="-78"/>
              </a:rPr>
              <a:t>true</a:t>
            </a:r>
            <a:r>
              <a:rPr lang="fa-IR" sz="2100" b="1" dirty="0" smtClean="0">
                <a:solidFill>
                  <a:srgbClr val="002060"/>
                </a:solidFill>
                <a:cs typeface="B Homa" pitchFamily="2" charset="-78"/>
              </a:rPr>
              <a:t>)شوند آنگاه لامپ روشن (</a:t>
            </a:r>
            <a:r>
              <a:rPr lang="en-US" sz="2100" b="1" dirty="0" smtClean="0">
                <a:solidFill>
                  <a:srgbClr val="002060"/>
                </a:solidFill>
                <a:cs typeface="B Homa" pitchFamily="2" charset="-78"/>
              </a:rPr>
              <a:t>true</a:t>
            </a:r>
            <a:r>
              <a:rPr lang="fa-IR" sz="2100" b="1" dirty="0" smtClean="0">
                <a:solidFill>
                  <a:srgbClr val="002060"/>
                </a:solidFill>
                <a:cs typeface="B Homa" pitchFamily="2" charset="-78"/>
              </a:rPr>
              <a:t>)  خواهد شد </a:t>
            </a:r>
            <a:endParaRPr lang="en-US" sz="2100" b="1" dirty="0">
              <a:solidFill>
                <a:srgbClr val="002060"/>
              </a:solidFill>
              <a:cs typeface="B Homa" pitchFamily="2" charset="-78"/>
            </a:endParaRPr>
          </a:p>
        </p:txBody>
      </p:sp>
      <p:grpSp>
        <p:nvGrpSpPr>
          <p:cNvPr id="46" name="Group 45"/>
          <p:cNvGrpSpPr/>
          <p:nvPr/>
        </p:nvGrpSpPr>
        <p:grpSpPr>
          <a:xfrm>
            <a:off x="5643571" y="3357562"/>
            <a:ext cx="2571768" cy="1714512"/>
            <a:chOff x="5786446" y="3429000"/>
            <a:chExt cx="2571768" cy="1714512"/>
          </a:xfrm>
        </p:grpSpPr>
        <p:grpSp>
          <p:nvGrpSpPr>
            <p:cNvPr id="43" name="Group 42"/>
            <p:cNvGrpSpPr/>
            <p:nvPr/>
          </p:nvGrpSpPr>
          <p:grpSpPr>
            <a:xfrm>
              <a:off x="5786446" y="3429000"/>
              <a:ext cx="2571768" cy="1714512"/>
              <a:chOff x="5143504" y="3643314"/>
              <a:chExt cx="3073422" cy="1928826"/>
            </a:xfrm>
          </p:grpSpPr>
          <p:cxnSp>
            <p:nvCxnSpPr>
              <p:cNvPr id="10" name="Straight Arrow Connector 9"/>
              <p:cNvCxnSpPr/>
              <p:nvPr/>
            </p:nvCxnSpPr>
            <p:spPr>
              <a:xfrm>
                <a:off x="5143504" y="4286256"/>
                <a:ext cx="785818" cy="1588"/>
              </a:xfrm>
              <a:prstGeom prst="straightConnector1">
                <a:avLst/>
              </a:prstGeom>
              <a:ln w="25400" cap="rnd">
                <a:solidFill>
                  <a:schemeClr val="tx1"/>
                </a:solidFill>
                <a:tailEnd type="oval"/>
              </a:ln>
            </p:spPr>
            <p:style>
              <a:lnRef idx="1">
                <a:schemeClr val="accent5"/>
              </a:lnRef>
              <a:fillRef idx="0">
                <a:schemeClr val="accent5"/>
              </a:fillRef>
              <a:effectRef idx="0">
                <a:schemeClr val="accent5"/>
              </a:effectRef>
              <a:fontRef idx="minor">
                <a:schemeClr val="tx1"/>
              </a:fontRef>
            </p:style>
          </p:cxnSp>
          <p:cxnSp>
            <p:nvCxnSpPr>
              <p:cNvPr id="14" name="Straight Arrow Connector 13"/>
              <p:cNvCxnSpPr/>
              <p:nvPr/>
            </p:nvCxnSpPr>
            <p:spPr>
              <a:xfrm>
                <a:off x="6286512" y="4286256"/>
                <a:ext cx="785818" cy="1588"/>
              </a:xfrm>
              <a:prstGeom prst="straightConnector1">
                <a:avLst/>
              </a:prstGeom>
              <a:ln w="25400" cap="rnd">
                <a:solidFill>
                  <a:schemeClr val="tx1"/>
                </a:solidFill>
                <a:tailEnd type="oval"/>
              </a:ln>
            </p:spPr>
            <p:style>
              <a:lnRef idx="1">
                <a:schemeClr val="accent5"/>
              </a:lnRef>
              <a:fillRef idx="0">
                <a:schemeClr val="accent5"/>
              </a:fillRef>
              <a:effectRef idx="0">
                <a:schemeClr val="accent5"/>
              </a:effectRef>
              <a:fontRef idx="minor">
                <a:schemeClr val="tx1"/>
              </a:fontRef>
            </p:style>
          </p:cxnSp>
          <p:cxnSp>
            <p:nvCxnSpPr>
              <p:cNvPr id="15" name="Straight Arrow Connector 14"/>
              <p:cNvCxnSpPr/>
              <p:nvPr/>
            </p:nvCxnSpPr>
            <p:spPr>
              <a:xfrm rot="10800000" flipV="1">
                <a:off x="6286512" y="4286256"/>
                <a:ext cx="500066" cy="1588"/>
              </a:xfrm>
              <a:prstGeom prst="straightConnector1">
                <a:avLst/>
              </a:prstGeom>
              <a:ln w="25400" cap="rnd">
                <a:solidFill>
                  <a:schemeClr val="tx1"/>
                </a:solidFill>
                <a:tailEnd type="oval"/>
              </a:ln>
            </p:spPr>
            <p:style>
              <a:lnRef idx="1">
                <a:schemeClr val="accent5"/>
              </a:lnRef>
              <a:fillRef idx="0">
                <a:schemeClr val="accent5"/>
              </a:fillRef>
              <a:effectRef idx="0">
                <a:schemeClr val="accent5"/>
              </a:effectRef>
              <a:fontRef idx="minor">
                <a:schemeClr val="tx1"/>
              </a:fontRef>
            </p:style>
          </p:cxnSp>
          <p:cxnSp>
            <p:nvCxnSpPr>
              <p:cNvPr id="17" name="Straight Arrow Connector 16"/>
              <p:cNvCxnSpPr/>
              <p:nvPr/>
            </p:nvCxnSpPr>
            <p:spPr>
              <a:xfrm flipH="1">
                <a:off x="7429520" y="4286256"/>
                <a:ext cx="785818" cy="1588"/>
              </a:xfrm>
              <a:prstGeom prst="straightConnector1">
                <a:avLst/>
              </a:prstGeom>
              <a:ln w="25400" cap="rnd">
                <a:solidFill>
                  <a:schemeClr val="tx1"/>
                </a:solidFill>
                <a:tailEnd type="oval"/>
              </a:ln>
            </p:spPr>
            <p:style>
              <a:lnRef idx="1">
                <a:schemeClr val="accent5"/>
              </a:lnRef>
              <a:fillRef idx="0">
                <a:schemeClr val="accent5"/>
              </a:fillRef>
              <a:effectRef idx="0">
                <a:schemeClr val="accent5"/>
              </a:effectRef>
              <a:fontRef idx="minor">
                <a:schemeClr val="tx1"/>
              </a:fontRef>
            </p:style>
          </p:cxnSp>
          <p:cxnSp>
            <p:nvCxnSpPr>
              <p:cNvPr id="19" name="Straight Connector 18"/>
              <p:cNvCxnSpPr/>
              <p:nvPr/>
            </p:nvCxnSpPr>
            <p:spPr>
              <a:xfrm rot="5400000">
                <a:off x="4644232" y="4786322"/>
                <a:ext cx="1000132" cy="1588"/>
              </a:xfrm>
              <a:prstGeom prst="line">
                <a:avLst/>
              </a:prstGeom>
            </p:spPr>
            <p:style>
              <a:lnRef idx="3">
                <a:schemeClr val="dk1"/>
              </a:lnRef>
              <a:fillRef idx="0">
                <a:schemeClr val="dk1"/>
              </a:fillRef>
              <a:effectRef idx="2">
                <a:schemeClr val="dk1"/>
              </a:effectRef>
              <a:fontRef idx="minor">
                <a:schemeClr val="tx1"/>
              </a:fontRef>
            </p:style>
          </p:cxnSp>
          <p:cxnSp>
            <p:nvCxnSpPr>
              <p:cNvPr id="22" name="Straight Connector 21"/>
              <p:cNvCxnSpPr/>
              <p:nvPr/>
            </p:nvCxnSpPr>
            <p:spPr>
              <a:xfrm>
                <a:off x="5143504" y="5286388"/>
                <a:ext cx="1143008" cy="1588"/>
              </a:xfrm>
              <a:prstGeom prst="line">
                <a:avLst/>
              </a:prstGeom>
            </p:spPr>
            <p:style>
              <a:lnRef idx="3">
                <a:schemeClr val="dk1"/>
              </a:lnRef>
              <a:fillRef idx="0">
                <a:schemeClr val="dk1"/>
              </a:fillRef>
              <a:effectRef idx="2">
                <a:schemeClr val="dk1"/>
              </a:effectRef>
              <a:fontRef idx="minor">
                <a:schemeClr val="tx1"/>
              </a:fontRef>
            </p:style>
          </p:cxnSp>
          <p:cxnSp>
            <p:nvCxnSpPr>
              <p:cNvPr id="27" name="Straight Connector 26"/>
              <p:cNvCxnSpPr/>
              <p:nvPr/>
            </p:nvCxnSpPr>
            <p:spPr>
              <a:xfrm rot="5400000">
                <a:off x="6097599" y="5288883"/>
                <a:ext cx="357190" cy="1134"/>
              </a:xfrm>
              <a:prstGeom prst="line">
                <a:avLst/>
              </a:prstGeom>
            </p:spPr>
            <p:style>
              <a:lnRef idx="3">
                <a:schemeClr val="dk1"/>
              </a:lnRef>
              <a:fillRef idx="0">
                <a:schemeClr val="dk1"/>
              </a:fillRef>
              <a:effectRef idx="2">
                <a:schemeClr val="dk1"/>
              </a:effectRef>
              <a:fontRef idx="minor">
                <a:schemeClr val="tx1"/>
              </a:fontRef>
            </p:style>
          </p:cxnSp>
          <p:cxnSp>
            <p:nvCxnSpPr>
              <p:cNvPr id="31" name="Straight Connector 30"/>
              <p:cNvCxnSpPr/>
              <p:nvPr/>
            </p:nvCxnSpPr>
            <p:spPr>
              <a:xfrm rot="5400000">
                <a:off x="6107917" y="5321313"/>
                <a:ext cx="500066" cy="1588"/>
              </a:xfrm>
              <a:prstGeom prst="line">
                <a:avLst/>
              </a:prstGeom>
            </p:spPr>
            <p:style>
              <a:lnRef idx="3">
                <a:schemeClr val="dk1"/>
              </a:lnRef>
              <a:fillRef idx="0">
                <a:schemeClr val="dk1"/>
              </a:fillRef>
              <a:effectRef idx="2">
                <a:schemeClr val="dk1"/>
              </a:effectRef>
              <a:fontRef idx="minor">
                <a:schemeClr val="tx1"/>
              </a:fontRef>
            </p:style>
          </p:cxnSp>
          <p:cxnSp>
            <p:nvCxnSpPr>
              <p:cNvPr id="33" name="Straight Connector 32"/>
              <p:cNvCxnSpPr/>
              <p:nvPr/>
            </p:nvCxnSpPr>
            <p:spPr>
              <a:xfrm>
                <a:off x="6357950" y="5286388"/>
                <a:ext cx="1143008" cy="1588"/>
              </a:xfrm>
              <a:prstGeom prst="line">
                <a:avLst/>
              </a:prstGeom>
            </p:spPr>
            <p:style>
              <a:lnRef idx="3">
                <a:schemeClr val="dk1"/>
              </a:lnRef>
              <a:fillRef idx="0">
                <a:schemeClr val="dk1"/>
              </a:fillRef>
              <a:effectRef idx="2">
                <a:schemeClr val="dk1"/>
              </a:effectRef>
              <a:fontRef idx="minor">
                <a:schemeClr val="tx1"/>
              </a:fontRef>
            </p:style>
          </p:cxnSp>
          <p:sp>
            <p:nvSpPr>
              <p:cNvPr id="34" name="Flowchart: Summing Junction 33"/>
              <p:cNvSpPr/>
              <p:nvPr/>
            </p:nvSpPr>
            <p:spPr>
              <a:xfrm>
                <a:off x="7500958" y="5143512"/>
                <a:ext cx="285752" cy="285752"/>
              </a:xfrm>
              <a:prstGeom prst="flowChartSummingJuncti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35" name="Straight Connector 34"/>
              <p:cNvCxnSpPr/>
              <p:nvPr/>
            </p:nvCxnSpPr>
            <p:spPr>
              <a:xfrm rot="5400000">
                <a:off x="7716066" y="4785528"/>
                <a:ext cx="1000132" cy="1588"/>
              </a:xfrm>
              <a:prstGeom prst="line">
                <a:avLst/>
              </a:prstGeom>
            </p:spPr>
            <p:style>
              <a:lnRef idx="3">
                <a:schemeClr val="dk1"/>
              </a:lnRef>
              <a:fillRef idx="0">
                <a:schemeClr val="dk1"/>
              </a:fillRef>
              <a:effectRef idx="2">
                <a:schemeClr val="dk1"/>
              </a:effectRef>
              <a:fontRef idx="minor">
                <a:schemeClr val="tx1"/>
              </a:fontRef>
            </p:style>
          </p:cxnSp>
          <p:cxnSp>
            <p:nvCxnSpPr>
              <p:cNvPr id="36" name="Straight Connector 35"/>
              <p:cNvCxnSpPr/>
              <p:nvPr/>
            </p:nvCxnSpPr>
            <p:spPr>
              <a:xfrm>
                <a:off x="7786710" y="5286388"/>
                <a:ext cx="428628" cy="1588"/>
              </a:xfrm>
              <a:prstGeom prst="line">
                <a:avLst/>
              </a:prstGeom>
            </p:spPr>
            <p:style>
              <a:lnRef idx="3">
                <a:schemeClr val="dk1"/>
              </a:lnRef>
              <a:fillRef idx="0">
                <a:schemeClr val="dk1"/>
              </a:fillRef>
              <a:effectRef idx="2">
                <a:schemeClr val="dk1"/>
              </a:effectRef>
              <a:fontRef idx="minor">
                <a:schemeClr val="tx1"/>
              </a:fontRef>
            </p:style>
          </p:cxnSp>
          <p:cxnSp>
            <p:nvCxnSpPr>
              <p:cNvPr id="39" name="Straight Connector 38"/>
              <p:cNvCxnSpPr/>
              <p:nvPr/>
            </p:nvCxnSpPr>
            <p:spPr>
              <a:xfrm flipV="1">
                <a:off x="5929322" y="4071942"/>
                <a:ext cx="357190" cy="214314"/>
              </a:xfrm>
              <a:prstGeom prst="line">
                <a:avLst/>
              </a:prstGeom>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flipV="1">
                <a:off x="7072330" y="4071942"/>
                <a:ext cx="357190" cy="214314"/>
              </a:xfrm>
              <a:prstGeom prst="line">
                <a:avLst/>
              </a:prstGeom>
            </p:spPr>
            <p:style>
              <a:lnRef idx="1">
                <a:schemeClr val="dk1"/>
              </a:lnRef>
              <a:fillRef idx="0">
                <a:schemeClr val="dk1"/>
              </a:fillRef>
              <a:effectRef idx="0">
                <a:schemeClr val="dk1"/>
              </a:effectRef>
              <a:fontRef idx="minor">
                <a:schemeClr val="tx1"/>
              </a:fontRef>
            </p:style>
          </p:cxnSp>
          <p:sp>
            <p:nvSpPr>
              <p:cNvPr id="41" name="TextBox 40"/>
              <p:cNvSpPr txBox="1"/>
              <p:nvPr/>
            </p:nvSpPr>
            <p:spPr>
              <a:xfrm>
                <a:off x="6072199" y="3643314"/>
                <a:ext cx="357190" cy="450124"/>
              </a:xfrm>
              <a:prstGeom prst="rect">
                <a:avLst/>
              </a:prstGeom>
              <a:noFill/>
            </p:spPr>
            <p:txBody>
              <a:bodyPr wrap="square" rtlCol="0">
                <a:spAutoFit/>
              </a:bodyPr>
              <a:lstStyle/>
              <a:p>
                <a:r>
                  <a:rPr lang="en-US" sz="2000" b="1" dirty="0" smtClean="0"/>
                  <a:t>A</a:t>
                </a:r>
                <a:endParaRPr lang="en-US" sz="2000" b="1" dirty="0"/>
              </a:p>
            </p:txBody>
          </p:sp>
          <p:sp>
            <p:nvSpPr>
              <p:cNvPr id="42" name="TextBox 41"/>
              <p:cNvSpPr txBox="1"/>
              <p:nvPr/>
            </p:nvSpPr>
            <p:spPr>
              <a:xfrm>
                <a:off x="7143768" y="3643314"/>
                <a:ext cx="357190" cy="450124"/>
              </a:xfrm>
              <a:prstGeom prst="rect">
                <a:avLst/>
              </a:prstGeom>
              <a:noFill/>
            </p:spPr>
            <p:txBody>
              <a:bodyPr wrap="square" rtlCol="0">
                <a:spAutoFit/>
              </a:bodyPr>
              <a:lstStyle/>
              <a:p>
                <a:r>
                  <a:rPr lang="en-US" sz="2000" b="1" dirty="0" smtClean="0"/>
                  <a:t>B</a:t>
                </a:r>
                <a:endParaRPr lang="en-US" sz="2000" b="1" dirty="0"/>
              </a:p>
            </p:txBody>
          </p:sp>
        </p:grpSp>
        <p:sp>
          <p:nvSpPr>
            <p:cNvPr id="45" name="TextBox 44"/>
            <p:cNvSpPr txBox="1"/>
            <p:nvPr/>
          </p:nvSpPr>
          <p:spPr>
            <a:xfrm>
              <a:off x="7643834" y="4429132"/>
              <a:ext cx="500067" cy="276999"/>
            </a:xfrm>
            <a:prstGeom prst="rect">
              <a:avLst/>
            </a:prstGeom>
            <a:noFill/>
          </p:spPr>
          <p:txBody>
            <a:bodyPr wrap="square" rtlCol="0">
              <a:spAutoFit/>
            </a:bodyPr>
            <a:lstStyle/>
            <a:p>
              <a:pPr algn="r" rtl="1"/>
              <a:r>
                <a:rPr lang="fa-IR" sz="1200" b="1" dirty="0" smtClean="0">
                  <a:cs typeface="B Zar" pitchFamily="2" charset="-78"/>
                </a:rPr>
                <a:t>لامپ</a:t>
              </a:r>
              <a:endParaRPr lang="en-US" sz="1200" b="1" dirty="0">
                <a:cs typeface="B Zar" pitchFamily="2" charset="-78"/>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714380"/>
          </a:xfrm>
        </p:spPr>
        <p:txBody>
          <a:bodyPr/>
          <a:lstStyle/>
          <a:p>
            <a:r>
              <a:rPr lang="fa-IR" b="1" dirty="0" smtClean="0"/>
              <a:t>مثال7</a:t>
            </a:r>
            <a:endParaRPr lang="en-US" dirty="0"/>
          </a:p>
        </p:txBody>
      </p:sp>
      <p:sp>
        <p:nvSpPr>
          <p:cNvPr id="3" name="Content Placeholder 2"/>
          <p:cNvSpPr>
            <a:spLocks noGrp="1"/>
          </p:cNvSpPr>
          <p:nvPr>
            <p:ph idx="1"/>
          </p:nvPr>
        </p:nvSpPr>
        <p:spPr>
          <a:xfrm>
            <a:off x="71439" y="2071678"/>
            <a:ext cx="9001156" cy="4500594"/>
          </a:xfrm>
        </p:spPr>
        <p:txBody>
          <a:bodyPr/>
          <a:lstStyle/>
          <a:p>
            <a:pPr algn="l"/>
            <a:r>
              <a:rPr lang="fa-IR" sz="2000" b="1" dirty="0" smtClean="0"/>
              <a:t>(نمره کمتر از ده) </a:t>
            </a:r>
            <a:r>
              <a:rPr lang="en-US" sz="2000" b="1" dirty="0" smtClean="0">
                <a:solidFill>
                  <a:srgbClr val="0000FF"/>
                </a:solidFill>
              </a:rPr>
              <a:t>if</a:t>
            </a:r>
          </a:p>
          <a:p>
            <a:pPr algn="l"/>
            <a:r>
              <a:rPr lang="fa-IR" sz="2000" b="1" dirty="0" smtClean="0"/>
              <a:t>         </a:t>
            </a:r>
            <a:r>
              <a:rPr lang="fa-IR" sz="2000" b="1" dirty="0" smtClean="0">
                <a:solidFill>
                  <a:srgbClr val="00FF00"/>
                </a:solidFill>
              </a:rPr>
              <a:t>مردود // </a:t>
            </a:r>
            <a:r>
              <a:rPr lang="fa-IR" sz="2000" b="1" dirty="0" smtClean="0"/>
              <a:t>;('' </a:t>
            </a:r>
            <a:r>
              <a:rPr lang="en-US" sz="2000" b="1" dirty="0" smtClean="0">
                <a:solidFill>
                  <a:srgbClr val="3399FF"/>
                </a:solidFill>
              </a:rPr>
              <a:t>Console</a:t>
            </a:r>
            <a:r>
              <a:rPr lang="en-US" sz="2000" b="1" dirty="0" smtClean="0"/>
              <a:t>.WriteLine('</a:t>
            </a:r>
            <a:r>
              <a:rPr lang="en-US" sz="2000" b="1" dirty="0" smtClean="0">
                <a:solidFill>
                  <a:srgbClr val="FF0000"/>
                </a:solidFill>
              </a:rPr>
              <a:t>'Failed</a:t>
            </a:r>
          </a:p>
          <a:p>
            <a:pPr algn="l"/>
            <a:r>
              <a:rPr lang="fa-IR" sz="2000" b="1" dirty="0" smtClean="0"/>
              <a:t>(نمره از ده تا بیست) </a:t>
            </a:r>
            <a:r>
              <a:rPr lang="en-US" sz="2000" b="1" dirty="0" smtClean="0">
                <a:solidFill>
                  <a:srgbClr val="0000FF"/>
                </a:solidFill>
              </a:rPr>
              <a:t>if</a:t>
            </a:r>
          </a:p>
          <a:p>
            <a:pPr algn="l"/>
            <a:r>
              <a:rPr lang="fa-IR" sz="2000" b="1" dirty="0" smtClean="0">
                <a:solidFill>
                  <a:srgbClr val="00FF00"/>
                </a:solidFill>
              </a:rPr>
              <a:t>قبول // </a:t>
            </a:r>
            <a:r>
              <a:rPr lang="fa-IR" sz="2000" b="1" dirty="0" smtClean="0"/>
              <a:t>;('' </a:t>
            </a:r>
            <a:r>
              <a:rPr lang="en-US" sz="2000" b="1" dirty="0" smtClean="0">
                <a:solidFill>
                  <a:srgbClr val="3399FF"/>
                </a:solidFill>
              </a:rPr>
              <a:t>Console</a:t>
            </a:r>
            <a:r>
              <a:rPr lang="en-US" sz="2000" b="1" dirty="0" smtClean="0"/>
              <a:t>.WriteLine('</a:t>
            </a:r>
            <a:r>
              <a:rPr lang="en-US" sz="2000" b="1" dirty="0" smtClean="0">
                <a:solidFill>
                  <a:srgbClr val="FF0000"/>
                </a:solidFill>
              </a:rPr>
              <a:t>'Passed</a:t>
            </a:r>
            <a:endParaRPr lang="fa-IR" sz="2000" b="1" dirty="0" smtClean="0">
              <a:solidFill>
                <a:srgbClr val="FF0000"/>
              </a:solidFill>
            </a:endParaRPr>
          </a:p>
          <a:p>
            <a:pPr marL="0" indent="0"/>
            <a:r>
              <a:rPr lang="fa-IR" sz="2000" b="1" dirty="0" smtClean="0">
                <a:effectLst>
                  <a:outerShdw blurRad="38100" dist="38100" dir="2700000" algn="tl">
                    <a:srgbClr val="000000">
                      <a:alpha val="43137"/>
                    </a:srgbClr>
                  </a:outerShdw>
                </a:effectLst>
              </a:rPr>
              <a:t>عبارت(نمره از ده تا بیست) را چگونه در زبان # </a:t>
            </a:r>
            <a:r>
              <a:rPr lang="en-US" sz="2000" b="1" dirty="0" smtClean="0">
                <a:effectLst>
                  <a:outerShdw blurRad="38100" dist="38100" dir="2700000" algn="tl">
                    <a:srgbClr val="000000">
                      <a:alpha val="43137"/>
                    </a:srgbClr>
                  </a:outerShdw>
                </a:effectLst>
              </a:rPr>
              <a:t>C </a:t>
            </a:r>
            <a:r>
              <a:rPr lang="fa-IR" sz="2000" b="1" dirty="0" smtClean="0">
                <a:effectLst>
                  <a:outerShdw blurRad="38100" dist="38100" dir="2700000" algn="tl">
                    <a:srgbClr val="000000">
                      <a:alpha val="43137"/>
                    </a:srgbClr>
                  </a:outerShdw>
                </a:effectLst>
              </a:rPr>
              <a:t> بیان کنیم؟ این عبارت را باید با ترکیب دو عبارت (نمره بزرگتر یا مساوی10) </a:t>
            </a:r>
            <a:r>
              <a:rPr lang="fa-IR" sz="2800" b="1" dirty="0" smtClean="0">
                <a:solidFill>
                  <a:srgbClr val="FF0000"/>
                </a:solidFill>
                <a:effectLst>
                  <a:outerShdw blurRad="38100" dist="38100" dir="2700000" algn="tl">
                    <a:srgbClr val="000000">
                      <a:alpha val="43137"/>
                    </a:srgbClr>
                  </a:outerShdw>
                </a:effectLst>
                <a:cs typeface="B Jadid" pitchFamily="2" charset="-78"/>
              </a:rPr>
              <a:t>و </a:t>
            </a:r>
            <a:r>
              <a:rPr lang="fa-IR" sz="2000" b="1" dirty="0" smtClean="0">
                <a:effectLst>
                  <a:outerShdw blurRad="38100" dist="38100" dir="2700000" algn="tl">
                    <a:srgbClr val="000000">
                      <a:alpha val="43137"/>
                    </a:srgbClr>
                  </a:outerShdw>
                </a:effectLst>
              </a:rPr>
              <a:t>همچنین (نمره کوچکتر یا مساوی20) بسازیم.</a:t>
            </a:r>
            <a:r>
              <a:rPr lang="en-US" sz="1600" b="1" dirty="0" smtClean="0">
                <a:solidFill>
                  <a:srgbClr val="7030A0"/>
                </a:solidFill>
              </a:rPr>
              <a:t>(mark&gt;=10) </a:t>
            </a:r>
            <a:r>
              <a:rPr lang="fa-IR" sz="1600" b="1" dirty="0" smtClean="0">
                <a:solidFill>
                  <a:srgbClr val="7030A0"/>
                </a:solidFill>
              </a:rPr>
              <a:t> </a:t>
            </a:r>
            <a:r>
              <a:rPr lang="fa-IR" sz="2400" b="1" dirty="0" smtClean="0">
                <a:solidFill>
                  <a:srgbClr val="FF0000"/>
                </a:solidFill>
              </a:rPr>
              <a:t>و</a:t>
            </a:r>
            <a:r>
              <a:rPr lang="fa-IR" sz="1600" b="1" dirty="0" smtClean="0">
                <a:solidFill>
                  <a:srgbClr val="7030A0"/>
                </a:solidFill>
              </a:rPr>
              <a:t> </a:t>
            </a:r>
            <a:r>
              <a:rPr lang="en-US" sz="1600" b="1" dirty="0" smtClean="0">
                <a:solidFill>
                  <a:srgbClr val="7030A0"/>
                </a:solidFill>
              </a:rPr>
              <a:t> (mark&lt;=20)</a:t>
            </a:r>
          </a:p>
          <a:p>
            <a:pPr marL="0" indent="0"/>
            <a:r>
              <a:rPr lang="fa-IR" sz="2000" b="1" dirty="0" smtClean="0"/>
              <a:t>بین دو عبارت &lt; و &gt; قرار دارد یعنی باید نتیجه دو عبارت درست باشد تا نتیجه کل عبارت درست باشد.</a:t>
            </a:r>
          </a:p>
          <a:p>
            <a:pPr algn="l" rtl="0"/>
            <a:endParaRPr lang="en-US" sz="2000" b="1" dirty="0" smtClean="0">
              <a:solidFill>
                <a:srgbClr val="3333FF"/>
              </a:solidFill>
            </a:endParaRPr>
          </a:p>
          <a:p>
            <a:pPr algn="l" rtl="0"/>
            <a:r>
              <a:rPr lang="en-US" sz="2000" b="1" dirty="0" smtClean="0">
                <a:solidFill>
                  <a:srgbClr val="3333FF"/>
                </a:solidFill>
              </a:rPr>
              <a:t>if</a:t>
            </a:r>
            <a:r>
              <a:rPr lang="en-US" sz="2000" b="1" dirty="0" smtClean="0"/>
              <a:t> (mark &lt; 10)</a:t>
            </a:r>
            <a:r>
              <a:rPr lang="fa-IR" sz="2000" b="1" dirty="0" smtClean="0"/>
              <a:t>  </a:t>
            </a:r>
            <a:r>
              <a:rPr lang="en-US" sz="2000" b="1" dirty="0" smtClean="0"/>
              <a:t>                        </a:t>
            </a:r>
            <a:r>
              <a:rPr lang="en-US" sz="2000" b="1" dirty="0" smtClean="0">
                <a:solidFill>
                  <a:srgbClr val="00FF00"/>
                </a:solidFill>
              </a:rPr>
              <a:t>// </a:t>
            </a:r>
            <a:r>
              <a:rPr lang="fa-IR" sz="2000" b="1" dirty="0" smtClean="0">
                <a:solidFill>
                  <a:srgbClr val="00FF00"/>
                </a:solidFill>
              </a:rPr>
              <a:t>نمره کمتر از ده</a:t>
            </a:r>
            <a:endParaRPr lang="en-US" sz="2000" b="1" dirty="0" smtClean="0">
              <a:solidFill>
                <a:srgbClr val="00FF00"/>
              </a:solidFill>
            </a:endParaRPr>
          </a:p>
          <a:p>
            <a:pPr algn="l" rtl="0"/>
            <a:r>
              <a:rPr lang="fa-IR" sz="2000" b="1" dirty="0" smtClean="0"/>
              <a:t>    </a:t>
            </a:r>
            <a:r>
              <a:rPr lang="en-US" sz="2000" b="1" dirty="0" smtClean="0"/>
              <a:t>Console.WriteLine(</a:t>
            </a:r>
            <a:r>
              <a:rPr lang="en-US" sz="2000" b="1" dirty="0" smtClean="0">
                <a:solidFill>
                  <a:srgbClr val="FF0000"/>
                </a:solidFill>
              </a:rPr>
              <a:t>''Failed''</a:t>
            </a:r>
            <a:r>
              <a:rPr lang="en-US" sz="2000" b="1" dirty="0" smtClean="0"/>
              <a:t>);</a:t>
            </a:r>
          </a:p>
          <a:p>
            <a:pPr algn="l" rtl="0"/>
            <a:r>
              <a:rPr lang="de-DE" sz="2000" b="1" dirty="0" smtClean="0">
                <a:solidFill>
                  <a:srgbClr val="3333FF"/>
                </a:solidFill>
              </a:rPr>
              <a:t>if</a:t>
            </a:r>
            <a:r>
              <a:rPr lang="de-DE" sz="2000" b="1" dirty="0" smtClean="0"/>
              <a:t> ((mark &gt; 10) &amp;&amp; (mark &lt; 20))     </a:t>
            </a:r>
            <a:r>
              <a:rPr lang="de-DE" sz="2000" b="1" dirty="0" smtClean="0">
                <a:solidFill>
                  <a:srgbClr val="00FF00"/>
                </a:solidFill>
              </a:rPr>
              <a:t>//</a:t>
            </a:r>
            <a:r>
              <a:rPr lang="fa-IR" sz="2000" b="1" dirty="0" smtClean="0"/>
              <a:t> </a:t>
            </a:r>
            <a:r>
              <a:rPr lang="fa-IR" sz="2000" b="1" dirty="0" smtClean="0">
                <a:solidFill>
                  <a:srgbClr val="00FF00"/>
                </a:solidFill>
              </a:rPr>
              <a:t>نمره از ده تا بیست</a:t>
            </a:r>
            <a:endParaRPr lang="de-DE" sz="2000" b="1" dirty="0" smtClean="0">
              <a:solidFill>
                <a:srgbClr val="00FF00"/>
              </a:solidFill>
            </a:endParaRPr>
          </a:p>
          <a:p>
            <a:pPr algn="l" rtl="0"/>
            <a:r>
              <a:rPr lang="fa-IR" sz="2000" b="1" dirty="0" smtClean="0"/>
              <a:t>    </a:t>
            </a:r>
            <a:r>
              <a:rPr lang="en-US" sz="2000" b="1" dirty="0" smtClean="0"/>
              <a:t>Console.WriteLine(</a:t>
            </a:r>
            <a:r>
              <a:rPr lang="en-US" sz="2000" b="1" dirty="0" smtClean="0">
                <a:solidFill>
                  <a:srgbClr val="FF0000"/>
                </a:solidFill>
              </a:rPr>
              <a:t>''Passed''</a:t>
            </a:r>
            <a:r>
              <a:rPr lang="en-US" sz="2000" b="1" dirty="0" smtClean="0"/>
              <a:t>);</a:t>
            </a:r>
          </a:p>
        </p:txBody>
      </p:sp>
      <p:sp>
        <p:nvSpPr>
          <p:cNvPr id="4" name="Slide Number Placeholder 3"/>
          <p:cNvSpPr>
            <a:spLocks noGrp="1"/>
          </p:cNvSpPr>
          <p:nvPr>
            <p:ph type="sldNum" sz="quarter" idx="12"/>
          </p:nvPr>
        </p:nvSpPr>
        <p:spPr>
          <a:xfrm>
            <a:off x="8572528" y="6572272"/>
            <a:ext cx="571472" cy="285728"/>
          </a:xfrm>
          <a:solidFill>
            <a:schemeClr val="bg1"/>
          </a:solidFill>
        </p:spPr>
        <p:txBody>
          <a:bodyPr/>
          <a:lstStyle/>
          <a:p>
            <a:fld id="{6008D2E2-AB25-4D75-A051-1EBB6AD45A34}" type="slidenum">
              <a:rPr lang="en-US" smtClean="0"/>
              <a:pPr/>
              <a:t>18</a:t>
            </a:fld>
            <a:endParaRPr lang="en-US" dirty="0"/>
          </a:p>
        </p:txBody>
      </p:sp>
      <p:sp>
        <p:nvSpPr>
          <p:cNvPr id="5" name="Rectangle 4"/>
          <p:cNvSpPr/>
          <p:nvPr/>
        </p:nvSpPr>
        <p:spPr>
          <a:xfrm>
            <a:off x="0" y="785795"/>
            <a:ext cx="9144000" cy="830997"/>
          </a:xfrm>
          <a:prstGeom prst="rect">
            <a:avLst/>
          </a:prstGeom>
          <a:solidFill>
            <a:schemeClr val="bg1"/>
          </a:solidFill>
        </p:spPr>
        <p:txBody>
          <a:bodyPr wrap="square">
            <a:spAutoFit/>
          </a:bodyPr>
          <a:lstStyle/>
          <a:p>
            <a:pPr algn="just" rtl="1"/>
            <a:r>
              <a:rPr lang="fa-IR" sz="2400" b="1" dirty="0" smtClean="0">
                <a:effectLst>
                  <a:outerShdw blurRad="38100" dist="38100" dir="2700000" algn="tl">
                    <a:srgbClr val="000000">
                      <a:alpha val="43137"/>
                    </a:srgbClr>
                  </a:outerShdw>
                </a:effectLst>
                <a:cs typeface="B Nazanin" pitchFamily="2" charset="-78"/>
              </a:rPr>
              <a:t>فرض کنید نمره درسی یک دانش آموز در متغیر </a:t>
            </a:r>
            <a:r>
              <a:rPr lang="en-US" sz="2400" b="1" dirty="0" smtClean="0">
                <a:effectLst>
                  <a:outerShdw blurRad="38100" dist="38100" dir="2700000" algn="tl">
                    <a:srgbClr val="000000">
                      <a:alpha val="43137"/>
                    </a:srgbClr>
                  </a:outerShdw>
                </a:effectLst>
                <a:cs typeface="B Nazanin" pitchFamily="2" charset="-78"/>
              </a:rPr>
              <a:t>mark </a:t>
            </a:r>
            <a:r>
              <a:rPr lang="fa-IR" sz="2400" b="1" dirty="0" smtClean="0">
                <a:effectLst>
                  <a:outerShdw blurRad="38100" dist="38100" dir="2700000" algn="tl">
                    <a:srgbClr val="000000">
                      <a:alpha val="43137"/>
                    </a:srgbClr>
                  </a:outerShdw>
                </a:effectLst>
                <a:cs typeface="B Nazanin" pitchFamily="2" charset="-78"/>
              </a:rPr>
              <a:t>قرار دارد. با بررسی قبولی یا مردودی، پیام مناسب چاپ کنید.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9" cy="857256"/>
          </a:xfrm>
        </p:spPr>
        <p:txBody>
          <a:bodyPr/>
          <a:lstStyle/>
          <a:p>
            <a:r>
              <a:rPr lang="fa-IR" dirty="0" smtClean="0"/>
              <a:t>مثال8</a:t>
            </a:r>
            <a:endParaRPr lang="en-US" dirty="0"/>
          </a:p>
        </p:txBody>
      </p:sp>
      <p:sp>
        <p:nvSpPr>
          <p:cNvPr id="3" name="Content Placeholder 2"/>
          <p:cNvSpPr>
            <a:spLocks noGrp="1"/>
          </p:cNvSpPr>
          <p:nvPr>
            <p:ph idx="1"/>
          </p:nvPr>
        </p:nvSpPr>
        <p:spPr>
          <a:xfrm>
            <a:off x="0" y="857232"/>
            <a:ext cx="9144000" cy="428628"/>
          </a:xfrm>
          <a:solidFill>
            <a:schemeClr val="bg1"/>
          </a:solidFill>
        </p:spPr>
        <p:txBody>
          <a:bodyPr/>
          <a:lstStyle/>
          <a:p>
            <a:pPr marL="0" indent="0"/>
            <a:r>
              <a:rPr lang="fa-IR" sz="2400" b="1" dirty="0" smtClean="0"/>
              <a:t>برنامه ای بنویسید که نام کاربری و رمز را دریافت و درستی ورودی ها را بررسی نماید . </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19</a:t>
            </a:fld>
            <a:endParaRPr lang="en-US" dirty="0"/>
          </a:p>
        </p:txBody>
      </p:sp>
      <p:pic>
        <p:nvPicPr>
          <p:cNvPr id="5122" name="Picture 2"/>
          <p:cNvPicPr>
            <a:picLocks noChangeAspect="1" noChangeArrowheads="1"/>
          </p:cNvPicPr>
          <p:nvPr/>
        </p:nvPicPr>
        <p:blipFill>
          <a:blip r:embed="rId2"/>
          <a:srcRect t="2981"/>
          <a:stretch>
            <a:fillRect/>
          </a:stretch>
        </p:blipFill>
        <p:spPr bwMode="auto">
          <a:xfrm>
            <a:off x="5214941" y="1357299"/>
            <a:ext cx="3929091" cy="5429288"/>
          </a:xfrm>
          <a:prstGeom prst="rect">
            <a:avLst/>
          </a:prstGeom>
          <a:noFill/>
          <a:ln w="9525">
            <a:noFill/>
            <a:miter lim="800000"/>
            <a:headEnd/>
            <a:tailEnd/>
          </a:ln>
          <a:effectLst/>
        </p:spPr>
      </p:pic>
      <p:sp>
        <p:nvSpPr>
          <p:cNvPr id="6" name="Rectangle 5"/>
          <p:cNvSpPr/>
          <p:nvPr/>
        </p:nvSpPr>
        <p:spPr>
          <a:xfrm>
            <a:off x="1" y="1357298"/>
            <a:ext cx="5572132" cy="3513269"/>
          </a:xfrm>
          <a:prstGeom prst="rect">
            <a:avLst/>
          </a:prstGeom>
          <a:solidFill>
            <a:schemeClr val="bg1"/>
          </a:solidFill>
        </p:spPr>
        <p:txBody>
          <a:bodyPr wrap="square">
            <a:spAutoFit/>
          </a:bodyPr>
          <a:lstStyle/>
          <a:p>
            <a:pPr>
              <a:lnSpc>
                <a:spcPct val="130000"/>
              </a:lnSpc>
            </a:pPr>
            <a:r>
              <a:rPr lang="en-US" sz="1900" b="1" dirty="0" smtClean="0">
                <a:solidFill>
                  <a:srgbClr val="3333FF"/>
                </a:solidFill>
              </a:rPr>
              <a:t>string</a:t>
            </a:r>
            <a:r>
              <a:rPr lang="en-US" sz="1900" b="1" dirty="0" smtClean="0"/>
              <a:t> user, pass;</a:t>
            </a:r>
          </a:p>
          <a:p>
            <a:pPr>
              <a:lnSpc>
                <a:spcPct val="130000"/>
              </a:lnSpc>
            </a:pPr>
            <a:r>
              <a:rPr lang="en-US" sz="1900" b="1" dirty="0" smtClean="0">
                <a:solidFill>
                  <a:srgbClr val="3399FF"/>
                </a:solidFill>
              </a:rPr>
              <a:t>Console</a:t>
            </a:r>
            <a:r>
              <a:rPr lang="fa-IR" sz="1900" b="1" dirty="0" smtClean="0">
                <a:solidFill>
                  <a:srgbClr val="3399FF"/>
                </a:solidFill>
              </a:rPr>
              <a:t>.</a:t>
            </a:r>
            <a:r>
              <a:rPr lang="en-US" sz="1900" b="1" dirty="0" smtClean="0"/>
              <a:t>Write</a:t>
            </a:r>
            <a:r>
              <a:rPr lang="en-US" sz="1900" b="1" dirty="0" smtClean="0">
                <a:solidFill>
                  <a:srgbClr val="FF0000"/>
                </a:solidFill>
              </a:rPr>
              <a:t>(“Enter username: </a:t>
            </a:r>
            <a:r>
              <a:rPr lang="en-US" sz="1900" b="1" dirty="0" smtClean="0"/>
              <a:t>“);</a:t>
            </a:r>
          </a:p>
          <a:p>
            <a:pPr>
              <a:lnSpc>
                <a:spcPct val="130000"/>
              </a:lnSpc>
            </a:pPr>
            <a:r>
              <a:rPr lang="en-US" sz="1900" b="1" dirty="0" smtClean="0"/>
              <a:t>user = </a:t>
            </a:r>
            <a:r>
              <a:rPr lang="en-US" sz="1900" b="1" dirty="0" smtClean="0">
                <a:solidFill>
                  <a:srgbClr val="3399FF"/>
                </a:solidFill>
              </a:rPr>
              <a:t>Console</a:t>
            </a:r>
            <a:r>
              <a:rPr lang="fa-IR" sz="1900" b="1" dirty="0" smtClean="0"/>
              <a:t>.</a:t>
            </a:r>
            <a:r>
              <a:rPr lang="en-US" sz="1900" b="1" dirty="0" smtClean="0"/>
              <a:t>ReadLine();</a:t>
            </a:r>
          </a:p>
          <a:p>
            <a:pPr>
              <a:lnSpc>
                <a:spcPct val="130000"/>
              </a:lnSpc>
            </a:pPr>
            <a:r>
              <a:rPr lang="en-US" sz="1900" b="1" dirty="0" smtClean="0">
                <a:solidFill>
                  <a:srgbClr val="3399FF"/>
                </a:solidFill>
              </a:rPr>
              <a:t>Console</a:t>
            </a:r>
            <a:r>
              <a:rPr lang="en-US" sz="1900" b="1" dirty="0" smtClean="0"/>
              <a:t>.Write(</a:t>
            </a:r>
            <a:r>
              <a:rPr lang="en-US" sz="1900" b="1" dirty="0" smtClean="0">
                <a:solidFill>
                  <a:srgbClr val="FF0000"/>
                </a:solidFill>
              </a:rPr>
              <a:t>“Enter password: “</a:t>
            </a:r>
            <a:r>
              <a:rPr lang="en-US" sz="1900" b="1" dirty="0" smtClean="0"/>
              <a:t>);</a:t>
            </a:r>
          </a:p>
          <a:p>
            <a:pPr>
              <a:lnSpc>
                <a:spcPct val="130000"/>
              </a:lnSpc>
            </a:pPr>
            <a:r>
              <a:rPr lang="en-US" sz="1900" b="1" dirty="0" smtClean="0"/>
              <a:t>pass= </a:t>
            </a:r>
            <a:r>
              <a:rPr lang="en-US" sz="1900" b="1" dirty="0" smtClean="0">
                <a:solidFill>
                  <a:srgbClr val="3399FF"/>
                </a:solidFill>
              </a:rPr>
              <a:t>Console</a:t>
            </a:r>
            <a:r>
              <a:rPr lang="en-US" sz="1900" b="1" dirty="0" smtClean="0"/>
              <a:t>.ReadLine();</a:t>
            </a:r>
          </a:p>
          <a:p>
            <a:pPr>
              <a:lnSpc>
                <a:spcPct val="130000"/>
              </a:lnSpc>
            </a:pPr>
            <a:r>
              <a:rPr lang="en-US" sz="1900" b="1" dirty="0" smtClean="0">
                <a:solidFill>
                  <a:srgbClr val="3333FF"/>
                </a:solidFill>
              </a:rPr>
              <a:t>if</a:t>
            </a:r>
            <a:r>
              <a:rPr lang="en-US" sz="1900" b="1" dirty="0" smtClean="0"/>
              <a:t> ((user== </a:t>
            </a:r>
            <a:r>
              <a:rPr lang="en-US" sz="1900" b="1" dirty="0" smtClean="0">
                <a:solidFill>
                  <a:srgbClr val="FF0000"/>
                </a:solidFill>
              </a:rPr>
              <a:t>“admin”</a:t>
            </a:r>
            <a:r>
              <a:rPr lang="en-US" sz="1900" b="1" dirty="0" smtClean="0"/>
              <a:t>) &amp;&amp; (pass==</a:t>
            </a:r>
            <a:r>
              <a:rPr lang="en-US" sz="1900" b="1" dirty="0" smtClean="0">
                <a:solidFill>
                  <a:srgbClr val="FF0000"/>
                </a:solidFill>
              </a:rPr>
              <a:t>“admin123”</a:t>
            </a:r>
            <a:r>
              <a:rPr lang="en-US" sz="1900" b="1" dirty="0" smtClean="0"/>
              <a:t>))</a:t>
            </a:r>
          </a:p>
          <a:p>
            <a:pPr>
              <a:lnSpc>
                <a:spcPct val="130000"/>
              </a:lnSpc>
            </a:pPr>
            <a:r>
              <a:rPr lang="en-US" sz="1900" b="1" dirty="0" smtClean="0"/>
              <a:t>     </a:t>
            </a:r>
            <a:r>
              <a:rPr lang="en-US" sz="1900" b="1" dirty="0" smtClean="0">
                <a:solidFill>
                  <a:srgbClr val="3399FF"/>
                </a:solidFill>
              </a:rPr>
              <a:t>Console</a:t>
            </a:r>
            <a:r>
              <a:rPr lang="en-US" sz="1900" b="1" dirty="0" smtClean="0"/>
              <a:t>.WriteLine(“Welcome Admin ”);</a:t>
            </a:r>
          </a:p>
          <a:p>
            <a:pPr>
              <a:lnSpc>
                <a:spcPct val="130000"/>
              </a:lnSpc>
            </a:pPr>
            <a:r>
              <a:rPr lang="en-US" sz="1900" b="1" dirty="0" smtClean="0">
                <a:solidFill>
                  <a:srgbClr val="3333FF"/>
                </a:solidFill>
              </a:rPr>
              <a:t>else</a:t>
            </a:r>
          </a:p>
          <a:p>
            <a:pPr>
              <a:lnSpc>
                <a:spcPct val="130000"/>
              </a:lnSpc>
            </a:pPr>
            <a:r>
              <a:rPr lang="en-US" sz="1900" b="1" dirty="0" smtClean="0"/>
              <a:t>     </a:t>
            </a:r>
            <a:r>
              <a:rPr lang="en-US" sz="1900" b="1" dirty="0" smtClean="0">
                <a:solidFill>
                  <a:srgbClr val="3399FF"/>
                </a:solidFill>
              </a:rPr>
              <a:t>Console</a:t>
            </a:r>
            <a:r>
              <a:rPr lang="en-US" sz="1900" b="1" dirty="0" smtClean="0"/>
              <a:t>.WriteLine(</a:t>
            </a:r>
            <a:r>
              <a:rPr lang="en-US" sz="1900" b="1" dirty="0" smtClean="0">
                <a:solidFill>
                  <a:srgbClr val="FF0000"/>
                </a:solidFill>
              </a:rPr>
              <a:t>“Invalid user”</a:t>
            </a:r>
            <a:r>
              <a:rPr lang="en-US" sz="1900" b="1" dirty="0"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1000132"/>
          </a:xfrm>
        </p:spPr>
        <p:txBody>
          <a:bodyPr/>
          <a:lstStyle/>
          <a:p>
            <a:pPr rtl="1"/>
            <a:r>
              <a:rPr lang="fa-IR" dirty="0" smtClean="0"/>
              <a:t>هدف رفتاری</a:t>
            </a:r>
            <a:endParaRPr lang="en-US" b="1" dirty="0"/>
          </a:p>
        </p:txBody>
      </p:sp>
      <p:sp>
        <p:nvSpPr>
          <p:cNvPr id="3" name="Content Placeholder 2"/>
          <p:cNvSpPr>
            <a:spLocks noGrp="1"/>
          </p:cNvSpPr>
          <p:nvPr>
            <p:ph idx="1"/>
          </p:nvPr>
        </p:nvSpPr>
        <p:spPr>
          <a:xfrm>
            <a:off x="0" y="1571613"/>
            <a:ext cx="8572528" cy="5000660"/>
          </a:xfrm>
        </p:spPr>
        <p:txBody>
          <a:bodyPr/>
          <a:lstStyle/>
          <a:p>
            <a:pPr algn="just"/>
            <a:r>
              <a:rPr lang="fa-IR" sz="2800" b="1" dirty="0" smtClean="0">
                <a:solidFill>
                  <a:srgbClr val="00B0F0"/>
                </a:solidFill>
                <a:cs typeface="B Jadid" pitchFamily="2" charset="-78"/>
              </a:rPr>
              <a:t>پس از پایان این فصل انتظار می رود که فراگیر بتواند:</a:t>
            </a:r>
          </a:p>
          <a:p>
            <a:pPr algn="just"/>
            <a:r>
              <a:rPr lang="fa-IR" sz="2400" b="1" dirty="0" smtClean="0"/>
              <a:t>1 انواع عملگرهای مقایسه ای را توضیح دهدو آنها را در برنامه استفاده کند.</a:t>
            </a:r>
          </a:p>
          <a:p>
            <a:pPr algn="just"/>
            <a:r>
              <a:rPr lang="fa-IR" sz="2400" b="1" dirty="0" smtClean="0"/>
              <a:t>2 ساختار دستور </a:t>
            </a:r>
            <a:r>
              <a:rPr lang="en-US" sz="2400" b="1" dirty="0" smtClean="0"/>
              <a:t>if </a:t>
            </a:r>
            <a:r>
              <a:rPr lang="fa-IR" sz="2400" b="1" dirty="0" smtClean="0"/>
              <a:t>و </a:t>
            </a:r>
            <a:r>
              <a:rPr lang="en-US" sz="2400" b="1" dirty="0" smtClean="0"/>
              <a:t>else  if </a:t>
            </a:r>
            <a:r>
              <a:rPr lang="fa-IR" sz="2400" b="1" dirty="0" smtClean="0"/>
              <a:t>را در برنامه های شرطی خود استفاده کند.</a:t>
            </a:r>
          </a:p>
          <a:p>
            <a:pPr algn="just"/>
            <a:r>
              <a:rPr lang="fa-IR" sz="2400" b="1" dirty="0" smtClean="0"/>
              <a:t>3 مفهوم عملگرهای منطقی را شرح دهد وانواع آنها را نام ببرد.</a:t>
            </a:r>
          </a:p>
          <a:p>
            <a:pPr algn="just"/>
            <a:r>
              <a:rPr lang="fa-IR" sz="2400" b="1" dirty="0" smtClean="0"/>
              <a:t>4 ازعملگرهای منطقی به طور صحیح در برنامه ها استفاده نماید.</a:t>
            </a:r>
          </a:p>
          <a:p>
            <a:pPr algn="just"/>
            <a:r>
              <a:rPr lang="fa-IR" sz="2400" b="1" dirty="0" smtClean="0"/>
              <a:t>5 با استفاده از جدول عملگرهای منطقی، نتیجه عبارتهای ترکیبی منطقی و</a:t>
            </a:r>
          </a:p>
          <a:p>
            <a:pPr algn="just"/>
            <a:r>
              <a:rPr lang="fa-IR" sz="2400" b="1" dirty="0" smtClean="0"/>
              <a:t>مقایسه ای را به دست آورد.</a:t>
            </a:r>
          </a:p>
          <a:p>
            <a:pPr algn="just"/>
            <a:r>
              <a:rPr lang="fa-IR" sz="2400" b="1" dirty="0" smtClean="0"/>
              <a:t>6 اولویت عملگرها را با استفاده از جدول تقدم عملگرها در حل عبارات ترکیبی</a:t>
            </a:r>
          </a:p>
          <a:p>
            <a:pPr algn="just"/>
            <a:r>
              <a:rPr lang="fa-IR" sz="2400" b="1" dirty="0" smtClean="0"/>
              <a:t>به کاربندد.</a:t>
            </a:r>
          </a:p>
          <a:p>
            <a:pPr algn="just"/>
            <a:r>
              <a:rPr lang="fa-IR" sz="2400" b="1" dirty="0" smtClean="0"/>
              <a:t>7 دستور </a:t>
            </a:r>
            <a:r>
              <a:rPr lang="en-US" sz="2400" b="1" dirty="0" smtClean="0"/>
              <a:t>switch </a:t>
            </a:r>
            <a:r>
              <a:rPr lang="fa-IR" sz="2400" b="1" dirty="0" smtClean="0"/>
              <a:t>را در برنامه های خود به کارگیرد.</a:t>
            </a:r>
          </a:p>
          <a:p>
            <a:pPr algn="just"/>
            <a:r>
              <a:rPr lang="fa-IR" sz="2400" b="1" dirty="0" smtClean="0"/>
              <a:t>8 باترکیب دستورهای شرطی، برنامه هایی باساختارپیچیده شرطی بنویسد.</a:t>
            </a:r>
            <a:endParaRPr lang="en-US" sz="2400" b="1" dirty="0"/>
          </a:p>
        </p:txBody>
      </p:sp>
      <p:sp>
        <p:nvSpPr>
          <p:cNvPr id="4" name="Slide Number Placeholder 3"/>
          <p:cNvSpPr>
            <a:spLocks noGrp="1"/>
          </p:cNvSpPr>
          <p:nvPr>
            <p:ph type="sldNum" sz="quarter" idx="12"/>
          </p:nvPr>
        </p:nvSpPr>
        <p:spPr>
          <a:xfrm>
            <a:off x="8572528" y="6572272"/>
            <a:ext cx="571504" cy="285728"/>
          </a:xfrm>
          <a:solidFill>
            <a:schemeClr val="bg1"/>
          </a:solidFill>
        </p:spPr>
        <p:txBody>
          <a:bodyPr/>
          <a:lstStyle/>
          <a:p>
            <a:fld id="{6008D2E2-AB25-4D75-A051-1EBB6AD45A34}" type="slidenum">
              <a:rPr lang="en-US" b="1" smtClean="0"/>
              <a:pPr/>
              <a:t>2</a:t>
            </a:fld>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9" cy="857256"/>
          </a:xfrm>
        </p:spPr>
        <p:txBody>
          <a:bodyPr/>
          <a:lstStyle/>
          <a:p>
            <a:r>
              <a:rPr lang="fa-IR" dirty="0" smtClean="0"/>
              <a:t>بهینه سازی</a:t>
            </a:r>
            <a:endParaRPr lang="en-US" dirty="0"/>
          </a:p>
        </p:txBody>
      </p:sp>
      <p:sp>
        <p:nvSpPr>
          <p:cNvPr id="3" name="Content Placeholder 2"/>
          <p:cNvSpPr>
            <a:spLocks noGrp="1"/>
          </p:cNvSpPr>
          <p:nvPr>
            <p:ph idx="1"/>
          </p:nvPr>
        </p:nvSpPr>
        <p:spPr/>
        <p:txBody>
          <a:bodyPr/>
          <a:lstStyle/>
          <a:p>
            <a:pPr algn="just"/>
            <a:r>
              <a:rPr lang="fa-IR" sz="2400" b="1" dirty="0" smtClean="0">
                <a:cs typeface="B Jadid" pitchFamily="2" charset="-78"/>
              </a:rPr>
              <a:t>بهینه سازی در زمان شرط های ترکیبی به شکل زیر انجام می پذیرد</a:t>
            </a:r>
            <a:r>
              <a:rPr lang="en-US" sz="2400" b="1" dirty="0" smtClean="0">
                <a:cs typeface="B Jadid" pitchFamily="2" charset="-78"/>
              </a:rPr>
              <a:t>:</a:t>
            </a:r>
            <a:endParaRPr lang="fa-IR" sz="2400" b="1" dirty="0" smtClean="0">
              <a:cs typeface="B Jadid" pitchFamily="2" charset="-78"/>
            </a:endParaRPr>
          </a:p>
          <a:p>
            <a:pPr marL="0" indent="0" algn="just">
              <a:lnSpc>
                <a:spcPct val="150000"/>
              </a:lnSpc>
            </a:pPr>
            <a:r>
              <a:rPr lang="fa-IR" sz="2800" b="1" dirty="0" smtClean="0">
                <a:effectLst>
                  <a:outerShdw blurRad="38100" dist="38100" dir="2700000" algn="tl">
                    <a:srgbClr val="000000">
                      <a:alpha val="43137"/>
                    </a:srgbClr>
                  </a:outerShdw>
                </a:effectLst>
              </a:rPr>
              <a:t>اگر </a:t>
            </a:r>
            <a:r>
              <a:rPr lang="en-US" sz="2800" b="1" dirty="0" smtClean="0">
                <a:effectLst>
                  <a:outerShdw blurRad="38100" dist="38100" dir="2700000" algn="tl">
                    <a:srgbClr val="000000">
                      <a:alpha val="43137"/>
                    </a:srgbClr>
                  </a:outerShdw>
                </a:effectLst>
              </a:rPr>
              <a:t>n </a:t>
            </a:r>
            <a:r>
              <a:rPr lang="fa-IR" sz="2800" b="1" dirty="0" smtClean="0">
                <a:effectLst>
                  <a:outerShdw blurRad="38100" dist="38100" dir="2700000" algn="tl">
                    <a:srgbClr val="000000">
                      <a:alpha val="43137"/>
                    </a:srgbClr>
                  </a:outerShdw>
                </a:effectLst>
              </a:rPr>
              <a:t>شرط را با هم به صورت عطفی (با عملگر&amp;&amp;) تر کیب کرده باشیم آنگاه زمانیکه شرط اول نادرست باشد بقیه ی شرط ها حتی بررسی هم نمی شوند. ( این به خاطر جدول درستی است که هر گاه هر کدام از عبارت ها نادرست باشد جواب نهایی صرف نظر از مقدار عبارت بعدی حتما نادرست خواهد بود.) و اگر اولین عبارت نادرست نباشد عبارت بعدی بررسی می گردد تا زمانیکه به اولین عبارت نادرست برسد.</a:t>
            </a:r>
          </a:p>
          <a:p>
            <a:pPr algn="just"/>
            <a:endParaRPr lang="en-US" sz="2800" b="1" dirty="0"/>
          </a:p>
        </p:txBody>
      </p:sp>
      <p:sp>
        <p:nvSpPr>
          <p:cNvPr id="4" name="Slide Number Placeholder 3"/>
          <p:cNvSpPr>
            <a:spLocks noGrp="1"/>
          </p:cNvSpPr>
          <p:nvPr>
            <p:ph type="sldNum" sz="quarter" idx="12"/>
          </p:nvPr>
        </p:nvSpPr>
        <p:spPr>
          <a:xfrm>
            <a:off x="8501090" y="6572272"/>
            <a:ext cx="642943" cy="285752"/>
          </a:xfrm>
          <a:solidFill>
            <a:schemeClr val="bg1"/>
          </a:solidFill>
        </p:spPr>
        <p:txBody>
          <a:bodyPr/>
          <a:lstStyle/>
          <a:p>
            <a:fld id="{6008D2E2-AB25-4D75-A051-1EBB6AD45A34}"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عملگر</a:t>
            </a:r>
            <a:r>
              <a:rPr lang="fa-IR" b="1" dirty="0" smtClean="0"/>
              <a:t>||</a:t>
            </a:r>
            <a:r>
              <a:rPr lang="en-US" b="1" dirty="0" smtClean="0"/>
              <a:t> </a:t>
            </a:r>
            <a:r>
              <a:rPr lang="fa-IR" b="1" dirty="0" smtClean="0"/>
              <a:t> - (یا)</a:t>
            </a:r>
            <a:endParaRPr lang="en-US" dirty="0"/>
          </a:p>
        </p:txBody>
      </p:sp>
      <p:sp>
        <p:nvSpPr>
          <p:cNvPr id="3" name="Content Placeholder 2"/>
          <p:cNvSpPr>
            <a:spLocks noGrp="1"/>
          </p:cNvSpPr>
          <p:nvPr>
            <p:ph idx="1"/>
          </p:nvPr>
        </p:nvSpPr>
        <p:spPr/>
        <p:txBody>
          <a:bodyPr/>
          <a:lstStyle/>
          <a:p>
            <a:pPr marL="0" indent="0" algn="just">
              <a:lnSpc>
                <a:spcPct val="130000"/>
              </a:lnSpc>
              <a:spcBef>
                <a:spcPts val="0"/>
              </a:spcBef>
            </a:pPr>
            <a:r>
              <a:rPr lang="fa-IR" sz="2800" b="1" dirty="0" smtClean="0"/>
              <a:t>فرض کنید پدری به فرزند خود می گوید که اگر نمره انضباط شما بیست شود </a:t>
            </a:r>
            <a:r>
              <a:rPr lang="fa-IR" b="1" dirty="0" smtClean="0">
                <a:solidFill>
                  <a:srgbClr val="FF0000"/>
                </a:solidFill>
                <a:effectLst>
                  <a:outerShdw blurRad="38100" dist="38100" dir="2700000" algn="tl">
                    <a:srgbClr val="000000">
                      <a:alpha val="43137"/>
                    </a:srgbClr>
                  </a:outerShdw>
                </a:effectLst>
                <a:cs typeface="B Jadid" pitchFamily="2" charset="-78"/>
              </a:rPr>
              <a:t>یا</a:t>
            </a:r>
            <a:r>
              <a:rPr lang="fa-IR" sz="2800" b="1" dirty="0" smtClean="0"/>
              <a:t> برنامه سازی بالای 18 شوی برایت تبلت می گیرم !!!</a:t>
            </a:r>
          </a:p>
          <a:p>
            <a:pPr marL="0" indent="0" algn="just">
              <a:lnSpc>
                <a:spcPct val="130000"/>
              </a:lnSpc>
              <a:spcBef>
                <a:spcPts val="0"/>
              </a:spcBef>
            </a:pPr>
            <a:r>
              <a:rPr lang="fa-IR" sz="2800" b="1" dirty="0" smtClean="0"/>
              <a:t>در پایان سال نمره انصباط فرزند 20 می شود اما برنامه سازی 16 می شود آیا پدر برای فرزند تبلت می گیرد ؟</a:t>
            </a:r>
          </a:p>
          <a:p>
            <a:pPr marL="0" indent="0" algn="just">
              <a:lnSpc>
                <a:spcPct val="130000"/>
              </a:lnSpc>
              <a:spcBef>
                <a:spcPts val="0"/>
              </a:spcBef>
            </a:pPr>
            <a:r>
              <a:rPr lang="fa-IR" sz="2800" b="1" dirty="0" smtClean="0">
                <a:solidFill>
                  <a:srgbClr val="002060"/>
                </a:solidFill>
              </a:rPr>
              <a:t>جواب</a:t>
            </a:r>
            <a:r>
              <a:rPr lang="fa-IR" sz="2800" b="1" dirty="0" smtClean="0"/>
              <a:t>: بلی ؛یکبار دیگر به شرط پدر نگاه کنید پدر از </a:t>
            </a:r>
            <a:r>
              <a:rPr lang="fa-IR" b="1" dirty="0" smtClean="0">
                <a:solidFill>
                  <a:srgbClr val="FF0000"/>
                </a:solidFill>
                <a:effectLst>
                  <a:outerShdw blurRad="38100" dist="38100" dir="2700000" algn="tl">
                    <a:srgbClr val="000000">
                      <a:alpha val="43137"/>
                    </a:srgbClr>
                  </a:outerShdw>
                </a:effectLst>
                <a:cs typeface="B Jadid" pitchFamily="2" charset="-78"/>
              </a:rPr>
              <a:t>یا</a:t>
            </a:r>
            <a:r>
              <a:rPr lang="fa-IR" sz="2800" b="1" dirty="0" smtClean="0"/>
              <a:t> بین دو شرط استفاده نموده است و چون حداقل یکی از شروط برقرار شده است پدر برای فرزند تبلت می گیرد .  </a:t>
            </a: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عمل</a:t>
            </a:r>
            <a:r>
              <a:rPr lang="fa-IR" dirty="0" smtClean="0">
                <a:effectLst/>
              </a:rPr>
              <a:t>گ</a:t>
            </a:r>
            <a:r>
              <a:rPr lang="fa-IR" dirty="0" smtClean="0"/>
              <a:t>ر ||</a:t>
            </a:r>
            <a:endParaRPr lang="en-US" dirty="0"/>
          </a:p>
        </p:txBody>
      </p:sp>
      <p:sp>
        <p:nvSpPr>
          <p:cNvPr id="3" name="Content Placeholder 2"/>
          <p:cNvSpPr>
            <a:spLocks noGrp="1"/>
          </p:cNvSpPr>
          <p:nvPr>
            <p:ph idx="1"/>
          </p:nvPr>
        </p:nvSpPr>
        <p:spPr>
          <a:xfrm>
            <a:off x="142844" y="1142986"/>
            <a:ext cx="8858312" cy="1143008"/>
          </a:xfrm>
        </p:spPr>
        <p:txBody>
          <a:bodyPr/>
          <a:lstStyle/>
          <a:p>
            <a:pPr marL="0" indent="0" algn="just">
              <a:lnSpc>
                <a:spcPct val="130000"/>
              </a:lnSpc>
              <a:spcBef>
                <a:spcPts val="0"/>
              </a:spcBef>
            </a:pPr>
            <a:r>
              <a:rPr lang="fa-IR" sz="2400" b="1" dirty="0" smtClean="0"/>
              <a:t>زمانیکه از این عملگر استفاده نماییم در صورتیکه یکی از شرط ها به جواب درست بیانجامد جواب شرط ترکیبی نیز درست خواهد بود.  </a:t>
            </a:r>
            <a:r>
              <a:rPr lang="en-US" sz="2400" b="1" dirty="0" smtClean="0"/>
              <a:t>(A || B) </a:t>
            </a:r>
            <a:endParaRPr lang="en-US" sz="2400" b="1" dirty="0"/>
          </a:p>
        </p:txBody>
      </p:sp>
      <p:sp>
        <p:nvSpPr>
          <p:cNvPr id="4" name="Slide Number Placeholder 3"/>
          <p:cNvSpPr>
            <a:spLocks noGrp="1"/>
          </p:cNvSpPr>
          <p:nvPr>
            <p:ph type="sldNum" sz="quarter" idx="12"/>
          </p:nvPr>
        </p:nvSpPr>
        <p:spPr>
          <a:xfrm>
            <a:off x="8643965" y="6572272"/>
            <a:ext cx="500067" cy="285752"/>
          </a:xfrm>
          <a:solidFill>
            <a:schemeClr val="bg1"/>
          </a:solidFill>
        </p:spPr>
        <p:txBody>
          <a:bodyPr/>
          <a:lstStyle/>
          <a:p>
            <a:fld id="{6008D2E2-AB25-4D75-A051-1EBB6AD45A34}" type="slidenum">
              <a:rPr lang="en-US" smtClean="0"/>
              <a:pPr/>
              <a:t>22</a:t>
            </a:fld>
            <a:endParaRPr lang="en-US" dirty="0"/>
          </a:p>
        </p:txBody>
      </p:sp>
      <p:pic>
        <p:nvPicPr>
          <p:cNvPr id="4098" name="Picture 2"/>
          <p:cNvPicPr>
            <a:picLocks noChangeAspect="1" noChangeArrowheads="1"/>
          </p:cNvPicPr>
          <p:nvPr/>
        </p:nvPicPr>
        <p:blipFill>
          <a:blip r:embed="rId2"/>
          <a:srcRect/>
          <a:stretch>
            <a:fillRect/>
          </a:stretch>
        </p:blipFill>
        <p:spPr bwMode="auto">
          <a:xfrm>
            <a:off x="142844" y="2357431"/>
            <a:ext cx="4857784" cy="2428875"/>
          </a:xfrm>
          <a:prstGeom prst="rect">
            <a:avLst/>
          </a:prstGeom>
          <a:noFill/>
          <a:ln w="9525">
            <a:noFill/>
            <a:miter lim="800000"/>
            <a:headEnd/>
            <a:tailEnd/>
          </a:ln>
          <a:effectLst/>
        </p:spPr>
      </p:pic>
      <p:sp>
        <p:nvSpPr>
          <p:cNvPr id="6" name="TextBox 5"/>
          <p:cNvSpPr txBox="1"/>
          <p:nvPr/>
        </p:nvSpPr>
        <p:spPr>
          <a:xfrm>
            <a:off x="214283" y="2428868"/>
            <a:ext cx="285752" cy="369332"/>
          </a:xfrm>
          <a:prstGeom prst="rect">
            <a:avLst/>
          </a:prstGeom>
          <a:noFill/>
        </p:spPr>
        <p:txBody>
          <a:bodyPr wrap="square" rtlCol="0">
            <a:spAutoFit/>
          </a:bodyPr>
          <a:lstStyle/>
          <a:p>
            <a:r>
              <a:rPr lang="en-US" b="1" dirty="0" smtClean="0"/>
              <a:t>A</a:t>
            </a:r>
            <a:endParaRPr lang="en-US" b="1" dirty="0"/>
          </a:p>
        </p:txBody>
      </p:sp>
      <p:sp>
        <p:nvSpPr>
          <p:cNvPr id="7" name="TextBox 6"/>
          <p:cNvSpPr txBox="1"/>
          <p:nvPr/>
        </p:nvSpPr>
        <p:spPr>
          <a:xfrm>
            <a:off x="2071671" y="2428868"/>
            <a:ext cx="285752" cy="369332"/>
          </a:xfrm>
          <a:prstGeom prst="rect">
            <a:avLst/>
          </a:prstGeom>
          <a:noFill/>
        </p:spPr>
        <p:txBody>
          <a:bodyPr wrap="square" rtlCol="0">
            <a:spAutoFit/>
          </a:bodyPr>
          <a:lstStyle/>
          <a:p>
            <a:r>
              <a:rPr lang="en-US" b="1" dirty="0" smtClean="0"/>
              <a:t>B</a:t>
            </a:r>
            <a:endParaRPr lang="en-US" b="1" dirty="0"/>
          </a:p>
        </p:txBody>
      </p:sp>
      <p:sp>
        <p:nvSpPr>
          <p:cNvPr id="8" name="Rectangle 7"/>
          <p:cNvSpPr/>
          <p:nvPr/>
        </p:nvSpPr>
        <p:spPr>
          <a:xfrm>
            <a:off x="4138582" y="2651936"/>
            <a:ext cx="719171" cy="276999"/>
          </a:xfrm>
          <a:prstGeom prst="rect">
            <a:avLst/>
          </a:prstGeom>
        </p:spPr>
        <p:txBody>
          <a:bodyPr wrap="none">
            <a:spAutoFit/>
          </a:bodyPr>
          <a:lstStyle/>
          <a:p>
            <a:r>
              <a:rPr lang="en-US" sz="1200" b="1" dirty="0" smtClean="0"/>
              <a:t>(A || B) </a:t>
            </a:r>
            <a:endParaRPr lang="en-US" sz="1200" dirty="0"/>
          </a:p>
        </p:txBody>
      </p:sp>
      <p:grpSp>
        <p:nvGrpSpPr>
          <p:cNvPr id="39" name="Group 38"/>
          <p:cNvGrpSpPr/>
          <p:nvPr/>
        </p:nvGrpSpPr>
        <p:grpSpPr>
          <a:xfrm>
            <a:off x="5764698" y="2571610"/>
            <a:ext cx="2593517" cy="2071837"/>
            <a:chOff x="5429254" y="2430293"/>
            <a:chExt cx="2593517" cy="2071837"/>
          </a:xfrm>
        </p:grpSpPr>
        <p:cxnSp>
          <p:nvCxnSpPr>
            <p:cNvPr id="12" name="Straight Arrow Connector 11"/>
            <p:cNvCxnSpPr/>
            <p:nvPr/>
          </p:nvCxnSpPr>
          <p:spPr>
            <a:xfrm>
              <a:off x="5429255" y="3358762"/>
              <a:ext cx="657554" cy="1412"/>
            </a:xfrm>
            <a:prstGeom prst="straightConnector1">
              <a:avLst/>
            </a:prstGeom>
            <a:ln w="25400" cap="rnd">
              <a:solidFill>
                <a:schemeClr val="tx1"/>
              </a:solidFill>
              <a:tailEnd type="oval"/>
            </a:ln>
          </p:spPr>
          <p:style>
            <a:lnRef idx="1">
              <a:schemeClr val="accent5"/>
            </a:lnRef>
            <a:fillRef idx="0">
              <a:schemeClr val="accent5"/>
            </a:fillRef>
            <a:effectRef idx="0">
              <a:schemeClr val="accent5"/>
            </a:effectRef>
            <a:fontRef idx="minor">
              <a:schemeClr val="tx1"/>
            </a:fontRef>
          </p:style>
        </p:cxnSp>
        <p:cxnSp>
          <p:nvCxnSpPr>
            <p:cNvPr id="13" name="Straight Arrow Connector 12"/>
            <p:cNvCxnSpPr/>
            <p:nvPr/>
          </p:nvCxnSpPr>
          <p:spPr>
            <a:xfrm>
              <a:off x="5429256" y="2857676"/>
              <a:ext cx="657554" cy="1412"/>
            </a:xfrm>
            <a:prstGeom prst="straightConnector1">
              <a:avLst/>
            </a:prstGeom>
            <a:ln w="25400" cap="rnd">
              <a:solidFill>
                <a:schemeClr val="tx1"/>
              </a:solidFill>
              <a:tailEnd type="oval"/>
            </a:ln>
          </p:spPr>
          <p:style>
            <a:lnRef idx="1">
              <a:schemeClr val="accent5"/>
            </a:lnRef>
            <a:fillRef idx="0">
              <a:schemeClr val="accent5"/>
            </a:fillRef>
            <a:effectRef idx="0">
              <a:schemeClr val="accent5"/>
            </a:effectRef>
            <a:fontRef idx="minor">
              <a:schemeClr val="tx1"/>
            </a:fontRef>
          </p:style>
        </p:cxnSp>
        <p:cxnSp>
          <p:nvCxnSpPr>
            <p:cNvPr id="14" name="Straight Arrow Connector 13"/>
            <p:cNvCxnSpPr/>
            <p:nvPr/>
          </p:nvCxnSpPr>
          <p:spPr>
            <a:xfrm rot="10800000">
              <a:off x="6385699" y="3360174"/>
              <a:ext cx="679131" cy="3512"/>
            </a:xfrm>
            <a:prstGeom prst="straightConnector1">
              <a:avLst/>
            </a:prstGeom>
            <a:ln w="25400" cap="rnd">
              <a:solidFill>
                <a:schemeClr val="tx1"/>
              </a:solidFill>
              <a:tailEnd type="oval"/>
            </a:ln>
          </p:spPr>
          <p:style>
            <a:lnRef idx="1">
              <a:schemeClr val="accent5"/>
            </a:lnRef>
            <a:fillRef idx="0">
              <a:schemeClr val="accent5"/>
            </a:fillRef>
            <a:effectRef idx="0">
              <a:schemeClr val="accent5"/>
            </a:effectRef>
            <a:fontRef idx="minor">
              <a:schemeClr val="tx1"/>
            </a:fontRef>
          </p:style>
        </p:cxnSp>
        <p:cxnSp>
          <p:nvCxnSpPr>
            <p:cNvPr id="15" name="Straight Arrow Connector 14"/>
            <p:cNvCxnSpPr/>
            <p:nvPr/>
          </p:nvCxnSpPr>
          <p:spPr>
            <a:xfrm rot="10800000">
              <a:off x="6385700" y="2859093"/>
              <a:ext cx="700900" cy="3851"/>
            </a:xfrm>
            <a:prstGeom prst="straightConnector1">
              <a:avLst/>
            </a:prstGeom>
            <a:ln w="25400" cap="rnd">
              <a:solidFill>
                <a:schemeClr val="tx1"/>
              </a:solidFill>
              <a:tailEnd type="oval"/>
            </a:ln>
          </p:spPr>
          <p:style>
            <a:lnRef idx="1">
              <a:schemeClr val="accent5"/>
            </a:lnRef>
            <a:fillRef idx="0">
              <a:schemeClr val="accent5"/>
            </a:fillRef>
            <a:effectRef idx="0">
              <a:schemeClr val="accent5"/>
            </a:effectRef>
            <a:fontRef idx="minor">
              <a:schemeClr val="tx1"/>
            </a:fontRef>
          </p:style>
        </p:cxnSp>
        <p:cxnSp>
          <p:nvCxnSpPr>
            <p:cNvPr id="16" name="Straight Connector 15"/>
            <p:cNvCxnSpPr/>
            <p:nvPr/>
          </p:nvCxnSpPr>
          <p:spPr>
            <a:xfrm rot="5400000">
              <a:off x="4985276" y="3803447"/>
              <a:ext cx="889286" cy="1329"/>
            </a:xfrm>
            <a:prstGeom prst="line">
              <a:avLst/>
            </a:prstGeom>
          </p:spPr>
          <p:style>
            <a:lnRef idx="3">
              <a:schemeClr val="dk1"/>
            </a:lnRef>
            <a:fillRef idx="0">
              <a:schemeClr val="dk1"/>
            </a:fillRef>
            <a:effectRef idx="2">
              <a:schemeClr val="dk1"/>
            </a:effectRef>
            <a:fontRef idx="minor">
              <a:schemeClr val="tx1"/>
            </a:fontRef>
          </p:style>
        </p:cxnSp>
        <p:cxnSp>
          <p:nvCxnSpPr>
            <p:cNvPr id="17" name="Straight Connector 16"/>
            <p:cNvCxnSpPr/>
            <p:nvPr/>
          </p:nvCxnSpPr>
          <p:spPr>
            <a:xfrm>
              <a:off x="5429255" y="4248048"/>
              <a:ext cx="956442" cy="1412"/>
            </a:xfrm>
            <a:prstGeom prst="line">
              <a:avLst/>
            </a:prstGeom>
          </p:spPr>
          <p:style>
            <a:lnRef idx="3">
              <a:schemeClr val="dk1"/>
            </a:lnRef>
            <a:fillRef idx="0">
              <a:schemeClr val="dk1"/>
            </a:fillRef>
            <a:effectRef idx="2">
              <a:schemeClr val="dk1"/>
            </a:effectRef>
            <a:fontRef idx="minor">
              <a:schemeClr val="tx1"/>
            </a:fontRef>
          </p:style>
        </p:cxnSp>
        <p:cxnSp>
          <p:nvCxnSpPr>
            <p:cNvPr id="18" name="Straight Connector 17"/>
            <p:cNvCxnSpPr/>
            <p:nvPr/>
          </p:nvCxnSpPr>
          <p:spPr>
            <a:xfrm rot="5400000">
              <a:off x="6218262" y="4250296"/>
              <a:ext cx="317602" cy="949"/>
            </a:xfrm>
            <a:prstGeom prst="line">
              <a:avLst/>
            </a:prstGeom>
          </p:spPr>
          <p:style>
            <a:lnRef idx="3">
              <a:schemeClr val="dk1"/>
            </a:lnRef>
            <a:fillRef idx="0">
              <a:schemeClr val="dk1"/>
            </a:fillRef>
            <a:effectRef idx="2">
              <a:schemeClr val="dk1"/>
            </a:effectRef>
            <a:fontRef idx="minor">
              <a:schemeClr val="tx1"/>
            </a:fontRef>
          </p:style>
        </p:cxnSp>
        <p:cxnSp>
          <p:nvCxnSpPr>
            <p:cNvPr id="19" name="Straight Connector 18"/>
            <p:cNvCxnSpPr/>
            <p:nvPr/>
          </p:nvCxnSpPr>
          <p:spPr>
            <a:xfrm rot="5400000">
              <a:off x="6223153" y="4279144"/>
              <a:ext cx="444643" cy="1329"/>
            </a:xfrm>
            <a:prstGeom prst="line">
              <a:avLst/>
            </a:prstGeom>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a:xfrm>
              <a:off x="6445475" y="4248048"/>
              <a:ext cx="956442" cy="1412"/>
            </a:xfrm>
            <a:prstGeom prst="line">
              <a:avLst/>
            </a:prstGeom>
          </p:spPr>
          <p:style>
            <a:lnRef idx="3">
              <a:schemeClr val="dk1"/>
            </a:lnRef>
            <a:fillRef idx="0">
              <a:schemeClr val="dk1"/>
            </a:fillRef>
            <a:effectRef idx="2">
              <a:schemeClr val="dk1"/>
            </a:effectRef>
            <a:fontRef idx="minor">
              <a:schemeClr val="tx1"/>
            </a:fontRef>
          </p:style>
        </p:cxnSp>
        <p:sp>
          <p:nvSpPr>
            <p:cNvPr id="21" name="Flowchart: Summing Junction 20"/>
            <p:cNvSpPr/>
            <p:nvPr/>
          </p:nvSpPr>
          <p:spPr>
            <a:xfrm>
              <a:off x="7401917" y="4121007"/>
              <a:ext cx="239111" cy="254082"/>
            </a:xfrm>
            <a:prstGeom prst="flowChartSummingJuncti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22" name="Straight Connector 21"/>
            <p:cNvCxnSpPr/>
            <p:nvPr/>
          </p:nvCxnSpPr>
          <p:spPr>
            <a:xfrm rot="5400000">
              <a:off x="7449309" y="3674587"/>
              <a:ext cx="1123846" cy="23078"/>
            </a:xfrm>
            <a:prstGeom prst="line">
              <a:avLst/>
            </a:prstGeom>
          </p:spPr>
          <p:style>
            <a:lnRef idx="3">
              <a:schemeClr val="dk1"/>
            </a:lnRef>
            <a:fillRef idx="0">
              <a:schemeClr val="dk1"/>
            </a:fillRef>
            <a:effectRef idx="2">
              <a:schemeClr val="dk1"/>
            </a:effectRef>
            <a:fontRef idx="minor">
              <a:schemeClr val="tx1"/>
            </a:fontRef>
          </p:style>
        </p:cxnSp>
        <p:cxnSp>
          <p:nvCxnSpPr>
            <p:cNvPr id="23" name="Straight Connector 22"/>
            <p:cNvCxnSpPr/>
            <p:nvPr/>
          </p:nvCxnSpPr>
          <p:spPr>
            <a:xfrm>
              <a:off x="7641027" y="4248048"/>
              <a:ext cx="358666" cy="1412"/>
            </a:xfrm>
            <a:prstGeom prst="line">
              <a:avLst/>
            </a:prstGeom>
          </p:spPr>
          <p:style>
            <a:lnRef idx="3">
              <a:schemeClr val="dk1"/>
            </a:lnRef>
            <a:fillRef idx="0">
              <a:schemeClr val="dk1"/>
            </a:fillRef>
            <a:effectRef idx="2">
              <a:schemeClr val="dk1"/>
            </a:effectRef>
            <a:fontRef idx="minor">
              <a:schemeClr val="tx1"/>
            </a:fontRef>
          </p:style>
        </p:cxnSp>
        <p:cxnSp>
          <p:nvCxnSpPr>
            <p:cNvPr id="24" name="Straight Connector 23"/>
            <p:cNvCxnSpPr/>
            <p:nvPr/>
          </p:nvCxnSpPr>
          <p:spPr>
            <a:xfrm flipV="1">
              <a:off x="6086809" y="3168201"/>
              <a:ext cx="298888" cy="190561"/>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flipV="1">
              <a:off x="6086810" y="2667115"/>
              <a:ext cx="298888" cy="190561"/>
            </a:xfrm>
            <a:prstGeom prst="line">
              <a:avLst/>
            </a:prstGeom>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6000761" y="2930359"/>
              <a:ext cx="298888" cy="400110"/>
            </a:xfrm>
            <a:prstGeom prst="rect">
              <a:avLst/>
            </a:prstGeom>
            <a:noFill/>
          </p:spPr>
          <p:txBody>
            <a:bodyPr wrap="square" rtlCol="0">
              <a:spAutoFit/>
            </a:bodyPr>
            <a:lstStyle/>
            <a:p>
              <a:r>
                <a:rPr lang="en-US" sz="2000" b="1" dirty="0" smtClean="0"/>
                <a:t>A</a:t>
              </a:r>
              <a:endParaRPr lang="en-US" sz="2000" b="1" dirty="0"/>
            </a:p>
          </p:txBody>
        </p:sp>
        <p:sp>
          <p:nvSpPr>
            <p:cNvPr id="27" name="TextBox 26"/>
            <p:cNvSpPr txBox="1"/>
            <p:nvPr/>
          </p:nvSpPr>
          <p:spPr>
            <a:xfrm>
              <a:off x="5987625" y="2430293"/>
              <a:ext cx="298888" cy="400110"/>
            </a:xfrm>
            <a:prstGeom prst="rect">
              <a:avLst/>
            </a:prstGeom>
            <a:noFill/>
          </p:spPr>
          <p:txBody>
            <a:bodyPr wrap="square" rtlCol="0">
              <a:spAutoFit/>
            </a:bodyPr>
            <a:lstStyle/>
            <a:p>
              <a:r>
                <a:rPr lang="en-US" sz="2000" b="1" dirty="0" smtClean="0"/>
                <a:t>B</a:t>
              </a:r>
              <a:endParaRPr lang="en-US" sz="2000" b="1" dirty="0"/>
            </a:p>
          </p:txBody>
        </p:sp>
        <p:sp>
          <p:nvSpPr>
            <p:cNvPr id="11" name="TextBox 10"/>
            <p:cNvSpPr txBox="1"/>
            <p:nvPr/>
          </p:nvSpPr>
          <p:spPr>
            <a:xfrm>
              <a:off x="7286644" y="3786190"/>
              <a:ext cx="500067" cy="276999"/>
            </a:xfrm>
            <a:prstGeom prst="rect">
              <a:avLst/>
            </a:prstGeom>
            <a:noFill/>
          </p:spPr>
          <p:txBody>
            <a:bodyPr wrap="square" rtlCol="0">
              <a:spAutoFit/>
            </a:bodyPr>
            <a:lstStyle/>
            <a:p>
              <a:pPr algn="r" rtl="1"/>
              <a:r>
                <a:rPr lang="fa-IR" sz="1200" b="1" dirty="0" smtClean="0">
                  <a:cs typeface="B Zar" pitchFamily="2" charset="-78"/>
                </a:rPr>
                <a:t>لامپ</a:t>
              </a:r>
              <a:endParaRPr lang="en-US" sz="1200" b="1" dirty="0">
                <a:cs typeface="B Zar" pitchFamily="2" charset="-78"/>
              </a:endParaRPr>
            </a:p>
          </p:txBody>
        </p:sp>
        <p:cxnSp>
          <p:nvCxnSpPr>
            <p:cNvPr id="29" name="Straight Connector 28"/>
            <p:cNvCxnSpPr/>
            <p:nvPr/>
          </p:nvCxnSpPr>
          <p:spPr>
            <a:xfrm rot="5400000">
              <a:off x="5179888" y="3106866"/>
              <a:ext cx="500067" cy="1329"/>
            </a:xfrm>
            <a:prstGeom prst="line">
              <a:avLst/>
            </a:prstGeom>
          </p:spPr>
          <p:style>
            <a:lnRef idx="3">
              <a:schemeClr val="dk1"/>
            </a:lnRef>
            <a:fillRef idx="0">
              <a:schemeClr val="dk1"/>
            </a:fillRef>
            <a:effectRef idx="2">
              <a:schemeClr val="dk1"/>
            </a:effectRef>
            <a:fontRef idx="minor">
              <a:schemeClr val="tx1"/>
            </a:fontRef>
          </p:style>
        </p:cxnSp>
        <p:cxnSp>
          <p:nvCxnSpPr>
            <p:cNvPr id="31" name="Straight Connector 30"/>
            <p:cNvCxnSpPr/>
            <p:nvPr/>
          </p:nvCxnSpPr>
          <p:spPr>
            <a:xfrm rot="5400000">
              <a:off x="6812721" y="3108896"/>
              <a:ext cx="519115" cy="10885"/>
            </a:xfrm>
            <a:prstGeom prst="line">
              <a:avLst/>
            </a:prstGeom>
          </p:spPr>
          <p:style>
            <a:lnRef idx="3">
              <a:schemeClr val="dk1"/>
            </a:lnRef>
            <a:fillRef idx="0">
              <a:schemeClr val="dk1"/>
            </a:fillRef>
            <a:effectRef idx="2">
              <a:schemeClr val="dk1"/>
            </a:effectRef>
            <a:fontRef idx="minor">
              <a:schemeClr val="tx1"/>
            </a:fontRef>
          </p:style>
        </p:cxnSp>
        <p:cxnSp>
          <p:nvCxnSpPr>
            <p:cNvPr id="33" name="Straight Connector 32"/>
            <p:cNvCxnSpPr/>
            <p:nvPr/>
          </p:nvCxnSpPr>
          <p:spPr>
            <a:xfrm>
              <a:off x="7061445" y="3126238"/>
              <a:ext cx="956442" cy="1412"/>
            </a:xfrm>
            <a:prstGeom prst="line">
              <a:avLst/>
            </a:prstGeom>
            <a:ln>
              <a:headEnd type="oval"/>
            </a:ln>
          </p:spPr>
          <p:style>
            <a:lnRef idx="3">
              <a:schemeClr val="dk1"/>
            </a:lnRef>
            <a:fillRef idx="0">
              <a:schemeClr val="dk1"/>
            </a:fillRef>
            <a:effectRef idx="2">
              <a:schemeClr val="dk1"/>
            </a:effectRef>
            <a:fontRef idx="minor">
              <a:schemeClr val="tx1"/>
            </a:fontRef>
          </p:style>
        </p:cxnSp>
      </p:grpSp>
      <p:sp>
        <p:nvSpPr>
          <p:cNvPr id="40" name="TextBox 39"/>
          <p:cNvSpPr txBox="1"/>
          <p:nvPr/>
        </p:nvSpPr>
        <p:spPr>
          <a:xfrm>
            <a:off x="4214778" y="5072075"/>
            <a:ext cx="4929223" cy="1061829"/>
          </a:xfrm>
          <a:prstGeom prst="rect">
            <a:avLst/>
          </a:prstGeom>
          <a:solidFill>
            <a:srgbClr val="FFFF00"/>
          </a:solidFill>
        </p:spPr>
        <p:txBody>
          <a:bodyPr wrap="square" rtlCol="0">
            <a:spAutoFit/>
          </a:bodyPr>
          <a:lstStyle/>
          <a:p>
            <a:pPr algn="ctr" rtl="1">
              <a:lnSpc>
                <a:spcPct val="150000"/>
              </a:lnSpc>
            </a:pPr>
            <a:r>
              <a:rPr lang="fa-IR" sz="2100" b="1" dirty="0" smtClean="0">
                <a:solidFill>
                  <a:srgbClr val="002060"/>
                </a:solidFill>
                <a:cs typeface="B Homa" pitchFamily="2" charset="-78"/>
              </a:rPr>
              <a:t>اگر حداقل یکی از دو کلید </a:t>
            </a:r>
            <a:r>
              <a:rPr lang="en-US" sz="2100" b="1" dirty="0" smtClean="0">
                <a:solidFill>
                  <a:srgbClr val="002060"/>
                </a:solidFill>
                <a:cs typeface="B Homa" pitchFamily="2" charset="-78"/>
              </a:rPr>
              <a:t>A</a:t>
            </a:r>
            <a:r>
              <a:rPr lang="fa-IR" sz="2100" b="1" dirty="0" smtClean="0">
                <a:solidFill>
                  <a:srgbClr val="002060"/>
                </a:solidFill>
                <a:cs typeface="B Homa" pitchFamily="2" charset="-78"/>
              </a:rPr>
              <a:t> و </a:t>
            </a:r>
            <a:r>
              <a:rPr lang="en-US" sz="2100" b="1" dirty="0" smtClean="0">
                <a:solidFill>
                  <a:srgbClr val="002060"/>
                </a:solidFill>
                <a:cs typeface="B Homa" pitchFamily="2" charset="-78"/>
              </a:rPr>
              <a:t> B</a:t>
            </a:r>
            <a:r>
              <a:rPr lang="fa-IR" sz="2100" b="1" dirty="0" smtClean="0">
                <a:solidFill>
                  <a:srgbClr val="002060"/>
                </a:solidFill>
                <a:cs typeface="B Homa" pitchFamily="2" charset="-78"/>
              </a:rPr>
              <a:t> وصل (</a:t>
            </a:r>
            <a:r>
              <a:rPr lang="en-US" sz="2100" b="1" dirty="0" smtClean="0">
                <a:solidFill>
                  <a:srgbClr val="002060"/>
                </a:solidFill>
                <a:cs typeface="B Homa" pitchFamily="2" charset="-78"/>
              </a:rPr>
              <a:t>true</a:t>
            </a:r>
            <a:r>
              <a:rPr lang="fa-IR" sz="2100" b="1" dirty="0" smtClean="0">
                <a:solidFill>
                  <a:srgbClr val="002060"/>
                </a:solidFill>
                <a:cs typeface="B Homa" pitchFamily="2" charset="-78"/>
              </a:rPr>
              <a:t>)شوند آنگاه لامپ روشن (</a:t>
            </a:r>
            <a:r>
              <a:rPr lang="en-US" sz="2100" b="1" dirty="0" smtClean="0">
                <a:solidFill>
                  <a:srgbClr val="002060"/>
                </a:solidFill>
                <a:cs typeface="B Homa" pitchFamily="2" charset="-78"/>
              </a:rPr>
              <a:t>true</a:t>
            </a:r>
            <a:r>
              <a:rPr lang="fa-IR" sz="2100" b="1" dirty="0" smtClean="0">
                <a:solidFill>
                  <a:srgbClr val="002060"/>
                </a:solidFill>
                <a:cs typeface="B Homa" pitchFamily="2" charset="-78"/>
              </a:rPr>
              <a:t>)  خواهد شد </a:t>
            </a:r>
            <a:endParaRPr lang="en-US" sz="2100" b="1" dirty="0">
              <a:solidFill>
                <a:srgbClr val="002060"/>
              </a:solidFill>
              <a:cs typeface="B Homa" pitchFamily="2" charset="-7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24"/>
            <a:ext cx="8929719" cy="785818"/>
          </a:xfrm>
        </p:spPr>
        <p:txBody>
          <a:bodyPr/>
          <a:lstStyle/>
          <a:p>
            <a:r>
              <a:rPr lang="fa-IR" dirty="0" smtClean="0"/>
              <a:t>مثال9</a:t>
            </a:r>
            <a:endParaRPr lang="en-US" dirty="0"/>
          </a:p>
        </p:txBody>
      </p:sp>
      <p:sp>
        <p:nvSpPr>
          <p:cNvPr id="3" name="Content Placeholder 2"/>
          <p:cNvSpPr>
            <a:spLocks noGrp="1"/>
          </p:cNvSpPr>
          <p:nvPr>
            <p:ph idx="1"/>
          </p:nvPr>
        </p:nvSpPr>
        <p:spPr>
          <a:xfrm>
            <a:off x="0" y="714356"/>
            <a:ext cx="9144000" cy="1000131"/>
          </a:xfrm>
          <a:solidFill>
            <a:schemeClr val="bg1"/>
          </a:solidFill>
        </p:spPr>
        <p:txBody>
          <a:bodyPr/>
          <a:lstStyle/>
          <a:p>
            <a:pPr marL="0" indent="0" algn="just">
              <a:lnSpc>
                <a:spcPct val="130000"/>
              </a:lnSpc>
              <a:spcBef>
                <a:spcPts val="0"/>
              </a:spcBef>
            </a:pPr>
            <a:r>
              <a:rPr lang="fa-IR" sz="2400" b="1" dirty="0" smtClean="0"/>
              <a:t>می خواهیم برنامه ای بنویسیم که عددی را دریافت کند و تشخیص دهد که مضرب پنج است یا خیر.</a:t>
            </a:r>
            <a:endParaRPr lang="en-US" sz="2400" b="1" dirty="0"/>
          </a:p>
        </p:txBody>
      </p:sp>
      <p:sp>
        <p:nvSpPr>
          <p:cNvPr id="4" name="Slide Number Placeholder 3"/>
          <p:cNvSpPr>
            <a:spLocks noGrp="1"/>
          </p:cNvSpPr>
          <p:nvPr>
            <p:ph type="sldNum" sz="quarter" idx="12"/>
          </p:nvPr>
        </p:nvSpPr>
        <p:spPr>
          <a:xfrm>
            <a:off x="8572528" y="6572272"/>
            <a:ext cx="571472" cy="214290"/>
          </a:xfrm>
          <a:solidFill>
            <a:schemeClr val="bg1"/>
          </a:solidFill>
        </p:spPr>
        <p:txBody>
          <a:bodyPr/>
          <a:lstStyle/>
          <a:p>
            <a:fld id="{6008D2E2-AB25-4D75-A051-1EBB6AD45A34}" type="slidenum">
              <a:rPr lang="en-US" smtClean="0"/>
              <a:pPr/>
              <a:t>23</a:t>
            </a:fld>
            <a:endParaRPr lang="en-US" dirty="0"/>
          </a:p>
        </p:txBody>
      </p:sp>
      <p:sp>
        <p:nvSpPr>
          <p:cNvPr id="5" name="Rectangle 4"/>
          <p:cNvSpPr/>
          <p:nvPr/>
        </p:nvSpPr>
        <p:spPr>
          <a:xfrm>
            <a:off x="0" y="1714489"/>
            <a:ext cx="9144000" cy="954107"/>
          </a:xfrm>
          <a:prstGeom prst="rect">
            <a:avLst/>
          </a:prstGeom>
          <a:solidFill>
            <a:schemeClr val="bg1">
              <a:lumMod val="95000"/>
            </a:schemeClr>
          </a:solidFill>
        </p:spPr>
        <p:txBody>
          <a:bodyPr wrap="square">
            <a:spAutoFit/>
          </a:bodyPr>
          <a:lstStyle/>
          <a:p>
            <a:pPr algn="just" rtl="1"/>
            <a:r>
              <a:rPr lang="fa-IR" b="1" dirty="0" smtClean="0">
                <a:cs typeface="B Nazanin" pitchFamily="2" charset="-78"/>
              </a:rPr>
              <a:t>برای تشخیص اعدادی که مضرب پنج هستند، از دو روش می توان استفاده می شود. یک روش، بررسی بخش پذیری بر پنج است، روش دیگر، بررسی رقم یکان عدد است که در این مثال، می خواهیم از آن استفاده کنیم. در این روش، رقم یکان عدد را جدا می کنیم. اگر رقم یکان </a:t>
            </a:r>
            <a:r>
              <a:rPr lang="fa-IR" sz="2000" b="1" dirty="0" smtClean="0">
                <a:solidFill>
                  <a:srgbClr val="FF0000"/>
                </a:solidFill>
                <a:cs typeface="B Nazanin" pitchFamily="2" charset="-78"/>
              </a:rPr>
              <a:t>برابر پنج یا برابر صفر بود</a:t>
            </a:r>
            <a:r>
              <a:rPr lang="fa-IR" b="1" dirty="0" smtClean="0">
                <a:cs typeface="B Nazanin" pitchFamily="2" charset="-78"/>
              </a:rPr>
              <a:t>، آن گاه عدد، مضرب پنج است. </a:t>
            </a:r>
            <a:endParaRPr lang="en-US" b="1" dirty="0">
              <a:cs typeface="B Nazanin" pitchFamily="2" charset="-78"/>
            </a:endParaRPr>
          </a:p>
        </p:txBody>
      </p:sp>
      <p:sp>
        <p:nvSpPr>
          <p:cNvPr id="7" name="Rectangle 6"/>
          <p:cNvSpPr/>
          <p:nvPr/>
        </p:nvSpPr>
        <p:spPr>
          <a:xfrm>
            <a:off x="357158" y="3030556"/>
            <a:ext cx="6929487" cy="2613023"/>
          </a:xfrm>
          <a:prstGeom prst="rect">
            <a:avLst/>
          </a:prstGeom>
        </p:spPr>
        <p:txBody>
          <a:bodyPr wrap="square">
            <a:spAutoFit/>
          </a:bodyPr>
          <a:lstStyle/>
          <a:p>
            <a:pPr>
              <a:lnSpc>
                <a:spcPct val="130000"/>
              </a:lnSpc>
            </a:pPr>
            <a:r>
              <a:rPr lang="en-US" b="1" dirty="0" smtClean="0">
                <a:solidFill>
                  <a:srgbClr val="3333FF"/>
                </a:solidFill>
              </a:rPr>
              <a:t>int</a:t>
            </a:r>
            <a:r>
              <a:rPr lang="en-US" b="1" dirty="0" smtClean="0"/>
              <a:t>  number;</a:t>
            </a:r>
            <a:endParaRPr lang="fa-IR" b="1" dirty="0" smtClean="0"/>
          </a:p>
          <a:p>
            <a:pPr>
              <a:lnSpc>
                <a:spcPct val="130000"/>
              </a:lnSpc>
            </a:pPr>
            <a:r>
              <a:rPr lang="en-US" b="1" dirty="0" smtClean="0">
                <a:solidFill>
                  <a:srgbClr val="3399FF"/>
                </a:solidFill>
              </a:rPr>
              <a:t>Console</a:t>
            </a:r>
            <a:r>
              <a:rPr lang="en-US" b="1" dirty="0" smtClean="0"/>
              <a:t>. Write(</a:t>
            </a:r>
            <a:r>
              <a:rPr lang="en-US" b="1" dirty="0" smtClean="0">
                <a:solidFill>
                  <a:srgbClr val="FF0000"/>
                </a:solidFill>
              </a:rPr>
              <a:t>''Enter a number:''</a:t>
            </a:r>
            <a:r>
              <a:rPr lang="en-US" b="1" dirty="0" smtClean="0"/>
              <a:t>);</a:t>
            </a:r>
          </a:p>
          <a:p>
            <a:pPr>
              <a:lnSpc>
                <a:spcPct val="130000"/>
              </a:lnSpc>
            </a:pPr>
            <a:r>
              <a:rPr lang="en-US" b="1" dirty="0" smtClean="0"/>
              <a:t>number</a:t>
            </a:r>
            <a:r>
              <a:rPr lang="fa-IR" b="1" dirty="0" smtClean="0"/>
              <a:t>=</a:t>
            </a:r>
            <a:r>
              <a:rPr lang="en-US" b="1" dirty="0" smtClean="0"/>
              <a:t> </a:t>
            </a:r>
            <a:r>
              <a:rPr lang="en-US" b="1" dirty="0" smtClean="0">
                <a:solidFill>
                  <a:srgbClr val="3333FF"/>
                </a:solidFill>
              </a:rPr>
              <a:t>int</a:t>
            </a:r>
            <a:r>
              <a:rPr lang="en-US" b="1" dirty="0" smtClean="0"/>
              <a:t>.Parse(</a:t>
            </a:r>
            <a:r>
              <a:rPr lang="en-US" b="1" dirty="0" smtClean="0">
                <a:solidFill>
                  <a:srgbClr val="3399FF"/>
                </a:solidFill>
              </a:rPr>
              <a:t>Console</a:t>
            </a:r>
            <a:r>
              <a:rPr lang="en-US" b="1" dirty="0" smtClean="0"/>
              <a:t>.ReadLine());</a:t>
            </a:r>
          </a:p>
          <a:p>
            <a:pPr>
              <a:lnSpc>
                <a:spcPct val="130000"/>
              </a:lnSpc>
            </a:pPr>
            <a:r>
              <a:rPr lang="en-US" b="1" dirty="0" smtClean="0">
                <a:solidFill>
                  <a:srgbClr val="3333FF"/>
                </a:solidFill>
              </a:rPr>
              <a:t>int</a:t>
            </a:r>
            <a:r>
              <a:rPr lang="fa-IR" b="1" dirty="0" smtClean="0"/>
              <a:t>  </a:t>
            </a:r>
            <a:r>
              <a:rPr lang="en-US" b="1" dirty="0" smtClean="0"/>
              <a:t>firstDigit </a:t>
            </a:r>
            <a:r>
              <a:rPr lang="fa-IR" b="1" dirty="0" smtClean="0"/>
              <a:t>=</a:t>
            </a:r>
            <a:r>
              <a:rPr lang="en-US" b="1" dirty="0" smtClean="0"/>
              <a:t>number % 10 ;</a:t>
            </a:r>
          </a:p>
          <a:p>
            <a:pPr>
              <a:lnSpc>
                <a:spcPct val="130000"/>
              </a:lnSpc>
            </a:pPr>
            <a:r>
              <a:rPr lang="en-US" b="1" dirty="0" smtClean="0">
                <a:solidFill>
                  <a:srgbClr val="3333FF"/>
                </a:solidFill>
              </a:rPr>
              <a:t>if</a:t>
            </a:r>
            <a:r>
              <a:rPr lang="en-US" b="1" dirty="0" smtClean="0"/>
              <a:t> ((firstDigit == 0) || (firstDigit == 5))</a:t>
            </a:r>
          </a:p>
          <a:p>
            <a:pPr>
              <a:lnSpc>
                <a:spcPct val="130000"/>
              </a:lnSpc>
            </a:pPr>
            <a:r>
              <a:rPr lang="fa-IR" b="1" dirty="0" smtClean="0"/>
              <a:t>    </a:t>
            </a:r>
            <a:r>
              <a:rPr lang="en-US" b="1" dirty="0" smtClean="0">
                <a:solidFill>
                  <a:srgbClr val="3399FF"/>
                </a:solidFill>
              </a:rPr>
              <a:t>Console</a:t>
            </a:r>
            <a:r>
              <a:rPr lang="en-US" b="1" dirty="0" smtClean="0"/>
              <a:t>.WriteLine(</a:t>
            </a:r>
            <a:r>
              <a:rPr lang="en-US" b="1" dirty="0" smtClean="0">
                <a:solidFill>
                  <a:srgbClr val="FF0000"/>
                </a:solidFill>
              </a:rPr>
              <a:t>''The number is a multiple of 5.''</a:t>
            </a:r>
            <a:r>
              <a:rPr lang="en-US" b="1" dirty="0" smtClean="0"/>
              <a:t>);</a:t>
            </a:r>
          </a:p>
          <a:p>
            <a:pPr>
              <a:lnSpc>
                <a:spcPct val="130000"/>
              </a:lnSpc>
            </a:pPr>
            <a:r>
              <a:rPr lang="en-US" b="1" dirty="0" smtClean="0">
                <a:solidFill>
                  <a:srgbClr val="3399FF"/>
                </a:solidFill>
              </a:rPr>
              <a:t>Console</a:t>
            </a:r>
            <a:r>
              <a:rPr lang="en-US" b="1" dirty="0" smtClean="0"/>
              <a:t>.ReadKey();</a:t>
            </a:r>
            <a:endParaRPr lang="en-US"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9" cy="857256"/>
          </a:xfrm>
        </p:spPr>
        <p:txBody>
          <a:bodyPr/>
          <a:lstStyle/>
          <a:p>
            <a:r>
              <a:rPr lang="fa-IR" dirty="0" smtClean="0"/>
              <a:t>بهینه سازی</a:t>
            </a:r>
            <a:endParaRPr lang="en-US" dirty="0"/>
          </a:p>
        </p:txBody>
      </p:sp>
      <p:sp>
        <p:nvSpPr>
          <p:cNvPr id="3" name="Content Placeholder 2"/>
          <p:cNvSpPr>
            <a:spLocks noGrp="1"/>
          </p:cNvSpPr>
          <p:nvPr>
            <p:ph idx="1"/>
          </p:nvPr>
        </p:nvSpPr>
        <p:spPr/>
        <p:txBody>
          <a:bodyPr/>
          <a:lstStyle/>
          <a:p>
            <a:pPr algn="just"/>
            <a:r>
              <a:rPr lang="fa-IR" sz="2400" b="1" dirty="0" smtClean="0">
                <a:cs typeface="B Jadid" pitchFamily="2" charset="-78"/>
              </a:rPr>
              <a:t>بهینه سازی در زمان شرط های ترکیبی به شکل زیر انجام می پذیرد</a:t>
            </a:r>
            <a:r>
              <a:rPr lang="en-US" sz="2400" b="1" dirty="0" smtClean="0">
                <a:cs typeface="B Jadid" pitchFamily="2" charset="-78"/>
              </a:rPr>
              <a:t>:</a:t>
            </a:r>
            <a:endParaRPr lang="fa-IR" sz="2400" b="1" dirty="0" smtClean="0">
              <a:cs typeface="B Jadid" pitchFamily="2" charset="-78"/>
            </a:endParaRPr>
          </a:p>
          <a:p>
            <a:pPr marL="0" indent="0" algn="just">
              <a:lnSpc>
                <a:spcPct val="150000"/>
              </a:lnSpc>
            </a:pPr>
            <a:r>
              <a:rPr lang="fa-IR" sz="2800" b="1" dirty="0" smtClean="0">
                <a:effectLst>
                  <a:outerShdw blurRad="38100" dist="38100" dir="2700000" algn="tl">
                    <a:srgbClr val="000000">
                      <a:alpha val="43137"/>
                    </a:srgbClr>
                  </a:outerShdw>
                </a:effectLst>
              </a:rPr>
              <a:t>اگر </a:t>
            </a:r>
            <a:r>
              <a:rPr lang="en-US" sz="2800" b="1" dirty="0" smtClean="0">
                <a:effectLst>
                  <a:outerShdw blurRad="38100" dist="38100" dir="2700000" algn="tl">
                    <a:srgbClr val="000000">
                      <a:alpha val="43137"/>
                    </a:srgbClr>
                  </a:outerShdw>
                </a:effectLst>
              </a:rPr>
              <a:t>n </a:t>
            </a:r>
            <a:r>
              <a:rPr lang="fa-IR" sz="2800" b="1" dirty="0" smtClean="0">
                <a:effectLst>
                  <a:outerShdw blurRad="38100" dist="38100" dir="2700000" algn="tl">
                    <a:srgbClr val="000000">
                      <a:alpha val="43137"/>
                    </a:srgbClr>
                  </a:outerShdw>
                </a:effectLst>
              </a:rPr>
              <a:t>شرط را با هم به صورت فصلی (با عملگر ||) ترکیب کرده باشیم آنگاه زمانیکه شرط اول درست باشد بقیه ی شرط ها حتی بررسی هم نمی شوند. ( این به خاطر جدول درستی است که هر گاه هر کدام از عبارت ها درست باشد جواب نهایی صرف نظر از مقدار عبارت بعدی حتما درست خواهد بود.) و اگر اولین عبارت درست نباشد عبارت بعدی بررسی می گردد تا زمانیکه به اولین عبارت درست برسد.</a:t>
            </a:r>
            <a:endParaRPr lang="en-US" sz="2800" b="1"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a:xfrm>
            <a:off x="8501090" y="6572272"/>
            <a:ext cx="642943" cy="285752"/>
          </a:xfrm>
          <a:solidFill>
            <a:schemeClr val="bg1"/>
          </a:solidFill>
        </p:spPr>
        <p:txBody>
          <a:bodyPr/>
          <a:lstStyle/>
          <a:p>
            <a:fld id="{6008D2E2-AB25-4D75-A051-1EBB6AD45A34}"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9" cy="642942"/>
          </a:xfrm>
        </p:spPr>
        <p:txBody>
          <a:bodyPr/>
          <a:lstStyle/>
          <a:p>
            <a:pPr rtl="1"/>
            <a:r>
              <a:rPr lang="fa-IR" dirty="0" smtClean="0"/>
              <a:t>ساختار </a:t>
            </a:r>
            <a:r>
              <a:rPr lang="en-US" dirty="0" smtClean="0"/>
              <a:t>if – else if</a:t>
            </a:r>
            <a:endParaRPr lang="en-US"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25</a:t>
            </a:fld>
            <a:endParaRPr lang="en-US" dirty="0"/>
          </a:p>
        </p:txBody>
      </p:sp>
      <p:sp>
        <p:nvSpPr>
          <p:cNvPr id="5" name="Content Placeholder 4"/>
          <p:cNvSpPr>
            <a:spLocks noGrp="1"/>
          </p:cNvSpPr>
          <p:nvPr>
            <p:ph idx="1"/>
          </p:nvPr>
        </p:nvSpPr>
        <p:spPr>
          <a:xfrm>
            <a:off x="71437" y="1000109"/>
            <a:ext cx="3357555" cy="3571900"/>
          </a:xfrm>
        </p:spPr>
        <p:txBody>
          <a:bodyPr/>
          <a:lstStyle/>
          <a:p>
            <a:pPr algn="l" rtl="0"/>
            <a:r>
              <a:rPr lang="en-US" sz="2400" b="1" dirty="0" smtClean="0">
                <a:solidFill>
                  <a:srgbClr val="0000FF"/>
                </a:solidFill>
              </a:rPr>
              <a:t>if</a:t>
            </a:r>
            <a:r>
              <a:rPr lang="en-US" sz="2400" b="1" dirty="0" smtClean="0"/>
              <a:t> (</a:t>
            </a:r>
            <a:r>
              <a:rPr lang="fa-IR" sz="2400" b="1" dirty="0" smtClean="0"/>
              <a:t>عبارت شرطی1</a:t>
            </a:r>
            <a:r>
              <a:rPr lang="en-US" sz="2400" b="1" dirty="0" smtClean="0"/>
              <a:t>)</a:t>
            </a:r>
            <a:endParaRPr lang="fa-IR" sz="2400" b="1" dirty="0" smtClean="0"/>
          </a:p>
          <a:p>
            <a:pPr algn="l" rtl="0"/>
            <a:r>
              <a:rPr lang="en-US" sz="2400" b="1" dirty="0" smtClean="0"/>
              <a:t>   </a:t>
            </a:r>
            <a:r>
              <a:rPr lang="fa-IR" sz="2400" b="1" dirty="0" smtClean="0"/>
              <a:t>دستور1</a:t>
            </a:r>
            <a:r>
              <a:rPr lang="en-US" sz="2400" b="1" dirty="0" smtClean="0"/>
              <a:t>;</a:t>
            </a:r>
            <a:endParaRPr lang="fa-IR" sz="2400" b="1" dirty="0" smtClean="0"/>
          </a:p>
          <a:p>
            <a:pPr algn="l" rtl="0"/>
            <a:r>
              <a:rPr lang="en-US" sz="2400" b="1" dirty="0" smtClean="0">
                <a:solidFill>
                  <a:srgbClr val="0000FF"/>
                </a:solidFill>
              </a:rPr>
              <a:t>else</a:t>
            </a:r>
            <a:r>
              <a:rPr lang="en-US" sz="2400" b="1" dirty="0" smtClean="0"/>
              <a:t> </a:t>
            </a:r>
            <a:r>
              <a:rPr lang="en-US" sz="2400" b="1" dirty="0" smtClean="0">
                <a:solidFill>
                  <a:srgbClr val="0000FF"/>
                </a:solidFill>
              </a:rPr>
              <a:t>if</a:t>
            </a:r>
            <a:r>
              <a:rPr lang="fa-IR" sz="2400" b="1" dirty="0" smtClean="0"/>
              <a:t> </a:t>
            </a:r>
            <a:r>
              <a:rPr lang="en-US" sz="2400" b="1" dirty="0" smtClean="0"/>
              <a:t>(</a:t>
            </a:r>
            <a:r>
              <a:rPr lang="fa-IR" sz="2400" b="1" dirty="0" smtClean="0"/>
              <a:t>عبارت شرطی2</a:t>
            </a:r>
            <a:r>
              <a:rPr lang="en-US" sz="2400" b="1" dirty="0" smtClean="0"/>
              <a:t>)</a:t>
            </a:r>
          </a:p>
          <a:p>
            <a:pPr algn="l" rtl="0"/>
            <a:r>
              <a:rPr lang="en-US" sz="2400" b="1" dirty="0" smtClean="0"/>
              <a:t>    </a:t>
            </a:r>
            <a:r>
              <a:rPr lang="fa-IR" sz="2400" b="1" dirty="0" smtClean="0"/>
              <a:t>دستور2</a:t>
            </a:r>
            <a:r>
              <a:rPr lang="en-US" sz="2400" b="1" dirty="0" smtClean="0"/>
              <a:t>;</a:t>
            </a:r>
            <a:endParaRPr lang="fa-IR" sz="2400" b="1" dirty="0" smtClean="0"/>
          </a:p>
          <a:p>
            <a:pPr algn="l" rtl="0"/>
            <a:r>
              <a:rPr lang="en-US" sz="2400" b="1" dirty="0" smtClean="0">
                <a:solidFill>
                  <a:srgbClr val="0000FF"/>
                </a:solidFill>
              </a:rPr>
              <a:t>else if</a:t>
            </a:r>
            <a:r>
              <a:rPr lang="fa-IR" sz="2400" b="1" dirty="0" smtClean="0">
                <a:solidFill>
                  <a:srgbClr val="0000FF"/>
                </a:solidFill>
              </a:rPr>
              <a:t> </a:t>
            </a:r>
            <a:r>
              <a:rPr lang="en-US" sz="2400" b="1" dirty="0" smtClean="0"/>
              <a:t>(</a:t>
            </a:r>
            <a:r>
              <a:rPr lang="fa-IR" sz="2400" b="1" dirty="0" smtClean="0"/>
              <a:t>عبارت شرطی3</a:t>
            </a:r>
            <a:r>
              <a:rPr lang="en-US" sz="2400" b="1" dirty="0" smtClean="0"/>
              <a:t>)</a:t>
            </a:r>
          </a:p>
          <a:p>
            <a:pPr algn="l" rtl="0"/>
            <a:r>
              <a:rPr lang="en-US" sz="2400" b="1" dirty="0" smtClean="0"/>
              <a:t>     </a:t>
            </a:r>
            <a:r>
              <a:rPr lang="fa-IR" sz="2400" b="1" dirty="0" smtClean="0"/>
              <a:t>دستور3</a:t>
            </a:r>
            <a:r>
              <a:rPr lang="en-US" sz="2400" b="1" dirty="0" smtClean="0"/>
              <a:t>;</a:t>
            </a:r>
            <a:endParaRPr lang="fa-IR" sz="2400" b="1" dirty="0" smtClean="0"/>
          </a:p>
          <a:p>
            <a:pPr algn="l" rtl="0"/>
            <a:r>
              <a:rPr lang="en-US" sz="2400" b="1" dirty="0" smtClean="0">
                <a:solidFill>
                  <a:srgbClr val="0000FF"/>
                </a:solidFill>
              </a:rPr>
              <a:t>else</a:t>
            </a:r>
          </a:p>
          <a:p>
            <a:pPr algn="l" rtl="0"/>
            <a:r>
              <a:rPr lang="en-US" sz="2400" b="1" dirty="0" smtClean="0"/>
              <a:t>      </a:t>
            </a:r>
            <a:r>
              <a:rPr lang="fa-IR" sz="2400" b="1" dirty="0" smtClean="0"/>
              <a:t>دستور4</a:t>
            </a:r>
            <a:r>
              <a:rPr lang="en-US" sz="2400" b="1" dirty="0" smtClean="0"/>
              <a:t>;</a:t>
            </a:r>
            <a:endParaRPr lang="fa-IR" sz="2400" b="1" dirty="0" smtClean="0"/>
          </a:p>
          <a:p>
            <a:pPr algn="l" rtl="0"/>
            <a:endParaRPr lang="fa-IR" sz="2400" b="1" dirty="0" smtClean="0"/>
          </a:p>
          <a:p>
            <a:pPr algn="l" rtl="0"/>
            <a:endParaRPr lang="en-US" sz="2400" b="1" dirty="0" smtClean="0"/>
          </a:p>
          <a:p>
            <a:pPr algn="l" rtl="0"/>
            <a:endParaRPr lang="en-US" sz="2400" b="1" dirty="0" smtClean="0"/>
          </a:p>
        </p:txBody>
      </p:sp>
      <p:sp>
        <p:nvSpPr>
          <p:cNvPr id="6" name="Rectangle 5"/>
          <p:cNvSpPr/>
          <p:nvPr/>
        </p:nvSpPr>
        <p:spPr>
          <a:xfrm>
            <a:off x="3214711" y="1071546"/>
            <a:ext cx="5857884" cy="2308324"/>
          </a:xfrm>
          <a:prstGeom prst="rect">
            <a:avLst/>
          </a:prstGeom>
          <a:solidFill>
            <a:srgbClr val="FFFF00"/>
          </a:solidFill>
        </p:spPr>
        <p:txBody>
          <a:bodyPr wrap="square">
            <a:spAutoFit/>
          </a:bodyPr>
          <a:lstStyle/>
          <a:p>
            <a:pPr algn="just" rtl="1">
              <a:lnSpc>
                <a:spcPct val="150000"/>
              </a:lnSpc>
            </a:pPr>
            <a:r>
              <a:rPr lang="fa-IR" sz="2400" b="1" dirty="0" smtClean="0">
                <a:cs typeface="B Nazanin" pitchFamily="2" charset="-78"/>
              </a:rPr>
              <a:t>در این ساختار در صورتی که عبارت منطقی ١ درست (</a:t>
            </a:r>
            <a:r>
              <a:rPr lang="en-US" sz="2400" b="1" dirty="0" smtClean="0">
                <a:cs typeface="B Nazanin" pitchFamily="2" charset="-78"/>
              </a:rPr>
              <a:t>true</a:t>
            </a:r>
            <a:r>
              <a:rPr lang="fa-IR" sz="2400" b="1" dirty="0" smtClean="0">
                <a:cs typeface="B Nazanin" pitchFamily="2" charset="-78"/>
              </a:rPr>
              <a:t>) نباشد، عبارت منطقی ٢ بررسی می شود و در صورتی که هیچ یک از عبارات منطقی ١، ٢ و ٣ درست نباشد، دستورات شماره ٤ انجام می شود.</a:t>
            </a:r>
            <a:endParaRPr lang="en-US" sz="2400" b="1" dirty="0">
              <a:cs typeface="B Nazanin" pitchFamily="2"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9" cy="642942"/>
          </a:xfrm>
        </p:spPr>
        <p:txBody>
          <a:bodyPr/>
          <a:lstStyle/>
          <a:p>
            <a:pPr rtl="1"/>
            <a:r>
              <a:rPr lang="fa-IR" b="1" dirty="0" smtClean="0"/>
              <a:t>مثال 10</a:t>
            </a:r>
            <a:endParaRPr lang="en-US" dirty="0"/>
          </a:p>
        </p:txBody>
      </p:sp>
      <p:sp>
        <p:nvSpPr>
          <p:cNvPr id="3" name="Content Placeholder 2"/>
          <p:cNvSpPr>
            <a:spLocks noGrp="1"/>
          </p:cNvSpPr>
          <p:nvPr>
            <p:ph idx="1"/>
          </p:nvPr>
        </p:nvSpPr>
        <p:spPr>
          <a:xfrm>
            <a:off x="0" y="714357"/>
            <a:ext cx="9144000" cy="785818"/>
          </a:xfrm>
          <a:solidFill>
            <a:schemeClr val="bg1"/>
          </a:solidFill>
        </p:spPr>
        <p:txBody>
          <a:bodyPr/>
          <a:lstStyle/>
          <a:p>
            <a:pPr marL="0" indent="0"/>
            <a:r>
              <a:rPr lang="fa-IR" sz="2400" b="1" dirty="0" smtClean="0"/>
              <a:t>می خواهیم برنامه ای بنویسیم که با توجه به عدد دریافتی از کاربر، نام یکی ازفصل های سال را نمایش دهد( 1: بهار، 2: تابستان، ...) </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26</a:t>
            </a:fld>
            <a:endParaRPr lang="en-US" dirty="0"/>
          </a:p>
        </p:txBody>
      </p:sp>
      <p:sp>
        <p:nvSpPr>
          <p:cNvPr id="5" name="Rectangle 4"/>
          <p:cNvSpPr/>
          <p:nvPr/>
        </p:nvSpPr>
        <p:spPr>
          <a:xfrm>
            <a:off x="142845" y="1500175"/>
            <a:ext cx="4643471" cy="4773614"/>
          </a:xfrm>
          <a:prstGeom prst="rect">
            <a:avLst/>
          </a:prstGeom>
        </p:spPr>
        <p:txBody>
          <a:bodyPr wrap="square">
            <a:spAutoFit/>
          </a:bodyPr>
          <a:lstStyle/>
          <a:p>
            <a:pPr>
              <a:lnSpc>
                <a:spcPct val="130000"/>
              </a:lnSpc>
            </a:pPr>
            <a:r>
              <a:rPr lang="en-US" b="1" dirty="0" smtClean="0">
                <a:solidFill>
                  <a:srgbClr val="0000FF"/>
                </a:solidFill>
              </a:rPr>
              <a:t>int</a:t>
            </a:r>
            <a:r>
              <a:rPr lang="en-US" b="1" dirty="0" smtClean="0"/>
              <a:t> number;</a:t>
            </a:r>
          </a:p>
          <a:p>
            <a:pPr>
              <a:lnSpc>
                <a:spcPct val="130000"/>
              </a:lnSpc>
            </a:pPr>
            <a:r>
              <a:rPr lang="en-US" b="1" dirty="0" smtClean="0">
                <a:solidFill>
                  <a:srgbClr val="3399FF"/>
                </a:solidFill>
              </a:rPr>
              <a:t>Console.Write</a:t>
            </a:r>
            <a:r>
              <a:rPr lang="en-US" b="1" dirty="0" smtClean="0"/>
              <a:t>(</a:t>
            </a:r>
            <a:r>
              <a:rPr lang="en-US" b="1" dirty="0" smtClean="0">
                <a:solidFill>
                  <a:srgbClr val="FF0000"/>
                </a:solidFill>
              </a:rPr>
              <a:t>''Enter a number:''</a:t>
            </a:r>
            <a:r>
              <a:rPr lang="en-US" b="1" dirty="0" smtClean="0"/>
              <a:t>);</a:t>
            </a:r>
          </a:p>
          <a:p>
            <a:pPr>
              <a:lnSpc>
                <a:spcPct val="130000"/>
              </a:lnSpc>
            </a:pPr>
            <a:r>
              <a:rPr lang="en-US" b="1" dirty="0" smtClean="0"/>
              <a:t>number = </a:t>
            </a:r>
            <a:r>
              <a:rPr lang="en-US" b="1" dirty="0" smtClean="0">
                <a:solidFill>
                  <a:srgbClr val="0000FF"/>
                </a:solidFill>
              </a:rPr>
              <a:t>int</a:t>
            </a:r>
            <a:r>
              <a:rPr lang="en-US" b="1" dirty="0" smtClean="0"/>
              <a:t>.Parse(</a:t>
            </a:r>
            <a:r>
              <a:rPr lang="en-US" b="1" dirty="0" smtClean="0">
                <a:solidFill>
                  <a:srgbClr val="3399FF"/>
                </a:solidFill>
              </a:rPr>
              <a:t>Console</a:t>
            </a:r>
            <a:r>
              <a:rPr lang="en-US" b="1" dirty="0" smtClean="0"/>
              <a:t>.ReadLine());</a:t>
            </a:r>
          </a:p>
          <a:p>
            <a:pPr>
              <a:lnSpc>
                <a:spcPct val="130000"/>
              </a:lnSpc>
            </a:pPr>
            <a:r>
              <a:rPr lang="en-US" b="1" dirty="0" smtClean="0">
                <a:solidFill>
                  <a:srgbClr val="0000FF"/>
                </a:solidFill>
              </a:rPr>
              <a:t>if</a:t>
            </a:r>
            <a:r>
              <a:rPr lang="en-US" b="1" dirty="0" smtClean="0"/>
              <a:t> (number == 1)</a:t>
            </a:r>
          </a:p>
          <a:p>
            <a:pPr>
              <a:lnSpc>
                <a:spcPct val="130000"/>
              </a:lnSpc>
            </a:pPr>
            <a:r>
              <a:rPr lang="fa-IR" b="1" dirty="0" smtClean="0"/>
              <a:t>  </a:t>
            </a:r>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''Spring''</a:t>
            </a:r>
            <a:r>
              <a:rPr lang="en-US" b="1" dirty="0" smtClean="0"/>
              <a:t>);</a:t>
            </a:r>
          </a:p>
          <a:p>
            <a:pPr>
              <a:lnSpc>
                <a:spcPct val="130000"/>
              </a:lnSpc>
            </a:pPr>
            <a:r>
              <a:rPr lang="en-US" b="1" dirty="0" smtClean="0">
                <a:solidFill>
                  <a:srgbClr val="0000FF"/>
                </a:solidFill>
              </a:rPr>
              <a:t>else</a:t>
            </a:r>
            <a:r>
              <a:rPr lang="en-US" b="1" dirty="0" smtClean="0"/>
              <a:t> </a:t>
            </a:r>
            <a:r>
              <a:rPr lang="en-US" b="1" dirty="0" smtClean="0">
                <a:solidFill>
                  <a:srgbClr val="0000FF"/>
                </a:solidFill>
              </a:rPr>
              <a:t>if</a:t>
            </a:r>
            <a:r>
              <a:rPr lang="en-US" b="1" dirty="0" smtClean="0"/>
              <a:t> (number == 2)</a:t>
            </a:r>
          </a:p>
          <a:p>
            <a:pPr>
              <a:lnSpc>
                <a:spcPct val="130000"/>
              </a:lnSpc>
            </a:pPr>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''Summer''</a:t>
            </a:r>
            <a:r>
              <a:rPr lang="en-US" b="1" dirty="0" smtClean="0"/>
              <a:t>);</a:t>
            </a:r>
          </a:p>
          <a:p>
            <a:pPr>
              <a:lnSpc>
                <a:spcPct val="130000"/>
              </a:lnSpc>
            </a:pPr>
            <a:r>
              <a:rPr lang="en-US" b="1" dirty="0" smtClean="0">
                <a:solidFill>
                  <a:srgbClr val="0000FF"/>
                </a:solidFill>
              </a:rPr>
              <a:t>else</a:t>
            </a:r>
            <a:r>
              <a:rPr lang="en-US" b="1" dirty="0" smtClean="0"/>
              <a:t> </a:t>
            </a:r>
            <a:r>
              <a:rPr lang="en-US" b="1" dirty="0" smtClean="0">
                <a:solidFill>
                  <a:srgbClr val="0000FF"/>
                </a:solidFill>
              </a:rPr>
              <a:t>if</a:t>
            </a:r>
            <a:r>
              <a:rPr lang="en-US" b="1" dirty="0" smtClean="0"/>
              <a:t> (number == 3)</a:t>
            </a:r>
          </a:p>
          <a:p>
            <a:pPr>
              <a:lnSpc>
                <a:spcPct val="130000"/>
              </a:lnSpc>
            </a:pPr>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''Fall''</a:t>
            </a:r>
            <a:r>
              <a:rPr lang="en-US" b="1" dirty="0" smtClean="0"/>
              <a:t>);</a:t>
            </a:r>
          </a:p>
          <a:p>
            <a:pPr>
              <a:lnSpc>
                <a:spcPct val="130000"/>
              </a:lnSpc>
            </a:pPr>
            <a:r>
              <a:rPr lang="en-US" b="1" dirty="0" smtClean="0">
                <a:solidFill>
                  <a:srgbClr val="0000FF"/>
                </a:solidFill>
              </a:rPr>
              <a:t>else</a:t>
            </a:r>
            <a:r>
              <a:rPr lang="en-US" b="1" dirty="0" smtClean="0"/>
              <a:t> </a:t>
            </a:r>
            <a:r>
              <a:rPr lang="en-US" b="1" dirty="0" smtClean="0">
                <a:solidFill>
                  <a:srgbClr val="0000FF"/>
                </a:solidFill>
              </a:rPr>
              <a:t>if</a:t>
            </a:r>
            <a:r>
              <a:rPr lang="en-US" b="1" dirty="0" smtClean="0"/>
              <a:t> (number == 4)</a:t>
            </a:r>
          </a:p>
          <a:p>
            <a:pPr>
              <a:lnSpc>
                <a:spcPct val="130000"/>
              </a:lnSpc>
            </a:pPr>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''Winter''</a:t>
            </a:r>
            <a:r>
              <a:rPr lang="en-US" b="1" dirty="0" smtClean="0"/>
              <a:t>);</a:t>
            </a:r>
          </a:p>
          <a:p>
            <a:pPr>
              <a:lnSpc>
                <a:spcPct val="130000"/>
              </a:lnSpc>
            </a:pPr>
            <a:r>
              <a:rPr lang="en-US" b="1" dirty="0" smtClean="0">
                <a:solidFill>
                  <a:srgbClr val="0000FF"/>
                </a:solidFill>
              </a:rPr>
              <a:t>else</a:t>
            </a:r>
          </a:p>
          <a:p>
            <a:pPr>
              <a:lnSpc>
                <a:spcPct val="130000"/>
              </a:lnSpc>
            </a:pPr>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''Invalid Number!''</a:t>
            </a:r>
            <a:r>
              <a:rPr lang="en-US" b="1" dirty="0" smtClean="0"/>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b="1" dirty="0" smtClean="0"/>
              <a:t>دستور </a:t>
            </a:r>
            <a:r>
              <a:rPr lang="en-US" b="1" dirty="0" smtClean="0"/>
              <a:t>switch</a:t>
            </a:r>
            <a:endParaRPr lang="en-US" dirty="0"/>
          </a:p>
        </p:txBody>
      </p:sp>
      <p:sp>
        <p:nvSpPr>
          <p:cNvPr id="3" name="Content Placeholder 2"/>
          <p:cNvSpPr>
            <a:spLocks noGrp="1"/>
          </p:cNvSpPr>
          <p:nvPr>
            <p:ph idx="1"/>
          </p:nvPr>
        </p:nvSpPr>
        <p:spPr>
          <a:xfrm>
            <a:off x="2357423" y="1071547"/>
            <a:ext cx="6715172" cy="5000660"/>
          </a:xfrm>
        </p:spPr>
        <p:txBody>
          <a:bodyPr/>
          <a:lstStyle/>
          <a:p>
            <a:pPr marL="0" indent="0" algn="just">
              <a:lnSpc>
                <a:spcPct val="130000"/>
              </a:lnSpc>
              <a:spcBef>
                <a:spcPts val="0"/>
              </a:spcBef>
            </a:pPr>
            <a:r>
              <a:rPr lang="fa-IR" sz="2100" b="1" dirty="0" smtClean="0"/>
              <a:t>در مواردی که بخواهیم حالت های مختلف یک عبارت را بررسی و بر اساس آن دستورهایی را</a:t>
            </a:r>
            <a:r>
              <a:rPr lang="en-US" sz="2100" b="1" dirty="0" smtClean="0"/>
              <a:t> </a:t>
            </a:r>
            <a:r>
              <a:rPr lang="fa-IR" sz="2100" b="1" dirty="0" smtClean="0"/>
              <a:t>اجرا کنیم، از دستور</a:t>
            </a:r>
            <a:r>
              <a:rPr lang="en-US" sz="2100" b="1" dirty="0" smtClean="0">
                <a:solidFill>
                  <a:srgbClr val="0000FF"/>
                </a:solidFill>
              </a:rPr>
              <a:t>switch</a:t>
            </a:r>
            <a:r>
              <a:rPr lang="en-US" sz="2100" b="1" dirty="0" smtClean="0"/>
              <a:t> </a:t>
            </a:r>
            <a:r>
              <a:rPr lang="fa-IR" sz="2100" b="1" dirty="0" smtClean="0"/>
              <a:t> استفاده می کنیم. در جلوی کلمه رزرو شده </a:t>
            </a:r>
            <a:r>
              <a:rPr lang="en-US" sz="2100" b="1" dirty="0" smtClean="0">
                <a:solidFill>
                  <a:srgbClr val="0000FF"/>
                </a:solidFill>
              </a:rPr>
              <a:t>switch</a:t>
            </a:r>
            <a:r>
              <a:rPr lang="en-US" sz="2100" b="1" dirty="0" smtClean="0"/>
              <a:t> ، </a:t>
            </a:r>
            <a:r>
              <a:rPr lang="fa-IR" sz="2100" b="1" dirty="0" smtClean="0"/>
              <a:t>عبارتی در داخل پرانتز نوشته می شود که بر اساس حاصل</a:t>
            </a:r>
            <a:r>
              <a:rPr lang="en-US" sz="2100" b="1" dirty="0" smtClean="0"/>
              <a:t> </a:t>
            </a:r>
            <a:r>
              <a:rPr lang="fa-IR" sz="2100" b="1" dirty="0" smtClean="0"/>
              <a:t>آن، تصمیم گیری و اجرای دستورها کنترل می شود. مقادیری که حاصل عبارت با آن ها مقایسه</a:t>
            </a:r>
            <a:r>
              <a:rPr lang="en-US" sz="2100" b="1" dirty="0" smtClean="0"/>
              <a:t> </a:t>
            </a:r>
            <a:r>
              <a:rPr lang="fa-IR" sz="2100" b="1" dirty="0" smtClean="0"/>
              <a:t>می شود، هر یک در جلوی کلمه رزرو شده </a:t>
            </a:r>
            <a:r>
              <a:rPr lang="en-US" sz="2100" b="1" dirty="0" smtClean="0">
                <a:solidFill>
                  <a:srgbClr val="0000FF"/>
                </a:solidFill>
              </a:rPr>
              <a:t>case</a:t>
            </a:r>
            <a:r>
              <a:rPr lang="en-US" sz="2100" b="1" dirty="0" smtClean="0"/>
              <a:t> </a:t>
            </a:r>
            <a:r>
              <a:rPr lang="fa-IR" sz="2100" b="1" dirty="0" smtClean="0"/>
              <a:t>نوشته می شود. اگر حاصل عبارت با یک مقدار </a:t>
            </a:r>
            <a:r>
              <a:rPr lang="en-US" sz="2100" b="1" dirty="0" smtClean="0">
                <a:solidFill>
                  <a:srgbClr val="0000FF"/>
                </a:solidFill>
              </a:rPr>
              <a:t>case</a:t>
            </a:r>
            <a:r>
              <a:rPr lang="en-US" sz="2100" b="1" dirty="0" smtClean="0"/>
              <a:t> </a:t>
            </a:r>
            <a:r>
              <a:rPr lang="fa-IR" sz="2100" b="1" dirty="0" smtClean="0"/>
              <a:t>برابر باشد، آن گاه دستور یا دستورهای جلوی </a:t>
            </a:r>
            <a:r>
              <a:rPr lang="en-US" sz="2100" b="1" dirty="0" smtClean="0">
                <a:solidFill>
                  <a:srgbClr val="0000FF"/>
                </a:solidFill>
              </a:rPr>
              <a:t>case</a:t>
            </a:r>
            <a:r>
              <a:rPr lang="en-US" sz="2100" b="1" dirty="0" smtClean="0"/>
              <a:t> </a:t>
            </a:r>
            <a:r>
              <a:rPr lang="fa-IR" sz="2100" b="1" dirty="0" smtClean="0"/>
              <a:t>تا رسیدن به کلمه رزرو شده </a:t>
            </a:r>
            <a:r>
              <a:rPr lang="en-US" sz="2100" b="1" dirty="0" smtClean="0">
                <a:solidFill>
                  <a:srgbClr val="0000FF"/>
                </a:solidFill>
              </a:rPr>
              <a:t>break</a:t>
            </a:r>
            <a:r>
              <a:rPr lang="en-US" sz="2100" b="1" dirty="0" smtClean="0"/>
              <a:t> </a:t>
            </a:r>
            <a:r>
              <a:rPr lang="fa-IR" sz="2100" b="1" dirty="0" smtClean="0"/>
              <a:t>اجرا می شود. اگر حاصل عبارت با هیچ کدام از مقادیر</a:t>
            </a:r>
            <a:r>
              <a:rPr lang="en-US" sz="2100" b="1" dirty="0" smtClean="0">
                <a:solidFill>
                  <a:srgbClr val="0000FF"/>
                </a:solidFill>
              </a:rPr>
              <a:t>case</a:t>
            </a:r>
            <a:r>
              <a:rPr lang="fa-IR" sz="2100" b="1" dirty="0" smtClean="0"/>
              <a:t> برابر نشد، آن گاه دستورهای قسمت </a:t>
            </a:r>
            <a:r>
              <a:rPr lang="en-US" sz="2100" b="1" dirty="0" smtClean="0">
                <a:solidFill>
                  <a:srgbClr val="0000FF"/>
                </a:solidFill>
              </a:rPr>
              <a:t>default</a:t>
            </a:r>
            <a:r>
              <a:rPr lang="fa-IR" sz="2100" b="1" dirty="0" smtClean="0"/>
              <a:t> اجرا می شوند.</a:t>
            </a:r>
            <a:endParaRPr lang="en-US" sz="2100" b="1" dirty="0"/>
          </a:p>
        </p:txBody>
      </p:sp>
      <p:sp>
        <p:nvSpPr>
          <p:cNvPr id="4" name="Slide Number Placeholder 3"/>
          <p:cNvSpPr>
            <a:spLocks noGrp="1"/>
          </p:cNvSpPr>
          <p:nvPr>
            <p:ph type="sldNum" sz="quarter" idx="12"/>
          </p:nvPr>
        </p:nvSpPr>
        <p:spPr>
          <a:xfrm>
            <a:off x="8458256" y="6565946"/>
            <a:ext cx="685776" cy="292079"/>
          </a:xfrm>
          <a:solidFill>
            <a:schemeClr val="bg1"/>
          </a:solidFill>
        </p:spPr>
        <p:txBody>
          <a:bodyPr/>
          <a:lstStyle/>
          <a:p>
            <a:fld id="{6008D2E2-AB25-4D75-A051-1EBB6AD45A34}" type="slidenum">
              <a:rPr lang="en-US" smtClean="0"/>
              <a:pPr/>
              <a:t>27</a:t>
            </a:fld>
            <a:endParaRPr lang="en-US" dirty="0"/>
          </a:p>
        </p:txBody>
      </p:sp>
      <p:sp>
        <p:nvSpPr>
          <p:cNvPr id="5" name="Rectangle 4"/>
          <p:cNvSpPr/>
          <p:nvPr/>
        </p:nvSpPr>
        <p:spPr>
          <a:xfrm>
            <a:off x="71437" y="720284"/>
            <a:ext cx="2214547" cy="4708981"/>
          </a:xfrm>
          <a:prstGeom prst="rect">
            <a:avLst/>
          </a:prstGeom>
          <a:solidFill>
            <a:srgbClr val="FFFF00"/>
          </a:solidFill>
        </p:spPr>
        <p:txBody>
          <a:bodyPr wrap="square">
            <a:spAutoFit/>
          </a:bodyPr>
          <a:lstStyle/>
          <a:p>
            <a:pPr algn="l"/>
            <a:r>
              <a:rPr lang="en-US" sz="2000" b="1" dirty="0" smtClean="0">
                <a:solidFill>
                  <a:srgbClr val="0000FF"/>
                </a:solidFill>
                <a:cs typeface="B Nazanin" pitchFamily="2" charset="-78"/>
              </a:rPr>
              <a:t>switch</a:t>
            </a:r>
            <a:r>
              <a:rPr lang="fa-IR" sz="2000" b="1" dirty="0" smtClean="0">
                <a:cs typeface="B Nazanin" pitchFamily="2" charset="-78"/>
              </a:rPr>
              <a:t> </a:t>
            </a:r>
            <a:r>
              <a:rPr lang="en-US" sz="2000" b="1" dirty="0" smtClean="0">
                <a:cs typeface="B Nazanin" pitchFamily="2" charset="-78"/>
              </a:rPr>
              <a:t> (</a:t>
            </a:r>
            <a:r>
              <a:rPr lang="fa-IR" sz="2000" b="1" dirty="0" smtClean="0">
                <a:cs typeface="B Nazanin" pitchFamily="2" charset="-78"/>
              </a:rPr>
              <a:t>عبارت</a:t>
            </a:r>
            <a:r>
              <a:rPr lang="en-US" sz="2000" b="1" dirty="0" smtClean="0">
                <a:cs typeface="B Nazanin" pitchFamily="2" charset="-78"/>
              </a:rPr>
              <a:t>)</a:t>
            </a:r>
          </a:p>
          <a:p>
            <a:pPr algn="l"/>
            <a:r>
              <a:rPr lang="en-US" sz="2000" b="1" dirty="0" smtClean="0">
                <a:cs typeface="B Nazanin" pitchFamily="2" charset="-78"/>
              </a:rPr>
              <a:t>{</a:t>
            </a:r>
          </a:p>
          <a:p>
            <a:pPr algn="l"/>
            <a:r>
              <a:rPr lang="en-US" sz="2000" b="1" dirty="0" smtClean="0">
                <a:cs typeface="B Nazanin" pitchFamily="2" charset="-78"/>
              </a:rPr>
              <a:t> </a:t>
            </a:r>
            <a:r>
              <a:rPr lang="fa-IR" sz="2000" b="1" dirty="0" smtClean="0">
                <a:cs typeface="B Nazanin" pitchFamily="2" charset="-78"/>
              </a:rPr>
              <a:t> </a:t>
            </a:r>
            <a:r>
              <a:rPr lang="en-US" sz="2000" b="1" dirty="0" smtClean="0">
                <a:solidFill>
                  <a:srgbClr val="0000FF"/>
                </a:solidFill>
                <a:cs typeface="B Nazanin" pitchFamily="2" charset="-78"/>
              </a:rPr>
              <a:t>case</a:t>
            </a:r>
            <a:r>
              <a:rPr lang="en-US" sz="2000" b="1" dirty="0" smtClean="0">
                <a:cs typeface="B Nazanin" pitchFamily="2" charset="-78"/>
              </a:rPr>
              <a:t> 1</a:t>
            </a:r>
          </a:p>
          <a:p>
            <a:pPr algn="l"/>
            <a:r>
              <a:rPr lang="en-US" sz="2000" b="1" dirty="0" smtClean="0">
                <a:cs typeface="B Nazanin" pitchFamily="2" charset="-78"/>
              </a:rPr>
              <a:t>       </a:t>
            </a:r>
            <a:r>
              <a:rPr lang="fa-IR" sz="2000" b="1" dirty="0" smtClean="0">
                <a:cs typeface="B Nazanin" pitchFamily="2" charset="-78"/>
              </a:rPr>
              <a:t>;دستور 1</a:t>
            </a:r>
          </a:p>
          <a:p>
            <a:pPr algn="l"/>
            <a:r>
              <a:rPr lang="en-US" sz="2000" b="1" dirty="0" smtClean="0">
                <a:cs typeface="B Nazanin" pitchFamily="2" charset="-78"/>
              </a:rPr>
              <a:t>        </a:t>
            </a:r>
            <a:r>
              <a:rPr lang="en-US" sz="2000" b="1" dirty="0" smtClean="0">
                <a:solidFill>
                  <a:srgbClr val="0000FF"/>
                </a:solidFill>
                <a:cs typeface="B Nazanin" pitchFamily="2" charset="-78"/>
              </a:rPr>
              <a:t>break</a:t>
            </a:r>
            <a:r>
              <a:rPr lang="en-US" sz="2000" b="1" dirty="0" smtClean="0">
                <a:cs typeface="B Nazanin" pitchFamily="2" charset="-78"/>
              </a:rPr>
              <a:t>;</a:t>
            </a:r>
          </a:p>
          <a:p>
            <a:pPr algn="l"/>
            <a:r>
              <a:rPr lang="en-US" sz="2000" b="1" dirty="0" smtClean="0">
                <a:cs typeface="B Nazanin" pitchFamily="2" charset="-78"/>
              </a:rPr>
              <a:t> </a:t>
            </a:r>
            <a:r>
              <a:rPr lang="fa-IR" sz="2000" b="1" dirty="0" smtClean="0">
                <a:cs typeface="B Nazanin" pitchFamily="2" charset="-78"/>
              </a:rPr>
              <a:t> </a:t>
            </a:r>
            <a:r>
              <a:rPr lang="en-US" sz="2000" b="1" dirty="0" smtClean="0">
                <a:solidFill>
                  <a:srgbClr val="0000FF"/>
                </a:solidFill>
                <a:cs typeface="B Nazanin" pitchFamily="2" charset="-78"/>
              </a:rPr>
              <a:t>case</a:t>
            </a:r>
            <a:r>
              <a:rPr lang="en-US" sz="2000" b="1" dirty="0" smtClean="0">
                <a:cs typeface="B Nazanin" pitchFamily="2" charset="-78"/>
              </a:rPr>
              <a:t> 2:</a:t>
            </a:r>
          </a:p>
          <a:p>
            <a:pPr algn="l"/>
            <a:r>
              <a:rPr lang="en-US" sz="2000" b="1" dirty="0" smtClean="0">
                <a:cs typeface="B Nazanin" pitchFamily="2" charset="-78"/>
              </a:rPr>
              <a:t>       </a:t>
            </a:r>
            <a:r>
              <a:rPr lang="fa-IR" sz="2000" b="1" dirty="0" smtClean="0">
                <a:cs typeface="B Nazanin" pitchFamily="2" charset="-78"/>
              </a:rPr>
              <a:t>;دستور 2</a:t>
            </a:r>
          </a:p>
          <a:p>
            <a:pPr algn="l"/>
            <a:r>
              <a:rPr lang="en-US" sz="2000" b="1" dirty="0" smtClean="0">
                <a:cs typeface="B Nazanin" pitchFamily="2" charset="-78"/>
              </a:rPr>
              <a:t>       </a:t>
            </a:r>
            <a:r>
              <a:rPr lang="en-US" sz="2000" b="1" dirty="0" smtClean="0">
                <a:solidFill>
                  <a:srgbClr val="0000FF"/>
                </a:solidFill>
                <a:cs typeface="B Nazanin" pitchFamily="2" charset="-78"/>
              </a:rPr>
              <a:t>break</a:t>
            </a:r>
            <a:r>
              <a:rPr lang="en-US" sz="2000" b="1" dirty="0" smtClean="0">
                <a:cs typeface="B Nazanin" pitchFamily="2" charset="-78"/>
              </a:rPr>
              <a:t>;</a:t>
            </a:r>
          </a:p>
          <a:p>
            <a:pPr algn="l"/>
            <a:r>
              <a:rPr lang="en-US" sz="2000" b="1" dirty="0" smtClean="0">
                <a:cs typeface="B Nazanin" pitchFamily="2" charset="-78"/>
              </a:rPr>
              <a:t>    .</a:t>
            </a:r>
          </a:p>
          <a:p>
            <a:pPr algn="l"/>
            <a:r>
              <a:rPr lang="en-US" sz="2000" b="1" dirty="0" smtClean="0">
                <a:cs typeface="B Nazanin" pitchFamily="2" charset="-78"/>
              </a:rPr>
              <a:t>    .</a:t>
            </a:r>
          </a:p>
          <a:p>
            <a:pPr algn="l"/>
            <a:r>
              <a:rPr lang="en-US" sz="2000" b="1" dirty="0" smtClean="0">
                <a:cs typeface="B Nazanin" pitchFamily="2" charset="-78"/>
              </a:rPr>
              <a:t>    .</a:t>
            </a:r>
          </a:p>
          <a:p>
            <a:pPr algn="l"/>
            <a:r>
              <a:rPr lang="en-US" sz="2000" b="1" dirty="0" smtClean="0">
                <a:cs typeface="B Nazanin" pitchFamily="2" charset="-78"/>
              </a:rPr>
              <a:t>   </a:t>
            </a:r>
            <a:r>
              <a:rPr lang="en-US" sz="2000" b="1" dirty="0" smtClean="0">
                <a:solidFill>
                  <a:srgbClr val="0000FF"/>
                </a:solidFill>
                <a:cs typeface="B Nazanin" pitchFamily="2" charset="-78"/>
              </a:rPr>
              <a:t>default</a:t>
            </a:r>
            <a:r>
              <a:rPr lang="en-US" sz="2000" b="1" dirty="0" smtClean="0">
                <a:cs typeface="B Nazanin" pitchFamily="2" charset="-78"/>
              </a:rPr>
              <a:t>:</a:t>
            </a:r>
          </a:p>
          <a:p>
            <a:pPr algn="l"/>
            <a:r>
              <a:rPr lang="en-US" sz="2000" b="1" dirty="0" smtClean="0">
                <a:cs typeface="B Nazanin" pitchFamily="2" charset="-78"/>
              </a:rPr>
              <a:t>      </a:t>
            </a:r>
            <a:r>
              <a:rPr lang="fa-IR" sz="2000" b="1" dirty="0" smtClean="0">
                <a:cs typeface="B Nazanin" pitchFamily="2" charset="-78"/>
              </a:rPr>
              <a:t>;دستورهای دیگر</a:t>
            </a:r>
          </a:p>
          <a:p>
            <a:pPr algn="l"/>
            <a:r>
              <a:rPr lang="en-US" sz="2000" b="1" dirty="0" smtClean="0">
                <a:cs typeface="B Nazanin" pitchFamily="2" charset="-78"/>
              </a:rPr>
              <a:t>      </a:t>
            </a:r>
            <a:r>
              <a:rPr lang="en-US" sz="2000" b="1" dirty="0" smtClean="0">
                <a:solidFill>
                  <a:srgbClr val="0000FF"/>
                </a:solidFill>
                <a:cs typeface="B Nazanin" pitchFamily="2" charset="-78"/>
              </a:rPr>
              <a:t>break</a:t>
            </a:r>
            <a:r>
              <a:rPr lang="en-US" sz="2000" b="1" dirty="0" smtClean="0">
                <a:cs typeface="B Nazanin" pitchFamily="2" charset="-78"/>
              </a:rPr>
              <a:t>;</a:t>
            </a:r>
          </a:p>
          <a:p>
            <a:pPr algn="l"/>
            <a:r>
              <a:rPr lang="en-US" sz="2000" b="1" dirty="0" smtClean="0">
                <a:cs typeface="B Nazanin" pitchFamily="2" charset="-78"/>
              </a:rPr>
              <a:t>}</a:t>
            </a:r>
            <a:endParaRPr lang="en-US" sz="2000" b="1" dirty="0">
              <a:cs typeface="B Nazanin" pitchFamily="2" charset="-78"/>
            </a:endParaRPr>
          </a:p>
        </p:txBody>
      </p:sp>
      <p:sp>
        <p:nvSpPr>
          <p:cNvPr id="6" name="Rectangle 5"/>
          <p:cNvSpPr/>
          <p:nvPr/>
        </p:nvSpPr>
        <p:spPr>
          <a:xfrm>
            <a:off x="71406" y="5500702"/>
            <a:ext cx="8929751" cy="1200329"/>
          </a:xfrm>
          <a:prstGeom prst="rect">
            <a:avLst/>
          </a:prstGeom>
          <a:solidFill>
            <a:srgbClr val="FFFF00"/>
          </a:solidFill>
        </p:spPr>
        <p:txBody>
          <a:bodyPr wrap="square">
            <a:spAutoFit/>
          </a:bodyPr>
          <a:lstStyle/>
          <a:p>
            <a:pPr algn="ctr" rtl="1">
              <a:lnSpc>
                <a:spcPct val="150000"/>
              </a:lnSpc>
            </a:pPr>
            <a:r>
              <a:rPr lang="fa-IR" sz="2400" b="1" dirty="0" smtClean="0">
                <a:solidFill>
                  <a:srgbClr val="002060"/>
                </a:solidFill>
                <a:effectLst>
                  <a:outerShdw blurRad="38100" dist="38100" dir="2700000" algn="tl">
                    <a:srgbClr val="000000">
                      <a:alpha val="43137"/>
                    </a:srgbClr>
                  </a:outerShdw>
                </a:effectLst>
                <a:cs typeface="B Homa" pitchFamily="2" charset="-78"/>
              </a:rPr>
              <a:t>نوع عبارتی که داخل پرانتز دستور </a:t>
            </a:r>
            <a:r>
              <a:rPr lang="en-US" sz="2400" b="1" dirty="0" smtClean="0">
                <a:solidFill>
                  <a:srgbClr val="002060"/>
                </a:solidFill>
                <a:effectLst>
                  <a:outerShdw blurRad="38100" dist="38100" dir="2700000" algn="tl">
                    <a:srgbClr val="000000">
                      <a:alpha val="43137"/>
                    </a:srgbClr>
                  </a:outerShdw>
                </a:effectLst>
                <a:cs typeface="B Homa" pitchFamily="2" charset="-78"/>
              </a:rPr>
              <a:t>switch </a:t>
            </a:r>
            <a:r>
              <a:rPr lang="fa-IR" sz="2400" b="1" dirty="0" smtClean="0">
                <a:solidFill>
                  <a:srgbClr val="002060"/>
                </a:solidFill>
                <a:effectLst>
                  <a:outerShdw blurRad="38100" dist="38100" dir="2700000" algn="tl">
                    <a:srgbClr val="000000">
                      <a:alpha val="43137"/>
                    </a:srgbClr>
                  </a:outerShdw>
                </a:effectLst>
                <a:cs typeface="B Homa" pitchFamily="2" charset="-78"/>
              </a:rPr>
              <a:t>نوشته می شود، </a:t>
            </a:r>
            <a:r>
              <a:rPr lang="fa-IR" sz="2400" b="1" dirty="0" smtClean="0">
                <a:solidFill>
                  <a:srgbClr val="FF0000"/>
                </a:solidFill>
                <a:effectLst>
                  <a:outerShdw blurRad="38100" dist="38100" dir="2700000" algn="tl">
                    <a:srgbClr val="000000">
                      <a:alpha val="43137"/>
                    </a:srgbClr>
                  </a:outerShdw>
                </a:effectLst>
                <a:cs typeface="B Homa" pitchFamily="2" charset="-78"/>
              </a:rPr>
              <a:t>نمی تواند اعشاری </a:t>
            </a:r>
            <a:r>
              <a:rPr lang="fa-IR" sz="2400" b="1" dirty="0" smtClean="0">
                <a:solidFill>
                  <a:srgbClr val="002060"/>
                </a:solidFill>
                <a:effectLst>
                  <a:outerShdw blurRad="38100" dist="38100" dir="2700000" algn="tl">
                    <a:srgbClr val="000000">
                      <a:alpha val="43137"/>
                    </a:srgbClr>
                  </a:outerShdw>
                </a:effectLst>
                <a:cs typeface="B Homa" pitchFamily="2" charset="-78"/>
              </a:rPr>
              <a:t>باشد. اما عبارت های حرفی، رشته ای و انواع داده صحیح می تواند استفاده شود.</a:t>
            </a:r>
            <a:endParaRPr lang="en-US" sz="2400" b="1" dirty="0">
              <a:solidFill>
                <a:srgbClr val="002060"/>
              </a:solidFill>
              <a:effectLst>
                <a:outerShdw blurRad="38100" dist="38100" dir="2700000" algn="tl">
                  <a:srgbClr val="000000">
                    <a:alpha val="43137"/>
                  </a:srgbClr>
                </a:outerShdw>
              </a:effectLst>
              <a:cs typeface="B Homa" pitchFamily="2"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571504"/>
          </a:xfrm>
        </p:spPr>
        <p:txBody>
          <a:bodyPr/>
          <a:lstStyle/>
          <a:p>
            <a:pPr rtl="1"/>
            <a:r>
              <a:rPr lang="fa-IR" b="1" dirty="0" smtClean="0"/>
              <a:t>مثال 11</a:t>
            </a:r>
            <a:endParaRPr lang="en-US" dirty="0"/>
          </a:p>
        </p:txBody>
      </p:sp>
      <p:sp>
        <p:nvSpPr>
          <p:cNvPr id="3" name="Content Placeholder 2"/>
          <p:cNvSpPr>
            <a:spLocks noGrp="1"/>
          </p:cNvSpPr>
          <p:nvPr>
            <p:ph idx="1"/>
          </p:nvPr>
        </p:nvSpPr>
        <p:spPr>
          <a:xfrm>
            <a:off x="0" y="642919"/>
            <a:ext cx="9144000" cy="500065"/>
          </a:xfrm>
        </p:spPr>
        <p:style>
          <a:lnRef idx="2">
            <a:schemeClr val="dk1"/>
          </a:lnRef>
          <a:fillRef idx="1">
            <a:schemeClr val="lt1"/>
          </a:fillRef>
          <a:effectRef idx="0">
            <a:schemeClr val="dk1"/>
          </a:effectRef>
          <a:fontRef idx="minor">
            <a:schemeClr val="dk1"/>
          </a:fontRef>
        </p:style>
        <p:txBody>
          <a:bodyPr/>
          <a:lstStyle/>
          <a:p>
            <a:pPr marL="0" indent="0"/>
            <a:r>
              <a:rPr lang="fa-IR" sz="2400" b="1" dirty="0" smtClean="0">
                <a:solidFill>
                  <a:srgbClr val="002060"/>
                </a:solidFill>
                <a:cs typeface="B Nazanin" pitchFamily="2" charset="-78"/>
              </a:rPr>
              <a:t>می خواهیم مثال10 (نمایش فصل)را با استفاده از دستور </a:t>
            </a:r>
            <a:r>
              <a:rPr lang="en-US" sz="2400" b="1" dirty="0" smtClean="0">
                <a:solidFill>
                  <a:srgbClr val="002060"/>
                </a:solidFill>
                <a:cs typeface="B Nazanin" pitchFamily="2" charset="-78"/>
              </a:rPr>
              <a:t>switch </a:t>
            </a:r>
            <a:r>
              <a:rPr lang="fa-IR" sz="2400" b="1" dirty="0" smtClean="0">
                <a:solidFill>
                  <a:srgbClr val="002060"/>
                </a:solidFill>
                <a:cs typeface="B Nazanin" pitchFamily="2" charset="-78"/>
              </a:rPr>
              <a:t>بازنویسی نماییم.</a:t>
            </a:r>
            <a:endParaRPr lang="en-US" sz="2400" dirty="0">
              <a:solidFill>
                <a:srgbClr val="002060"/>
              </a:solidFill>
              <a:cs typeface="B Nazanin" pitchFamily="2" charset="-78"/>
            </a:endParaRPr>
          </a:p>
        </p:txBody>
      </p:sp>
      <p:sp>
        <p:nvSpPr>
          <p:cNvPr id="5" name="Rectangle 4"/>
          <p:cNvSpPr/>
          <p:nvPr/>
        </p:nvSpPr>
        <p:spPr>
          <a:xfrm>
            <a:off x="-32" y="1214422"/>
            <a:ext cx="4000528" cy="5632311"/>
          </a:xfrm>
          <a:prstGeom prst="rect">
            <a:avLst/>
          </a:prstGeom>
          <a:solidFill>
            <a:schemeClr val="bg1">
              <a:lumMod val="95000"/>
            </a:schemeClr>
          </a:solidFill>
        </p:spPr>
        <p:txBody>
          <a:bodyPr wrap="square">
            <a:spAutoFit/>
          </a:bodyPr>
          <a:lstStyle/>
          <a:p>
            <a:r>
              <a:rPr lang="en-US" b="1" dirty="0" smtClean="0"/>
              <a:t>static void Main()  {</a:t>
            </a:r>
          </a:p>
          <a:p>
            <a:r>
              <a:rPr lang="en-US" b="1" dirty="0" smtClean="0">
                <a:solidFill>
                  <a:srgbClr val="3399FF"/>
                </a:solidFill>
              </a:rPr>
              <a:t>Console</a:t>
            </a:r>
            <a:r>
              <a:rPr lang="en-US" b="1" dirty="0" smtClean="0"/>
              <a:t>.Write(</a:t>
            </a:r>
            <a:r>
              <a:rPr lang="en-US" b="1" dirty="0" smtClean="0">
                <a:solidFill>
                  <a:srgbClr val="FF0000"/>
                </a:solidFill>
              </a:rPr>
              <a:t>''Enter a number:''</a:t>
            </a:r>
            <a:r>
              <a:rPr lang="en-US" b="1" dirty="0" smtClean="0"/>
              <a:t>);</a:t>
            </a:r>
          </a:p>
          <a:p>
            <a:r>
              <a:rPr lang="en-US" b="1" dirty="0" smtClean="0">
                <a:solidFill>
                  <a:srgbClr val="0000FF"/>
                </a:solidFill>
              </a:rPr>
              <a:t>string</a:t>
            </a:r>
            <a:r>
              <a:rPr lang="en-US" b="1" dirty="0" smtClean="0"/>
              <a:t> </a:t>
            </a:r>
            <a:r>
              <a:rPr lang="fa-IR" b="1" dirty="0" smtClean="0"/>
              <a:t> </a:t>
            </a:r>
            <a:r>
              <a:rPr lang="en-US" b="1" dirty="0" smtClean="0"/>
              <a:t>input = </a:t>
            </a:r>
            <a:r>
              <a:rPr lang="en-US" b="1" dirty="0" smtClean="0">
                <a:solidFill>
                  <a:srgbClr val="3399FF"/>
                </a:solidFill>
              </a:rPr>
              <a:t>Console</a:t>
            </a:r>
            <a:r>
              <a:rPr lang="en-US" b="1" dirty="0" smtClean="0"/>
              <a:t>.ReadLine();</a:t>
            </a:r>
          </a:p>
          <a:p>
            <a:r>
              <a:rPr lang="en-US" b="1" dirty="0" smtClean="0">
                <a:solidFill>
                  <a:srgbClr val="0000FF"/>
                </a:solidFill>
              </a:rPr>
              <a:t>switch</a:t>
            </a:r>
            <a:r>
              <a:rPr lang="en-US" b="1" dirty="0" smtClean="0"/>
              <a:t> (input)  {</a:t>
            </a:r>
          </a:p>
          <a:p>
            <a:r>
              <a:rPr lang="en-US" b="1" dirty="0" smtClean="0">
                <a:solidFill>
                  <a:srgbClr val="0000FF"/>
                </a:solidFill>
              </a:rPr>
              <a:t>case</a:t>
            </a:r>
            <a:r>
              <a:rPr lang="en-US" b="1" dirty="0" smtClean="0"/>
              <a:t> ''1'':</a:t>
            </a:r>
          </a:p>
          <a:p>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''Spring''</a:t>
            </a:r>
            <a:r>
              <a:rPr lang="en-US" b="1" dirty="0" smtClean="0"/>
              <a:t>);</a:t>
            </a:r>
          </a:p>
          <a:p>
            <a:r>
              <a:rPr lang="en-US" b="1" dirty="0" smtClean="0"/>
              <a:t>      </a:t>
            </a:r>
            <a:r>
              <a:rPr lang="en-US" b="1" dirty="0" smtClean="0">
                <a:solidFill>
                  <a:srgbClr val="0000FF"/>
                </a:solidFill>
              </a:rPr>
              <a:t>break</a:t>
            </a:r>
            <a:r>
              <a:rPr lang="en-US" b="1" dirty="0" smtClean="0"/>
              <a:t>;</a:t>
            </a:r>
          </a:p>
          <a:p>
            <a:r>
              <a:rPr lang="en-US" b="1" dirty="0" smtClean="0">
                <a:solidFill>
                  <a:srgbClr val="0000FF"/>
                </a:solidFill>
              </a:rPr>
              <a:t>case</a:t>
            </a:r>
            <a:r>
              <a:rPr lang="en-US" b="1" dirty="0" smtClean="0"/>
              <a:t> ''2'':</a:t>
            </a:r>
          </a:p>
          <a:p>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''Summer''</a:t>
            </a:r>
            <a:r>
              <a:rPr lang="en-US" b="1" dirty="0" smtClean="0"/>
              <a:t>);</a:t>
            </a:r>
          </a:p>
          <a:p>
            <a:r>
              <a:rPr lang="en-US" b="1" dirty="0" smtClean="0">
                <a:solidFill>
                  <a:srgbClr val="0000FF"/>
                </a:solidFill>
              </a:rPr>
              <a:t>      break;</a:t>
            </a:r>
          </a:p>
          <a:p>
            <a:r>
              <a:rPr lang="en-US" b="1" dirty="0" smtClean="0">
                <a:solidFill>
                  <a:srgbClr val="0000FF"/>
                </a:solidFill>
              </a:rPr>
              <a:t>case</a:t>
            </a:r>
            <a:r>
              <a:rPr lang="en-US" b="1" dirty="0" smtClean="0"/>
              <a:t> ''3'':</a:t>
            </a:r>
          </a:p>
          <a:p>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''Fall''</a:t>
            </a:r>
            <a:r>
              <a:rPr lang="en-US" b="1" dirty="0" smtClean="0"/>
              <a:t>);</a:t>
            </a:r>
          </a:p>
          <a:p>
            <a:r>
              <a:rPr lang="en-US" b="1" dirty="0" smtClean="0"/>
              <a:t>      </a:t>
            </a:r>
            <a:r>
              <a:rPr lang="en-US" b="1" dirty="0" smtClean="0">
                <a:solidFill>
                  <a:srgbClr val="0000FF"/>
                </a:solidFill>
              </a:rPr>
              <a:t>break</a:t>
            </a:r>
            <a:r>
              <a:rPr lang="en-US" b="1" dirty="0" smtClean="0"/>
              <a:t>;</a:t>
            </a:r>
          </a:p>
          <a:p>
            <a:r>
              <a:rPr lang="en-US" b="1" dirty="0" smtClean="0">
                <a:solidFill>
                  <a:srgbClr val="0000FF"/>
                </a:solidFill>
              </a:rPr>
              <a:t>case</a:t>
            </a:r>
            <a:r>
              <a:rPr lang="en-US" b="1" dirty="0" smtClean="0"/>
              <a:t> ''4'':</a:t>
            </a:r>
          </a:p>
          <a:p>
            <a:r>
              <a:rPr lang="en-US" b="1" dirty="0" smtClean="0"/>
              <a:t>      </a:t>
            </a:r>
            <a:r>
              <a:rPr lang="en-US" b="1" dirty="0" smtClean="0">
                <a:solidFill>
                  <a:srgbClr val="3399FF"/>
                </a:solidFill>
              </a:rPr>
              <a:t>Console</a:t>
            </a:r>
            <a:r>
              <a:rPr lang="en-US" b="1" dirty="0" smtClean="0"/>
              <a:t>.WriteLine(</a:t>
            </a:r>
            <a:r>
              <a:rPr lang="en-US" b="1" dirty="0" smtClean="0">
                <a:solidFill>
                  <a:srgbClr val="FF0000"/>
                </a:solidFill>
              </a:rPr>
              <a:t>''Winter''</a:t>
            </a:r>
            <a:r>
              <a:rPr lang="en-US" b="1" dirty="0" smtClean="0"/>
              <a:t>);</a:t>
            </a:r>
          </a:p>
          <a:p>
            <a:r>
              <a:rPr lang="en-US" b="1" dirty="0" smtClean="0"/>
              <a:t>      </a:t>
            </a:r>
            <a:r>
              <a:rPr lang="en-US" b="1" dirty="0" smtClean="0">
                <a:solidFill>
                  <a:srgbClr val="0000FF"/>
                </a:solidFill>
              </a:rPr>
              <a:t>break</a:t>
            </a:r>
            <a:r>
              <a:rPr lang="en-US" b="1" dirty="0" smtClean="0"/>
              <a:t>;</a:t>
            </a:r>
          </a:p>
          <a:p>
            <a:r>
              <a:rPr lang="en-US" b="1" dirty="0" smtClean="0">
                <a:solidFill>
                  <a:srgbClr val="0000FF"/>
                </a:solidFill>
              </a:rPr>
              <a:t>default</a:t>
            </a:r>
            <a:r>
              <a:rPr lang="en-US" b="1" dirty="0" smtClean="0"/>
              <a:t>:</a:t>
            </a:r>
          </a:p>
          <a:p>
            <a:r>
              <a:rPr lang="en-US" b="1" dirty="0" smtClean="0">
                <a:solidFill>
                  <a:srgbClr val="3399FF"/>
                </a:solidFill>
              </a:rPr>
              <a:t>      Console</a:t>
            </a:r>
            <a:r>
              <a:rPr lang="en-US" b="1" dirty="0" smtClean="0"/>
              <a:t>.WriteLine(</a:t>
            </a:r>
            <a:r>
              <a:rPr lang="en-US" b="1" dirty="0" smtClean="0">
                <a:solidFill>
                  <a:srgbClr val="FF0000"/>
                </a:solidFill>
              </a:rPr>
              <a:t>''Invalid''</a:t>
            </a:r>
            <a:r>
              <a:rPr lang="en-US" b="1" dirty="0" smtClean="0"/>
              <a:t>);</a:t>
            </a:r>
          </a:p>
          <a:p>
            <a:r>
              <a:rPr lang="en-US" b="1" dirty="0" smtClean="0"/>
              <a:t>  }  </a:t>
            </a:r>
            <a:r>
              <a:rPr lang="en-US" b="1" dirty="0" smtClean="0">
                <a:solidFill>
                  <a:srgbClr val="00B050"/>
                </a:solidFill>
              </a:rPr>
              <a:t>//end  switch</a:t>
            </a:r>
          </a:p>
          <a:p>
            <a:r>
              <a:rPr lang="en-US" b="1" dirty="0" smtClean="0"/>
              <a:t>}   </a:t>
            </a:r>
            <a:r>
              <a:rPr lang="en-US" b="1" dirty="0" smtClean="0">
                <a:solidFill>
                  <a:srgbClr val="00B050"/>
                </a:solidFill>
              </a:rPr>
              <a:t>//end  main</a:t>
            </a:r>
            <a:endParaRPr lang="en-US" b="1" dirty="0">
              <a:solidFill>
                <a:srgbClr val="00B050"/>
              </a:solidFill>
            </a:endParaRPr>
          </a:p>
        </p:txBody>
      </p:sp>
      <p:sp>
        <p:nvSpPr>
          <p:cNvPr id="4" name="Slide Number Placeholder 3"/>
          <p:cNvSpPr>
            <a:spLocks noGrp="1"/>
          </p:cNvSpPr>
          <p:nvPr>
            <p:ph type="sldNum" sz="quarter" idx="12"/>
          </p:nvPr>
        </p:nvSpPr>
        <p:spPr>
          <a:xfrm>
            <a:off x="8572528" y="6500835"/>
            <a:ext cx="571504" cy="357190"/>
          </a:xfrm>
          <a:solidFill>
            <a:schemeClr val="bg1"/>
          </a:solidFill>
        </p:spPr>
        <p:txBody>
          <a:bodyPr/>
          <a:lstStyle/>
          <a:p>
            <a:fld id="{6008D2E2-AB25-4D75-A051-1EBB6AD45A34}" type="slidenum">
              <a:rPr lang="en-US" smtClean="0"/>
              <a:pPr/>
              <a:t>28</a:t>
            </a:fld>
            <a:endParaRPr lang="en-US" dirty="0"/>
          </a:p>
        </p:txBody>
      </p:sp>
      <p:sp>
        <p:nvSpPr>
          <p:cNvPr id="6" name="TextBox 5"/>
          <p:cNvSpPr txBox="1"/>
          <p:nvPr/>
        </p:nvSpPr>
        <p:spPr>
          <a:xfrm>
            <a:off x="4000496" y="1214423"/>
            <a:ext cx="5143504" cy="1015663"/>
          </a:xfrm>
          <a:prstGeom prst="rect">
            <a:avLst/>
          </a:prstGeom>
          <a:solidFill>
            <a:srgbClr val="FFFF00"/>
          </a:solidFill>
        </p:spPr>
        <p:txBody>
          <a:bodyPr wrap="square" rtlCol="0">
            <a:spAutoFit/>
          </a:bodyPr>
          <a:lstStyle/>
          <a:p>
            <a:pPr algn="just" rtl="1">
              <a:lnSpc>
                <a:spcPct val="150000"/>
              </a:lnSpc>
            </a:pPr>
            <a:r>
              <a:rPr lang="fa-IR" sz="2000" b="1" dirty="0" smtClean="0">
                <a:solidFill>
                  <a:srgbClr val="0000FF"/>
                </a:solidFill>
                <a:cs typeface="B Titr" pitchFamily="2" charset="-78"/>
              </a:rPr>
              <a:t>سوال</a:t>
            </a:r>
            <a:r>
              <a:rPr lang="fa-IR" sz="2000" b="1" dirty="0" smtClean="0">
                <a:cs typeface="B Titr" pitchFamily="2" charset="-78"/>
              </a:rPr>
              <a:t> : اگر دستور </a:t>
            </a:r>
            <a:r>
              <a:rPr lang="en-US" sz="2000" b="1" dirty="0" smtClean="0">
                <a:cs typeface="B Titr" pitchFamily="2" charset="-78"/>
              </a:rPr>
              <a:t>break</a:t>
            </a:r>
            <a:r>
              <a:rPr lang="fa-IR" sz="2000" b="1" dirty="0" smtClean="0">
                <a:cs typeface="B Titr" pitchFamily="2" charset="-78"/>
              </a:rPr>
              <a:t> را حذف کنیم و مقدار </a:t>
            </a:r>
            <a:r>
              <a:rPr lang="en-US" sz="2000" b="1" dirty="0" smtClean="0">
                <a:cs typeface="B Titr" pitchFamily="2" charset="-78"/>
              </a:rPr>
              <a:t>input</a:t>
            </a:r>
            <a:r>
              <a:rPr lang="fa-IR" sz="2000" b="1" dirty="0" smtClean="0">
                <a:cs typeface="B Titr" pitchFamily="2" charset="-78"/>
              </a:rPr>
              <a:t> برابر </a:t>
            </a:r>
            <a:r>
              <a:rPr lang="en-US" sz="2000" b="1" dirty="0" smtClean="0">
                <a:cs typeface="B Titr" pitchFamily="2" charset="-78"/>
              </a:rPr>
              <a:t>“1”</a:t>
            </a:r>
            <a:r>
              <a:rPr lang="fa-IR" sz="2000" b="1" dirty="0" smtClean="0">
                <a:cs typeface="B Titr" pitchFamily="2" charset="-78"/>
              </a:rPr>
              <a:t> باشد خروجی برنامه چیست ؟ </a:t>
            </a:r>
            <a:endParaRPr lang="en-US" sz="2000" b="1" dirty="0">
              <a:cs typeface="B Titr" pitchFamily="2" charset="-78"/>
            </a:endParaRPr>
          </a:p>
        </p:txBody>
      </p:sp>
      <p:sp>
        <p:nvSpPr>
          <p:cNvPr id="7" name="TextBox 6"/>
          <p:cNvSpPr txBox="1"/>
          <p:nvPr/>
        </p:nvSpPr>
        <p:spPr>
          <a:xfrm>
            <a:off x="5000629" y="2285993"/>
            <a:ext cx="3286148" cy="4508927"/>
          </a:xfrm>
          <a:prstGeom prst="rect">
            <a:avLst/>
          </a:prstGeom>
          <a:noFill/>
        </p:spPr>
        <p:txBody>
          <a:bodyPr wrap="square" rtlCol="0">
            <a:spAutoFit/>
          </a:bodyPr>
          <a:lstStyle/>
          <a:p>
            <a:pPr algn="ctr"/>
            <a:r>
              <a:rPr lang="fa-IR" sz="28700" dirty="0" smtClean="0">
                <a:solidFill>
                  <a:srgbClr val="FF0000"/>
                </a:solidFill>
              </a:rPr>
              <a:t>؟</a:t>
            </a:r>
            <a:endParaRPr lang="en-US" sz="28700" dirty="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48" y="1928802"/>
            <a:ext cx="4857752" cy="1643074"/>
          </a:xfrm>
        </p:spPr>
        <p:txBody>
          <a:bodyPr/>
          <a:lstStyle/>
          <a:p>
            <a:pPr algn="just" rtl="1">
              <a:lnSpc>
                <a:spcPct val="150000"/>
              </a:lnSpc>
            </a:pPr>
            <a:r>
              <a:rPr lang="fa-IR" sz="2000" b="1" dirty="0" smtClean="0">
                <a:solidFill>
                  <a:schemeClr val="tx1"/>
                </a:solidFill>
                <a:effectLst/>
              </a:rPr>
              <a:t>می خواهیم تشخیص سه کاربر مختلف، با دریافت نام کاربری و کلمه عبور، انجام شود. در این برنامه، نام کاربری با دستور </a:t>
            </a:r>
            <a:r>
              <a:rPr lang="en-US" sz="2000" b="1" dirty="0" smtClean="0">
                <a:solidFill>
                  <a:schemeClr val="tx1"/>
                </a:solidFill>
                <a:effectLst/>
              </a:rPr>
              <a:t>switch</a:t>
            </a:r>
            <a:r>
              <a:rPr lang="fa-IR" sz="2000" b="1" dirty="0" smtClean="0">
                <a:solidFill>
                  <a:schemeClr val="tx1"/>
                </a:solidFill>
                <a:effectLst/>
              </a:rPr>
              <a:t> و کلمه عبور با دستور </a:t>
            </a:r>
            <a:r>
              <a:rPr lang="en-US" sz="2000" b="1" dirty="0" smtClean="0">
                <a:solidFill>
                  <a:schemeClr val="tx1"/>
                </a:solidFill>
                <a:effectLst/>
              </a:rPr>
              <a:t>if </a:t>
            </a:r>
            <a:r>
              <a:rPr lang="fa-IR" sz="2000" b="1" dirty="0" smtClean="0">
                <a:solidFill>
                  <a:schemeClr val="tx1"/>
                </a:solidFill>
                <a:effectLst/>
              </a:rPr>
              <a:t>بررسی شده است.</a:t>
            </a:r>
            <a:endParaRPr lang="en-US" sz="2000" b="1" dirty="0">
              <a:solidFill>
                <a:schemeClr val="tx1"/>
              </a:solidFill>
              <a:effectLst/>
            </a:endParaRPr>
          </a:p>
        </p:txBody>
      </p:sp>
      <p:sp>
        <p:nvSpPr>
          <p:cNvPr id="4" name="Slide Number Placeholder 3"/>
          <p:cNvSpPr>
            <a:spLocks noGrp="1"/>
          </p:cNvSpPr>
          <p:nvPr>
            <p:ph type="sldNum" sz="quarter" idx="12"/>
          </p:nvPr>
        </p:nvSpPr>
        <p:spPr/>
        <p:txBody>
          <a:bodyPr/>
          <a:lstStyle/>
          <a:p>
            <a:fld id="{6008D2E2-AB25-4D75-A051-1EBB6AD45A34}" type="slidenum">
              <a:rPr lang="en-US" smtClean="0"/>
              <a:pPr/>
              <a:t>29</a:t>
            </a:fld>
            <a:endParaRPr lang="en-US" dirty="0"/>
          </a:p>
        </p:txBody>
      </p:sp>
      <p:sp>
        <p:nvSpPr>
          <p:cNvPr id="5" name="Rectangle 4"/>
          <p:cNvSpPr/>
          <p:nvPr/>
        </p:nvSpPr>
        <p:spPr>
          <a:xfrm>
            <a:off x="-32" y="517827"/>
            <a:ext cx="4214809" cy="6340197"/>
          </a:xfrm>
          <a:prstGeom prst="rect">
            <a:avLst/>
          </a:prstGeom>
          <a:solidFill>
            <a:srgbClr val="FFFFCC"/>
          </a:solidFill>
        </p:spPr>
        <p:txBody>
          <a:bodyPr wrap="square">
            <a:spAutoFit/>
          </a:bodyPr>
          <a:lstStyle/>
          <a:p>
            <a:r>
              <a:rPr lang="en-US" sz="1400" b="1" dirty="0" smtClean="0">
                <a:solidFill>
                  <a:srgbClr val="0000FF"/>
                </a:solidFill>
              </a:rPr>
              <a:t>string</a:t>
            </a:r>
            <a:r>
              <a:rPr lang="en-US" sz="1400" b="1" dirty="0" smtClean="0"/>
              <a:t> userName, password;</a:t>
            </a:r>
          </a:p>
          <a:p>
            <a:r>
              <a:rPr lang="en-US" sz="1400" b="1" dirty="0" smtClean="0">
                <a:solidFill>
                  <a:srgbClr val="3399FF"/>
                </a:solidFill>
              </a:rPr>
              <a:t>Console</a:t>
            </a:r>
            <a:r>
              <a:rPr lang="en-US" sz="1400" b="1" dirty="0" smtClean="0"/>
              <a:t>.Write(</a:t>
            </a:r>
            <a:r>
              <a:rPr lang="en-US" sz="1400" b="1" dirty="0" smtClean="0">
                <a:solidFill>
                  <a:srgbClr val="FF0000"/>
                </a:solidFill>
              </a:rPr>
              <a:t>''Enter username:''</a:t>
            </a:r>
            <a:r>
              <a:rPr lang="en-US" sz="1400" b="1" dirty="0" smtClean="0"/>
              <a:t>);</a:t>
            </a:r>
          </a:p>
          <a:p>
            <a:r>
              <a:rPr lang="en-US" sz="1400" b="1" dirty="0" smtClean="0"/>
              <a:t>userName = </a:t>
            </a:r>
            <a:r>
              <a:rPr lang="en-US" sz="1400" b="1" dirty="0" smtClean="0">
                <a:solidFill>
                  <a:srgbClr val="3399FF"/>
                </a:solidFill>
              </a:rPr>
              <a:t>Console</a:t>
            </a:r>
            <a:r>
              <a:rPr lang="en-US" sz="1400" b="1" dirty="0" smtClean="0"/>
              <a:t>.ReadLine();</a:t>
            </a:r>
          </a:p>
          <a:p>
            <a:r>
              <a:rPr lang="en-US" sz="1400" b="1" dirty="0" smtClean="0">
                <a:solidFill>
                  <a:srgbClr val="3399FF"/>
                </a:solidFill>
              </a:rPr>
              <a:t>Console</a:t>
            </a:r>
            <a:r>
              <a:rPr lang="en-US" sz="1400" b="1" dirty="0" smtClean="0"/>
              <a:t>.Write(</a:t>
            </a:r>
            <a:r>
              <a:rPr lang="en-US" sz="1400" b="1" dirty="0" smtClean="0">
                <a:solidFill>
                  <a:srgbClr val="FF0000"/>
                </a:solidFill>
              </a:rPr>
              <a:t>''Enter password:''</a:t>
            </a:r>
            <a:r>
              <a:rPr lang="en-US" sz="1400" b="1" dirty="0" smtClean="0"/>
              <a:t>);</a:t>
            </a:r>
          </a:p>
          <a:p>
            <a:r>
              <a:rPr lang="en-US" sz="1400" b="1" dirty="0" smtClean="0"/>
              <a:t>password = </a:t>
            </a:r>
            <a:r>
              <a:rPr lang="en-US" sz="1400" b="1" dirty="0" smtClean="0">
                <a:solidFill>
                  <a:srgbClr val="3399FF"/>
                </a:solidFill>
              </a:rPr>
              <a:t>Console</a:t>
            </a:r>
            <a:r>
              <a:rPr lang="en-US" sz="1400" b="1" dirty="0" smtClean="0"/>
              <a:t>.ReadLine();</a:t>
            </a:r>
          </a:p>
          <a:p>
            <a:r>
              <a:rPr lang="en-US" sz="1400" b="1" dirty="0" smtClean="0">
                <a:solidFill>
                  <a:srgbClr val="0000FF"/>
                </a:solidFill>
              </a:rPr>
              <a:t>switch</a:t>
            </a:r>
            <a:r>
              <a:rPr lang="en-US" sz="1400" b="1" dirty="0" smtClean="0"/>
              <a:t> (userName)  </a:t>
            </a:r>
          </a:p>
          <a:p>
            <a:r>
              <a:rPr lang="en-US" sz="1400" b="1" dirty="0" smtClean="0"/>
              <a:t>{</a:t>
            </a:r>
          </a:p>
          <a:p>
            <a:r>
              <a:rPr lang="en-US" sz="1400" b="1" dirty="0" smtClean="0">
                <a:solidFill>
                  <a:srgbClr val="0000FF"/>
                </a:solidFill>
              </a:rPr>
              <a:t>case</a:t>
            </a:r>
            <a:r>
              <a:rPr lang="en-US" sz="1400" b="1" dirty="0" smtClean="0"/>
              <a:t> </a:t>
            </a:r>
            <a:r>
              <a:rPr lang="en-US" sz="1400" b="1" dirty="0" smtClean="0">
                <a:solidFill>
                  <a:srgbClr val="FF0000"/>
                </a:solidFill>
              </a:rPr>
              <a:t>''admin''</a:t>
            </a:r>
            <a:r>
              <a:rPr lang="en-US" sz="1400" b="1" dirty="0" smtClean="0"/>
              <a:t>:</a:t>
            </a:r>
          </a:p>
          <a:p>
            <a:r>
              <a:rPr lang="en-US" sz="1400" b="1" dirty="0" smtClean="0"/>
              <a:t>    </a:t>
            </a:r>
            <a:r>
              <a:rPr lang="en-US" sz="1400" b="1" dirty="0" smtClean="0">
                <a:solidFill>
                  <a:srgbClr val="0000FF"/>
                </a:solidFill>
              </a:rPr>
              <a:t>if</a:t>
            </a:r>
            <a:r>
              <a:rPr lang="en-US" sz="1400" b="1" dirty="0" smtClean="0"/>
              <a:t> (password == </a:t>
            </a:r>
            <a:r>
              <a:rPr lang="en-US" sz="1400" b="1" dirty="0" smtClean="0">
                <a:solidFill>
                  <a:srgbClr val="FF0000"/>
                </a:solidFill>
              </a:rPr>
              <a:t>''admin123'')</a:t>
            </a:r>
          </a:p>
          <a:p>
            <a:r>
              <a:rPr lang="en-US" sz="1400" b="1" dirty="0" smtClean="0"/>
              <a:t>       </a:t>
            </a:r>
            <a:r>
              <a:rPr lang="en-US" sz="1400" b="1" dirty="0" smtClean="0">
                <a:solidFill>
                  <a:srgbClr val="3399FF"/>
                </a:solidFill>
              </a:rPr>
              <a:t>Console</a:t>
            </a:r>
            <a:r>
              <a:rPr lang="en-US" sz="1400" b="1" dirty="0" smtClean="0"/>
              <a:t>.WriteLine</a:t>
            </a:r>
            <a:r>
              <a:rPr lang="en-US" sz="1400" b="1" dirty="0" smtClean="0">
                <a:solidFill>
                  <a:srgbClr val="FF0000"/>
                </a:solidFill>
              </a:rPr>
              <a:t>(''Welcome Manager.''</a:t>
            </a:r>
            <a:r>
              <a:rPr lang="en-US" sz="1400" b="1" dirty="0" smtClean="0"/>
              <a:t>);</a:t>
            </a:r>
          </a:p>
          <a:p>
            <a:r>
              <a:rPr lang="en-US" sz="1400" b="1" dirty="0" smtClean="0"/>
              <a:t>    </a:t>
            </a:r>
            <a:r>
              <a:rPr lang="en-US" sz="1400" b="1" dirty="0" smtClean="0">
                <a:solidFill>
                  <a:srgbClr val="0000FF"/>
                </a:solidFill>
              </a:rPr>
              <a:t>else</a:t>
            </a:r>
          </a:p>
          <a:p>
            <a:r>
              <a:rPr lang="en-US" sz="1400" b="1" dirty="0" smtClean="0"/>
              <a:t>       </a:t>
            </a:r>
            <a:r>
              <a:rPr lang="en-US" sz="1400" b="1" dirty="0" smtClean="0">
                <a:solidFill>
                  <a:srgbClr val="3399FF"/>
                </a:solidFill>
              </a:rPr>
              <a:t>Console</a:t>
            </a:r>
            <a:r>
              <a:rPr lang="en-US" sz="1400" b="1" dirty="0" smtClean="0"/>
              <a:t>.WriteLine</a:t>
            </a:r>
            <a:r>
              <a:rPr lang="en-US" sz="1400" b="1" dirty="0" smtClean="0">
                <a:solidFill>
                  <a:srgbClr val="FF0000"/>
                </a:solidFill>
              </a:rPr>
              <a:t>(''Wrong password!'');</a:t>
            </a:r>
          </a:p>
          <a:p>
            <a:r>
              <a:rPr lang="en-US" sz="1400" b="1" dirty="0" smtClean="0"/>
              <a:t> </a:t>
            </a:r>
            <a:r>
              <a:rPr lang="en-US" sz="1400" b="1" dirty="0" smtClean="0">
                <a:solidFill>
                  <a:srgbClr val="0000FF"/>
                </a:solidFill>
              </a:rPr>
              <a:t>break</a:t>
            </a:r>
            <a:r>
              <a:rPr lang="en-US" sz="1400" b="1" dirty="0" smtClean="0"/>
              <a:t>;</a:t>
            </a:r>
          </a:p>
          <a:p>
            <a:r>
              <a:rPr lang="en-US" sz="1400" b="1" dirty="0" smtClean="0">
                <a:solidFill>
                  <a:srgbClr val="0000FF"/>
                </a:solidFill>
              </a:rPr>
              <a:t>case</a:t>
            </a:r>
            <a:r>
              <a:rPr lang="en-US" sz="1400" b="1" dirty="0" smtClean="0"/>
              <a:t> '</a:t>
            </a:r>
            <a:r>
              <a:rPr lang="en-US" sz="1400" b="1" dirty="0" smtClean="0">
                <a:solidFill>
                  <a:srgbClr val="FF0000"/>
                </a:solidFill>
              </a:rPr>
              <a:t>'accountant</a:t>
            </a:r>
            <a:r>
              <a:rPr lang="en-US" sz="1400" b="1" dirty="0" smtClean="0"/>
              <a:t>'':</a:t>
            </a:r>
          </a:p>
          <a:p>
            <a:r>
              <a:rPr lang="en-US" sz="1400" b="1" dirty="0" smtClean="0"/>
              <a:t>    </a:t>
            </a:r>
            <a:r>
              <a:rPr lang="en-US" sz="1400" b="1" dirty="0" smtClean="0">
                <a:solidFill>
                  <a:srgbClr val="0000FF"/>
                </a:solidFill>
              </a:rPr>
              <a:t>if</a:t>
            </a:r>
            <a:r>
              <a:rPr lang="en-US" sz="1400" b="1" dirty="0" smtClean="0"/>
              <a:t> (password == </a:t>
            </a:r>
            <a:r>
              <a:rPr lang="en-US" sz="1400" b="1" dirty="0" smtClean="0">
                <a:solidFill>
                  <a:srgbClr val="FF0000"/>
                </a:solidFill>
              </a:rPr>
              <a:t>''acc123''</a:t>
            </a:r>
            <a:r>
              <a:rPr lang="en-US" sz="1400" b="1" dirty="0" smtClean="0"/>
              <a:t>)</a:t>
            </a:r>
          </a:p>
          <a:p>
            <a:r>
              <a:rPr lang="en-US" sz="1400" b="1" dirty="0" smtClean="0">
                <a:solidFill>
                  <a:srgbClr val="3399FF"/>
                </a:solidFill>
              </a:rPr>
              <a:t>      Console</a:t>
            </a:r>
            <a:r>
              <a:rPr lang="en-US" sz="1400" b="1" dirty="0" smtClean="0"/>
              <a:t>.WriteLine('</a:t>
            </a:r>
            <a:r>
              <a:rPr lang="en-US" sz="1400" b="1" dirty="0" smtClean="0">
                <a:solidFill>
                  <a:srgbClr val="FF0000"/>
                </a:solidFill>
              </a:rPr>
              <a:t>'Welcome accountant</a:t>
            </a:r>
            <a:r>
              <a:rPr lang="en-US" sz="1400" b="1" dirty="0" smtClean="0"/>
              <a:t>.'');</a:t>
            </a:r>
          </a:p>
          <a:p>
            <a:r>
              <a:rPr lang="en-US" sz="1400" b="1" dirty="0" smtClean="0"/>
              <a:t>    </a:t>
            </a:r>
            <a:r>
              <a:rPr lang="en-US" sz="1400" b="1" dirty="0" smtClean="0">
                <a:solidFill>
                  <a:srgbClr val="0000FF"/>
                </a:solidFill>
              </a:rPr>
              <a:t>else</a:t>
            </a:r>
          </a:p>
          <a:p>
            <a:r>
              <a:rPr lang="en-US" sz="1400" b="1" dirty="0" smtClean="0"/>
              <a:t>      </a:t>
            </a:r>
            <a:r>
              <a:rPr lang="en-US" sz="1400" b="1" dirty="0" smtClean="0">
                <a:solidFill>
                  <a:srgbClr val="3399FF"/>
                </a:solidFill>
              </a:rPr>
              <a:t>Console</a:t>
            </a:r>
            <a:r>
              <a:rPr lang="en-US" sz="1400" b="1" dirty="0" smtClean="0"/>
              <a:t>.WriteLine('</a:t>
            </a:r>
            <a:r>
              <a:rPr lang="en-US" sz="1400" b="1" dirty="0" smtClean="0">
                <a:solidFill>
                  <a:srgbClr val="FF0000"/>
                </a:solidFill>
              </a:rPr>
              <a:t>'Wrong password!''</a:t>
            </a:r>
            <a:r>
              <a:rPr lang="en-US" sz="1400" b="1" dirty="0" smtClean="0"/>
              <a:t>);</a:t>
            </a:r>
          </a:p>
          <a:p>
            <a:r>
              <a:rPr lang="en-US" sz="1400" b="1" dirty="0" smtClean="0"/>
              <a:t>  </a:t>
            </a:r>
            <a:r>
              <a:rPr lang="en-US" sz="1400" b="1" dirty="0" smtClean="0">
                <a:solidFill>
                  <a:srgbClr val="0000FF"/>
                </a:solidFill>
              </a:rPr>
              <a:t>break</a:t>
            </a:r>
            <a:r>
              <a:rPr lang="en-US" sz="1400" b="1" dirty="0" smtClean="0"/>
              <a:t>;</a:t>
            </a:r>
          </a:p>
          <a:p>
            <a:r>
              <a:rPr lang="en-US" sz="1400" b="1" dirty="0" smtClean="0">
                <a:solidFill>
                  <a:srgbClr val="0000FF"/>
                </a:solidFill>
              </a:rPr>
              <a:t>case</a:t>
            </a:r>
            <a:r>
              <a:rPr lang="en-US" sz="1400" b="1" dirty="0" smtClean="0"/>
              <a:t> '</a:t>
            </a:r>
            <a:r>
              <a:rPr lang="en-US" sz="1400" b="1" dirty="0" smtClean="0">
                <a:solidFill>
                  <a:srgbClr val="FF0000"/>
                </a:solidFill>
              </a:rPr>
              <a:t>'sales</a:t>
            </a:r>
            <a:r>
              <a:rPr lang="en-US" sz="1400" b="1" dirty="0" smtClean="0"/>
              <a:t>'':</a:t>
            </a:r>
          </a:p>
          <a:p>
            <a:r>
              <a:rPr lang="en-US" sz="1400" b="1" dirty="0" smtClean="0"/>
              <a:t>    </a:t>
            </a:r>
            <a:r>
              <a:rPr lang="en-US" sz="1400" b="1" dirty="0" smtClean="0">
                <a:solidFill>
                  <a:srgbClr val="0000FF"/>
                </a:solidFill>
              </a:rPr>
              <a:t>if</a:t>
            </a:r>
            <a:r>
              <a:rPr lang="en-US" sz="1400" b="1" dirty="0" smtClean="0"/>
              <a:t> (password == </a:t>
            </a:r>
            <a:r>
              <a:rPr lang="en-US" sz="1400" b="1" dirty="0" smtClean="0">
                <a:solidFill>
                  <a:srgbClr val="FF0000"/>
                </a:solidFill>
              </a:rPr>
              <a:t>''sales123'')</a:t>
            </a:r>
          </a:p>
          <a:p>
            <a:r>
              <a:rPr lang="en-US" sz="1400" b="1" dirty="0" smtClean="0"/>
              <a:t>       </a:t>
            </a:r>
            <a:r>
              <a:rPr lang="en-US" sz="1400" b="1" dirty="0" smtClean="0">
                <a:solidFill>
                  <a:srgbClr val="3399FF"/>
                </a:solidFill>
              </a:rPr>
              <a:t>Console</a:t>
            </a:r>
            <a:r>
              <a:rPr lang="en-US" sz="1400" b="1" dirty="0" smtClean="0"/>
              <a:t>.WriteLine(</a:t>
            </a:r>
            <a:r>
              <a:rPr lang="en-US" sz="1400" b="1" dirty="0" smtClean="0">
                <a:solidFill>
                  <a:srgbClr val="FF0000"/>
                </a:solidFill>
              </a:rPr>
              <a:t>''Welcome Manager!''</a:t>
            </a:r>
            <a:r>
              <a:rPr lang="en-US" sz="1400" b="1" dirty="0" smtClean="0"/>
              <a:t>);</a:t>
            </a:r>
          </a:p>
          <a:p>
            <a:r>
              <a:rPr lang="en-US" sz="1400" b="1" dirty="0" smtClean="0"/>
              <a:t>    </a:t>
            </a:r>
            <a:r>
              <a:rPr lang="en-US" sz="1400" b="1" dirty="0" smtClean="0">
                <a:solidFill>
                  <a:srgbClr val="0000FF"/>
                </a:solidFill>
              </a:rPr>
              <a:t>else</a:t>
            </a:r>
          </a:p>
          <a:p>
            <a:r>
              <a:rPr lang="en-US" sz="1400" b="1" dirty="0" smtClean="0"/>
              <a:t>       </a:t>
            </a:r>
            <a:r>
              <a:rPr lang="en-US" sz="1400" b="1" dirty="0" smtClean="0">
                <a:solidFill>
                  <a:srgbClr val="3399FF"/>
                </a:solidFill>
              </a:rPr>
              <a:t>Console</a:t>
            </a:r>
            <a:r>
              <a:rPr lang="en-US" sz="1400" b="1" dirty="0" smtClean="0"/>
              <a:t>.WriteLine(</a:t>
            </a:r>
            <a:r>
              <a:rPr lang="en-US" sz="1400" b="1" dirty="0" smtClean="0">
                <a:solidFill>
                  <a:srgbClr val="FF0000"/>
                </a:solidFill>
              </a:rPr>
              <a:t>''Wrong password!''</a:t>
            </a:r>
            <a:r>
              <a:rPr lang="en-US" sz="1400" b="1" dirty="0" smtClean="0"/>
              <a:t>);</a:t>
            </a:r>
          </a:p>
          <a:p>
            <a:r>
              <a:rPr lang="en-US" sz="1400" b="1" dirty="0" smtClean="0"/>
              <a:t>   </a:t>
            </a:r>
            <a:r>
              <a:rPr lang="en-US" sz="1400" b="1" dirty="0" smtClean="0">
                <a:solidFill>
                  <a:srgbClr val="0000FF"/>
                </a:solidFill>
              </a:rPr>
              <a:t>break</a:t>
            </a:r>
            <a:r>
              <a:rPr lang="en-US" sz="1400" b="1" dirty="0" smtClean="0"/>
              <a:t>;</a:t>
            </a:r>
          </a:p>
          <a:p>
            <a:r>
              <a:rPr lang="en-US" sz="1400" b="1" dirty="0" smtClean="0"/>
              <a:t> </a:t>
            </a:r>
            <a:r>
              <a:rPr lang="en-US" sz="1400" b="1" dirty="0" smtClean="0">
                <a:solidFill>
                  <a:srgbClr val="0000FF"/>
                </a:solidFill>
              </a:rPr>
              <a:t>default</a:t>
            </a:r>
            <a:r>
              <a:rPr lang="en-US" sz="1400" b="1" dirty="0" smtClean="0"/>
              <a:t>:</a:t>
            </a:r>
          </a:p>
          <a:p>
            <a:r>
              <a:rPr lang="en-US" sz="1400" b="1" dirty="0" smtClean="0"/>
              <a:t>       </a:t>
            </a:r>
            <a:r>
              <a:rPr lang="en-US" sz="1400" b="1" dirty="0" smtClean="0">
                <a:solidFill>
                  <a:srgbClr val="3399FF"/>
                </a:solidFill>
              </a:rPr>
              <a:t>Console</a:t>
            </a:r>
            <a:r>
              <a:rPr lang="en-US" sz="1400" b="1" dirty="0" smtClean="0"/>
              <a:t>.WriteLine(</a:t>
            </a:r>
            <a:r>
              <a:rPr lang="en-US" sz="1400" b="1" dirty="0" smtClean="0">
                <a:solidFill>
                  <a:srgbClr val="FF0000"/>
                </a:solidFill>
              </a:rPr>
              <a:t>''Invalid username!''</a:t>
            </a:r>
            <a:r>
              <a:rPr lang="en-US" sz="1400" b="1" dirty="0" smtClean="0"/>
              <a:t>);</a:t>
            </a:r>
          </a:p>
          <a:p>
            <a:r>
              <a:rPr lang="en-US" sz="1400" b="1" dirty="0" smtClean="0"/>
              <a:t>       </a:t>
            </a:r>
            <a:r>
              <a:rPr lang="en-US" sz="1400" b="1" dirty="0" smtClean="0">
                <a:solidFill>
                  <a:srgbClr val="0000FF"/>
                </a:solidFill>
              </a:rPr>
              <a:t>break</a:t>
            </a:r>
            <a:r>
              <a:rPr lang="en-US" sz="1400" b="1" dirty="0" smtClean="0"/>
              <a:t>;</a:t>
            </a:r>
          </a:p>
          <a:p>
            <a:r>
              <a:rPr lang="en-US" sz="1400" b="1" dirty="0" smtClean="0"/>
              <a:t>}</a:t>
            </a:r>
          </a:p>
        </p:txBody>
      </p:sp>
      <p:sp>
        <p:nvSpPr>
          <p:cNvPr id="7" name="Title 1"/>
          <p:cNvSpPr txBox="1">
            <a:spLocks/>
          </p:cNvSpPr>
          <p:nvPr/>
        </p:nvSpPr>
        <p:spPr bwMode="auto">
          <a:xfrm>
            <a:off x="500034" y="71414"/>
            <a:ext cx="8501123" cy="6429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a-IR" sz="4000" b="0" i="0" u="none" strike="noStrike" kern="0" cap="none" spc="0" normalizeH="0" baseline="0" noProof="0" smtClean="0">
                <a:ln>
                  <a:noFill/>
                </a:ln>
                <a:solidFill>
                  <a:schemeClr val="bg1"/>
                </a:solidFill>
                <a:effectLst>
                  <a:outerShdw blurRad="38100" dist="38100" dir="2700000" algn="tl">
                    <a:srgbClr val="000000">
                      <a:alpha val="43137"/>
                    </a:srgbClr>
                  </a:outerShdw>
                </a:effectLst>
                <a:uLnTx/>
                <a:uFillTx/>
                <a:latin typeface="+mj-lt"/>
                <a:ea typeface="+mj-ea"/>
                <a:cs typeface="B Titr" pitchFamily="2" charset="-78"/>
              </a:rPr>
              <a:t>مثال</a:t>
            </a:r>
            <a:endParaRPr kumimoji="0" lang="en-US" sz="4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mj-lt"/>
              <a:ea typeface="+mj-ea"/>
              <a:cs typeface="B Titr"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عبارت منطقی</a:t>
            </a:r>
            <a:endParaRPr lang="en-US" dirty="0"/>
          </a:p>
        </p:txBody>
      </p:sp>
      <p:sp>
        <p:nvSpPr>
          <p:cNvPr id="3" name="Content Placeholder 2"/>
          <p:cNvSpPr>
            <a:spLocks noGrp="1"/>
          </p:cNvSpPr>
          <p:nvPr>
            <p:ph idx="1"/>
          </p:nvPr>
        </p:nvSpPr>
        <p:spPr>
          <a:xfrm>
            <a:off x="142844" y="1285861"/>
            <a:ext cx="8858312" cy="5214974"/>
          </a:xfrm>
        </p:spPr>
        <p:txBody>
          <a:bodyPr/>
          <a:lstStyle/>
          <a:p>
            <a:pPr marL="0" indent="0" algn="just">
              <a:lnSpc>
                <a:spcPct val="150000"/>
              </a:lnSpc>
            </a:pPr>
            <a:r>
              <a:rPr lang="fa-IR" sz="2400" b="1" dirty="0" smtClean="0"/>
              <a:t>نوع داده منطقی(</a:t>
            </a:r>
            <a:r>
              <a:rPr lang="en-US" sz="2400" b="1" dirty="0" smtClean="0">
                <a:solidFill>
                  <a:srgbClr val="00B0F0"/>
                </a:solidFill>
              </a:rPr>
              <a:t>bool</a:t>
            </a:r>
            <a:r>
              <a:rPr lang="fa-IR" sz="2400" b="1" dirty="0" smtClean="0"/>
              <a:t>)،فقط دارای دو مقدار( </a:t>
            </a:r>
            <a:r>
              <a:rPr lang="en-US" sz="2400" b="1" dirty="0" smtClean="0"/>
              <a:t>true</a:t>
            </a:r>
            <a:r>
              <a:rPr lang="fa-IR" sz="2400" b="1" dirty="0" smtClean="0"/>
              <a:t> درست یا</a:t>
            </a:r>
            <a:r>
              <a:rPr lang="en-US" sz="2400" b="1" dirty="0" smtClean="0"/>
              <a:t>false </a:t>
            </a:r>
            <a:r>
              <a:rPr lang="fa-IR" sz="2400" b="1" dirty="0" smtClean="0"/>
              <a:t>نادرست) است. یک </a:t>
            </a:r>
            <a:r>
              <a:rPr lang="fa-IR" sz="2800" b="1" dirty="0" smtClean="0">
                <a:solidFill>
                  <a:srgbClr val="C00000"/>
                </a:solidFill>
                <a:cs typeface="B Jadid" pitchFamily="2" charset="-78"/>
              </a:rPr>
              <a:t>عبارت منطقی </a:t>
            </a:r>
            <a:r>
              <a:rPr lang="fa-IR" sz="2400" b="1" dirty="0" smtClean="0"/>
              <a:t>نیز عبارتی است که حاصل آن فقط یکی از دو مقدار</a:t>
            </a:r>
            <a:r>
              <a:rPr lang="en-US" sz="2400" b="1" dirty="0" smtClean="0"/>
              <a:t>true </a:t>
            </a:r>
            <a:r>
              <a:rPr lang="fa-IR" sz="2400" b="1" dirty="0" smtClean="0"/>
              <a:t> یا</a:t>
            </a:r>
            <a:r>
              <a:rPr lang="en-US" sz="2400" b="1" dirty="0" smtClean="0"/>
              <a:t>false </a:t>
            </a:r>
            <a:r>
              <a:rPr lang="fa-IR" sz="2400" b="1" dirty="0" smtClean="0"/>
              <a:t> است. </a:t>
            </a:r>
            <a:r>
              <a:rPr lang="en-US" sz="2400" b="1" dirty="0" smtClean="0"/>
              <a:t>   </a:t>
            </a:r>
            <a:r>
              <a:rPr lang="fa-IR" sz="2400" b="1" dirty="0" smtClean="0"/>
              <a:t>مثال :</a:t>
            </a:r>
          </a:p>
          <a:p>
            <a:pPr marL="0" indent="0" algn="just" rtl="0">
              <a:lnSpc>
                <a:spcPct val="150000"/>
              </a:lnSpc>
            </a:pPr>
            <a:r>
              <a:rPr lang="en-US" sz="2400" b="1" dirty="0" smtClean="0"/>
              <a:t>  </a:t>
            </a:r>
            <a:r>
              <a:rPr lang="en-US" sz="2400" b="1" dirty="0" smtClean="0">
                <a:solidFill>
                  <a:srgbClr val="00B0F0"/>
                </a:solidFill>
              </a:rPr>
              <a:t>Console</a:t>
            </a:r>
            <a:r>
              <a:rPr lang="en-US" sz="2400" b="1" dirty="0" smtClean="0"/>
              <a:t>.writeline(12&lt;10); </a:t>
            </a:r>
            <a:r>
              <a:rPr lang="fa-IR" sz="2400" b="1" dirty="0" smtClean="0"/>
              <a:t> </a:t>
            </a:r>
            <a:r>
              <a:rPr lang="en-US" sz="2400" b="1" dirty="0" smtClean="0"/>
              <a:t>  </a:t>
            </a:r>
            <a:r>
              <a:rPr lang="fa-IR" sz="2400" b="1" dirty="0" smtClean="0"/>
              <a:t> </a:t>
            </a:r>
            <a:r>
              <a:rPr lang="en-US" sz="2400" b="1" dirty="0" smtClean="0">
                <a:sym typeface="Wingdings" pitchFamily="2" charset="2"/>
              </a:rPr>
              <a:t>   false</a:t>
            </a:r>
          </a:p>
          <a:p>
            <a:pPr marL="0" indent="0" algn="just" rtl="0"/>
            <a:r>
              <a:rPr lang="en-US" sz="2400" b="1" dirty="0" smtClean="0"/>
              <a:t>  </a:t>
            </a:r>
            <a:r>
              <a:rPr lang="en-US" sz="2400" b="1" dirty="0" smtClean="0">
                <a:solidFill>
                  <a:schemeClr val="accent2"/>
                </a:solidFill>
              </a:rPr>
              <a:t>int</a:t>
            </a:r>
            <a:r>
              <a:rPr lang="en-US" sz="2400" b="1" dirty="0" smtClean="0"/>
              <a:t> a=20;   </a:t>
            </a:r>
          </a:p>
          <a:p>
            <a:pPr marL="0" indent="0" algn="just" rtl="0"/>
            <a:r>
              <a:rPr lang="en-US" sz="2400" b="1" dirty="0" smtClean="0"/>
              <a:t>  </a:t>
            </a:r>
            <a:r>
              <a:rPr lang="en-US" sz="2400" b="1" dirty="0" smtClean="0">
                <a:solidFill>
                  <a:srgbClr val="00B0F0"/>
                </a:solidFill>
              </a:rPr>
              <a:t>Console</a:t>
            </a:r>
            <a:r>
              <a:rPr lang="en-US" sz="2400" b="1" dirty="0" smtClean="0"/>
              <a:t>.writeline(a</a:t>
            </a:r>
            <a:r>
              <a:rPr lang="fa-IR" sz="2400" b="1" dirty="0" smtClean="0"/>
              <a:t> </a:t>
            </a:r>
            <a:r>
              <a:rPr lang="en-US" sz="2400" b="1" dirty="0" smtClean="0"/>
              <a:t>&gt;=10);</a:t>
            </a:r>
            <a:r>
              <a:rPr lang="fa-IR" sz="2400" b="1" dirty="0" smtClean="0"/>
              <a:t> </a:t>
            </a:r>
            <a:r>
              <a:rPr lang="en-US" sz="2400" b="1" dirty="0" smtClean="0"/>
              <a:t>   </a:t>
            </a:r>
            <a:r>
              <a:rPr lang="en-US" sz="2400" b="1" dirty="0" smtClean="0">
                <a:sym typeface="Wingdings" pitchFamily="2" charset="2"/>
              </a:rPr>
              <a:t>   true</a:t>
            </a:r>
            <a:endParaRPr lang="fa-IR" sz="2400" b="1" dirty="0" smtClean="0"/>
          </a:p>
          <a:p>
            <a:pPr marL="0" indent="0">
              <a:lnSpc>
                <a:spcPct val="150000"/>
              </a:lnSpc>
            </a:pPr>
            <a:r>
              <a:rPr lang="fa-IR" sz="2400" b="1" dirty="0" smtClean="0"/>
              <a:t>همانطور که می بینید در عبارات بالا از عملگرهای مقایسه ای ( </a:t>
            </a:r>
            <a:r>
              <a:rPr lang="en-US" sz="2400" b="1" dirty="0" smtClean="0"/>
              <a:t> &lt;</a:t>
            </a:r>
            <a:r>
              <a:rPr lang="fa-IR" sz="2400" b="1" dirty="0" smtClean="0"/>
              <a:t>  و </a:t>
            </a:r>
            <a:r>
              <a:rPr lang="en-US" sz="2400" b="1" dirty="0" smtClean="0"/>
              <a:t> &gt;=</a:t>
            </a:r>
            <a:r>
              <a:rPr lang="fa-IR" sz="2400" b="1" dirty="0" smtClean="0"/>
              <a:t> ) استفاده شده است . معمولا درعبارت های منطقی از عملگرهای مقایسه ای استفاده می شود.</a:t>
            </a:r>
            <a:endParaRPr lang="en-US" sz="2400" b="1" dirty="0"/>
          </a:p>
        </p:txBody>
      </p:sp>
      <p:sp>
        <p:nvSpPr>
          <p:cNvPr id="4" name="Slide Number Placeholder 3"/>
          <p:cNvSpPr>
            <a:spLocks noGrp="1"/>
          </p:cNvSpPr>
          <p:nvPr>
            <p:ph type="sldNum" sz="quarter" idx="12"/>
          </p:nvPr>
        </p:nvSpPr>
        <p:spPr>
          <a:xfrm>
            <a:off x="8501090" y="6572272"/>
            <a:ext cx="642943" cy="285752"/>
          </a:xfrm>
          <a:solidFill>
            <a:schemeClr val="bg1"/>
          </a:solidFill>
        </p:spPr>
        <p:txBody>
          <a:bodyPr/>
          <a:lstStyle/>
          <a:p>
            <a:fld id="{6008D2E2-AB25-4D75-A051-1EBB6AD45A34}"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30</a:t>
            </a:fld>
            <a:endParaRPr lang="en-US" dirty="0"/>
          </a:p>
        </p:txBody>
      </p:sp>
      <p:sp>
        <p:nvSpPr>
          <p:cNvPr id="5" name="Rounded Rectangle 4"/>
          <p:cNvSpPr/>
          <p:nvPr/>
        </p:nvSpPr>
        <p:spPr>
          <a:xfrm>
            <a:off x="785786" y="1357299"/>
            <a:ext cx="642943"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10</a:t>
            </a:r>
            <a:endParaRPr lang="en-US" sz="2800" b="1" dirty="0"/>
          </a:p>
        </p:txBody>
      </p:sp>
      <p:sp>
        <p:nvSpPr>
          <p:cNvPr id="6" name="Rounded Rectangle 5"/>
          <p:cNvSpPr/>
          <p:nvPr/>
        </p:nvSpPr>
        <p:spPr>
          <a:xfrm>
            <a:off x="1904982" y="1357299"/>
            <a:ext cx="642943"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23</a:t>
            </a:r>
            <a:endParaRPr lang="en-US" sz="2800" b="1" dirty="0"/>
          </a:p>
        </p:txBody>
      </p:sp>
      <p:sp>
        <p:nvSpPr>
          <p:cNvPr id="7" name="Rounded Rectangle 6"/>
          <p:cNvSpPr/>
          <p:nvPr/>
        </p:nvSpPr>
        <p:spPr>
          <a:xfrm>
            <a:off x="3024177" y="1357299"/>
            <a:ext cx="642943"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15</a:t>
            </a:r>
            <a:endParaRPr lang="en-US" sz="2800" b="1" dirty="0"/>
          </a:p>
        </p:txBody>
      </p:sp>
      <p:sp>
        <p:nvSpPr>
          <p:cNvPr id="8" name="Rounded Rectangle 7"/>
          <p:cNvSpPr/>
          <p:nvPr/>
        </p:nvSpPr>
        <p:spPr>
          <a:xfrm>
            <a:off x="4143371" y="1357299"/>
            <a:ext cx="642943"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31</a:t>
            </a:r>
            <a:endParaRPr lang="en-US" sz="2800" b="1" dirty="0"/>
          </a:p>
        </p:txBody>
      </p:sp>
      <p:sp>
        <p:nvSpPr>
          <p:cNvPr id="9" name="Rounded Rectangle 8"/>
          <p:cNvSpPr/>
          <p:nvPr/>
        </p:nvSpPr>
        <p:spPr>
          <a:xfrm>
            <a:off x="5262566" y="1357299"/>
            <a:ext cx="642943"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20</a:t>
            </a:r>
            <a:endParaRPr lang="en-US" sz="2800" b="1" dirty="0"/>
          </a:p>
        </p:txBody>
      </p:sp>
      <p:sp>
        <p:nvSpPr>
          <p:cNvPr id="10" name="Rounded Rectangle 9"/>
          <p:cNvSpPr/>
          <p:nvPr/>
        </p:nvSpPr>
        <p:spPr>
          <a:xfrm>
            <a:off x="6381762" y="1357299"/>
            <a:ext cx="642943"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43</a:t>
            </a:r>
            <a:endParaRPr lang="en-US" sz="2800" b="1" dirty="0"/>
          </a:p>
        </p:txBody>
      </p:sp>
      <p:sp>
        <p:nvSpPr>
          <p:cNvPr id="11" name="Rounded Rectangle 10"/>
          <p:cNvSpPr/>
          <p:nvPr/>
        </p:nvSpPr>
        <p:spPr>
          <a:xfrm>
            <a:off x="7500958" y="1357299"/>
            <a:ext cx="642943"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12</a:t>
            </a:r>
            <a:endParaRPr lang="en-US" sz="28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عملگرهای مقایسه ای</a:t>
            </a:r>
            <a:endParaRPr lang="en-US" dirty="0"/>
          </a:p>
        </p:txBody>
      </p:sp>
      <p:sp>
        <p:nvSpPr>
          <p:cNvPr id="3" name="Content Placeholder 2"/>
          <p:cNvSpPr>
            <a:spLocks noGrp="1"/>
          </p:cNvSpPr>
          <p:nvPr>
            <p:ph idx="1"/>
          </p:nvPr>
        </p:nvSpPr>
        <p:spPr>
          <a:xfrm>
            <a:off x="142844" y="1285861"/>
            <a:ext cx="8858312" cy="1285883"/>
          </a:xfrm>
        </p:spPr>
        <p:txBody>
          <a:bodyPr/>
          <a:lstStyle/>
          <a:p>
            <a:pPr marL="0" indent="0" algn="just"/>
            <a:r>
              <a:rPr lang="fa-IR" sz="2400" b="1" dirty="0" smtClean="0"/>
              <a:t>برای مقایسه داده ها استفاده می شوند و نتیجه آنها</a:t>
            </a:r>
            <a:r>
              <a:rPr lang="en-US" sz="2400" b="1" dirty="0" smtClean="0"/>
              <a:t>true</a:t>
            </a:r>
            <a:r>
              <a:rPr lang="fa-IR" sz="2400" b="1" dirty="0" smtClean="0"/>
              <a:t> یا</a:t>
            </a:r>
            <a:r>
              <a:rPr lang="en-US" sz="2400" b="1" dirty="0" smtClean="0"/>
              <a:t>false </a:t>
            </a:r>
            <a:r>
              <a:rPr lang="fa-IR" sz="2400" b="1" dirty="0" smtClean="0"/>
              <a:t> است. عملگرهای مقایسه ای می توانند دو عدد صحیح یا اعشاری و یا دو داده کاراکتری و یا رشته ای را با یکدیگر مقایسه کنند.</a:t>
            </a:r>
            <a:endParaRPr lang="en-US" sz="2400" b="1" dirty="0"/>
          </a:p>
        </p:txBody>
      </p:sp>
      <p:sp>
        <p:nvSpPr>
          <p:cNvPr id="4" name="Slide Number Placeholder 3"/>
          <p:cNvSpPr>
            <a:spLocks noGrp="1"/>
          </p:cNvSpPr>
          <p:nvPr>
            <p:ph type="sldNum" sz="quarter" idx="12"/>
          </p:nvPr>
        </p:nvSpPr>
        <p:spPr>
          <a:xfrm>
            <a:off x="8572528" y="6453213"/>
            <a:ext cx="571504" cy="404788"/>
          </a:xfrm>
          <a:solidFill>
            <a:schemeClr val="bg1"/>
          </a:solidFill>
        </p:spPr>
        <p:txBody>
          <a:bodyPr/>
          <a:lstStyle/>
          <a:p>
            <a:fld id="{6008D2E2-AB25-4D75-A051-1EBB6AD45A34}" type="slidenum">
              <a:rPr lang="en-US" smtClean="0"/>
              <a:pPr/>
              <a:t>4</a:t>
            </a:fld>
            <a:endParaRPr lang="en-US" dirty="0"/>
          </a:p>
        </p:txBody>
      </p:sp>
      <p:graphicFrame>
        <p:nvGraphicFramePr>
          <p:cNvPr id="5" name="Table 4"/>
          <p:cNvGraphicFramePr>
            <a:graphicFrameLocks noGrp="1"/>
          </p:cNvGraphicFramePr>
          <p:nvPr/>
        </p:nvGraphicFramePr>
        <p:xfrm>
          <a:off x="285719" y="2428868"/>
          <a:ext cx="8572565" cy="4206240"/>
        </p:xfrm>
        <a:graphic>
          <a:graphicData uri="http://schemas.openxmlformats.org/drawingml/2006/table">
            <a:tbl>
              <a:tblPr firstRow="1" bandRow="1">
                <a:tableStyleId>{D7AC3CCA-C797-4891-BE02-D94E43425B78}</a:tableStyleId>
              </a:tblPr>
              <a:tblGrid>
                <a:gridCol w="3286151"/>
                <a:gridCol w="1571636"/>
                <a:gridCol w="1571637"/>
                <a:gridCol w="2143141"/>
              </a:tblGrid>
              <a:tr h="1188720">
                <a:tc>
                  <a:txBody>
                    <a:bodyPr/>
                    <a:lstStyle/>
                    <a:p>
                      <a:pPr algn="ctr" rtl="1"/>
                      <a:r>
                        <a:rPr lang="fa-IR" sz="1800" kern="1200" baseline="0" dirty="0" smtClean="0">
                          <a:solidFill>
                            <a:srgbClr val="C00000"/>
                          </a:solidFill>
                          <a:cs typeface="B Jadid" pitchFamily="2" charset="-78"/>
                        </a:rPr>
                        <a:t>مثال</a:t>
                      </a:r>
                      <a:endParaRPr lang="en-US" sz="1800" dirty="0">
                        <a:solidFill>
                          <a:srgbClr val="C00000"/>
                        </a:solidFill>
                        <a:cs typeface="B Jadid" pitchFamily="2" charset="-78"/>
                      </a:endParaRPr>
                    </a:p>
                  </a:txBody>
                  <a:tcPr anchor="ctr">
                    <a:solidFill>
                      <a:srgbClr val="00B0F0"/>
                    </a:solidFill>
                  </a:tcPr>
                </a:tc>
                <a:tc>
                  <a:txBody>
                    <a:bodyPr/>
                    <a:lstStyle/>
                    <a:p>
                      <a:pPr algn="ctr" rtl="1"/>
                      <a:r>
                        <a:rPr lang="fa-IR" sz="1800" kern="1200" baseline="0" dirty="0" smtClean="0">
                          <a:solidFill>
                            <a:srgbClr val="C00000"/>
                          </a:solidFill>
                          <a:cs typeface="B Jadid" pitchFamily="2" charset="-78"/>
                        </a:rPr>
                        <a:t>نشانه عملگر</a:t>
                      </a:r>
                      <a:r>
                        <a:rPr lang="en-US" sz="1800" kern="1200" baseline="0" dirty="0" smtClean="0">
                          <a:solidFill>
                            <a:srgbClr val="C00000"/>
                          </a:solidFill>
                          <a:cs typeface="B Jadid" pitchFamily="2" charset="-78"/>
                        </a:rPr>
                        <a:t> </a:t>
                      </a:r>
                      <a:r>
                        <a:rPr lang="fa-IR" sz="1800" kern="1200" baseline="0" dirty="0" smtClean="0">
                          <a:solidFill>
                            <a:srgbClr val="C00000"/>
                          </a:solidFill>
                          <a:cs typeface="B Jadid" pitchFamily="2" charset="-78"/>
                        </a:rPr>
                        <a:t>در ریاضی</a:t>
                      </a:r>
                      <a:endParaRPr lang="en-US" sz="1800" dirty="0">
                        <a:solidFill>
                          <a:srgbClr val="C00000"/>
                        </a:solidFill>
                        <a:cs typeface="B Jadid" pitchFamily="2" charset="-78"/>
                      </a:endParaRPr>
                    </a:p>
                  </a:txBody>
                  <a:tcPr>
                    <a:solidFill>
                      <a:srgbClr val="00B0F0"/>
                    </a:solidFill>
                  </a:tcPr>
                </a:tc>
                <a:tc>
                  <a:txBody>
                    <a:bodyPr/>
                    <a:lstStyle/>
                    <a:p>
                      <a:pPr algn="ctr" rtl="1"/>
                      <a:r>
                        <a:rPr lang="fa-IR" sz="1800" kern="1200" baseline="0" dirty="0" smtClean="0">
                          <a:solidFill>
                            <a:srgbClr val="C00000"/>
                          </a:solidFill>
                          <a:cs typeface="B Jadid" pitchFamily="2" charset="-78"/>
                        </a:rPr>
                        <a:t>عملگر در زبان </a:t>
                      </a:r>
                      <a:r>
                        <a:rPr lang="en-US" sz="1800" kern="1200" baseline="0" dirty="0" smtClean="0">
                          <a:solidFill>
                            <a:srgbClr val="C00000"/>
                          </a:solidFill>
                          <a:cs typeface="B Jadid" pitchFamily="2" charset="-78"/>
                        </a:rPr>
                        <a:t>C#</a:t>
                      </a:r>
                      <a:endParaRPr lang="en-US" sz="1800" dirty="0">
                        <a:solidFill>
                          <a:srgbClr val="C00000"/>
                        </a:solidFill>
                        <a:cs typeface="B Jadid" pitchFamily="2" charset="-78"/>
                      </a:endParaRPr>
                    </a:p>
                  </a:txBody>
                  <a:tcPr>
                    <a:solidFill>
                      <a:srgbClr val="00B0F0"/>
                    </a:solidFill>
                  </a:tcPr>
                </a:tc>
                <a:tc>
                  <a:txBody>
                    <a:bodyPr/>
                    <a:lstStyle/>
                    <a:p>
                      <a:pPr algn="ctr" rtl="1"/>
                      <a:r>
                        <a:rPr lang="fa-IR" sz="1800" kern="1200" baseline="0" dirty="0" smtClean="0">
                          <a:solidFill>
                            <a:srgbClr val="C00000"/>
                          </a:solidFill>
                          <a:cs typeface="B Jadid" pitchFamily="2" charset="-78"/>
                        </a:rPr>
                        <a:t>نام عملگر</a:t>
                      </a:r>
                      <a:endParaRPr lang="en-US" sz="1800" dirty="0">
                        <a:solidFill>
                          <a:srgbClr val="C00000"/>
                        </a:solidFill>
                        <a:cs typeface="B Jadid" pitchFamily="2" charset="-78"/>
                      </a:endParaRPr>
                    </a:p>
                  </a:txBody>
                  <a:tcPr anchor="ctr">
                    <a:solidFill>
                      <a:srgbClr val="00B0F0"/>
                    </a:solidFill>
                  </a:tcPr>
                </a:tc>
              </a:tr>
              <a:tr h="400050">
                <a:tc>
                  <a:txBody>
                    <a:bodyPr/>
                    <a:lstStyle/>
                    <a:p>
                      <a:pPr algn="ctr" rtl="1"/>
                      <a:r>
                        <a:rPr lang="en-US" sz="2000" b="1" dirty="0" smtClean="0"/>
                        <a:t>delta == 0</a:t>
                      </a:r>
                      <a:endParaRPr lang="en-US" sz="2000" b="1" dirty="0"/>
                    </a:p>
                  </a:txBody>
                  <a:tcPr/>
                </a:tc>
                <a:tc>
                  <a:txBody>
                    <a:bodyPr/>
                    <a:lstStyle/>
                    <a:p>
                      <a:pPr algn="ctr" rtl="1"/>
                      <a:r>
                        <a:rPr lang="en-US" sz="2000" b="1" dirty="0" smtClean="0"/>
                        <a:t>=</a:t>
                      </a:r>
                      <a:endParaRPr lang="en-US" sz="2000" b="1" dirty="0"/>
                    </a:p>
                  </a:txBody>
                  <a:tcPr/>
                </a:tc>
                <a:tc>
                  <a:txBody>
                    <a:bodyPr/>
                    <a:lstStyle/>
                    <a:p>
                      <a:pPr algn="ctr" rtl="1"/>
                      <a:r>
                        <a:rPr lang="en-US" sz="2000" b="1" dirty="0" smtClean="0"/>
                        <a:t>==</a:t>
                      </a:r>
                      <a:endParaRPr lang="en-US" sz="2000" b="1" dirty="0"/>
                    </a:p>
                  </a:txBody>
                  <a:tcPr/>
                </a:tc>
                <a:tc>
                  <a:txBody>
                    <a:bodyPr/>
                    <a:lstStyle/>
                    <a:p>
                      <a:pPr algn="ctr" rtl="1"/>
                      <a:r>
                        <a:rPr lang="fa-IR" sz="2000" b="1" kern="1200" baseline="0" dirty="0" smtClean="0">
                          <a:cs typeface="B Zar" pitchFamily="2" charset="-78"/>
                        </a:rPr>
                        <a:t>برابری</a:t>
                      </a:r>
                      <a:endParaRPr lang="en-US" sz="2000" b="1" dirty="0">
                        <a:cs typeface="B Zar" pitchFamily="2" charset="-78"/>
                      </a:endParaRPr>
                    </a:p>
                  </a:txBody>
                  <a:tcPr/>
                </a:tc>
              </a:tr>
              <a:tr h="400050">
                <a:tc>
                  <a:txBody>
                    <a:bodyPr/>
                    <a:lstStyle/>
                    <a:p>
                      <a:pPr algn="ctr" rtl="1"/>
                      <a:r>
                        <a:rPr lang="en-US" sz="2000" b="1" dirty="0" smtClean="0"/>
                        <a:t>name != </a:t>
                      </a:r>
                      <a:r>
                        <a:rPr lang="en-US" sz="2000" b="1" dirty="0" smtClean="0">
                          <a:solidFill>
                            <a:srgbClr val="FF0000"/>
                          </a:solidFill>
                        </a:rPr>
                        <a:t>“ali”</a:t>
                      </a:r>
                      <a:endParaRPr lang="en-US" sz="2000" b="1" dirty="0">
                        <a:solidFill>
                          <a:srgbClr val="FF0000"/>
                        </a:solidFill>
                      </a:endParaRPr>
                    </a:p>
                  </a:txBody>
                  <a:tcPr/>
                </a:tc>
                <a:tc>
                  <a:txBody>
                    <a:bodyPr/>
                    <a:lstStyle/>
                    <a:p>
                      <a:pPr algn="ctr" rtl="1"/>
                      <a:r>
                        <a:rPr lang="en-US" sz="2000" b="1" kern="1200" baseline="0" dirty="0" smtClean="0">
                          <a:solidFill>
                            <a:schemeClr val="dk1"/>
                          </a:solidFill>
                          <a:latin typeface="+mn-lt"/>
                          <a:ea typeface="+mn-ea"/>
                          <a:cs typeface="+mn-cs"/>
                        </a:rPr>
                        <a:t>≠</a:t>
                      </a:r>
                      <a:endParaRPr lang="en-US" sz="2000" b="1" dirty="0"/>
                    </a:p>
                  </a:txBody>
                  <a:tcPr/>
                </a:tc>
                <a:tc>
                  <a:txBody>
                    <a:bodyPr/>
                    <a:lstStyle/>
                    <a:p>
                      <a:pPr algn="ctr" rtl="1"/>
                      <a:r>
                        <a:rPr lang="en-US" sz="2000" b="1" dirty="0" smtClean="0"/>
                        <a:t>!=</a:t>
                      </a:r>
                      <a:endParaRPr lang="en-US" sz="2000" b="1" dirty="0"/>
                    </a:p>
                  </a:txBody>
                  <a:tcPr/>
                </a:tc>
                <a:tc>
                  <a:txBody>
                    <a:bodyPr/>
                    <a:lstStyle/>
                    <a:p>
                      <a:pPr algn="ctr" rtl="1"/>
                      <a:r>
                        <a:rPr lang="fa-IR" sz="2000" b="1" kern="1200" baseline="0" dirty="0" smtClean="0">
                          <a:cs typeface="B Zar" pitchFamily="2" charset="-78"/>
                        </a:rPr>
                        <a:t>نامساوی</a:t>
                      </a:r>
                      <a:endParaRPr lang="en-US" sz="2000" b="1" dirty="0">
                        <a:cs typeface="B Zar" pitchFamily="2" charset="-78"/>
                      </a:endParaRPr>
                    </a:p>
                  </a:txBody>
                  <a:tcPr/>
                </a:tc>
              </a:tr>
              <a:tr h="400050">
                <a:tc>
                  <a:txBody>
                    <a:bodyPr/>
                    <a:lstStyle/>
                    <a:p>
                      <a:pPr algn="ctr" rtl="1"/>
                      <a:r>
                        <a:rPr lang="en-US" sz="2000" b="1" dirty="0" smtClean="0"/>
                        <a:t>mark &lt; 10</a:t>
                      </a:r>
                      <a:endParaRPr lang="en-US" sz="2000" b="1" dirty="0"/>
                    </a:p>
                  </a:txBody>
                  <a:tcPr/>
                </a:tc>
                <a:tc>
                  <a:txBody>
                    <a:bodyPr/>
                    <a:lstStyle/>
                    <a:p>
                      <a:pPr algn="ctr" rtl="1"/>
                      <a:r>
                        <a:rPr lang="en-US" sz="2000" b="1" dirty="0" smtClean="0"/>
                        <a:t>&lt;</a:t>
                      </a:r>
                      <a:endParaRPr lang="en-US" sz="2000" b="1" dirty="0"/>
                    </a:p>
                  </a:txBody>
                  <a:tcPr/>
                </a:tc>
                <a:tc>
                  <a:txBody>
                    <a:bodyPr/>
                    <a:lstStyle/>
                    <a:p>
                      <a:pPr algn="ctr" rtl="1"/>
                      <a:r>
                        <a:rPr lang="en-US" sz="2000" b="1" dirty="0" smtClean="0"/>
                        <a:t>&lt;</a:t>
                      </a:r>
                      <a:endParaRPr lang="en-US" sz="2000" b="1" dirty="0"/>
                    </a:p>
                  </a:txBody>
                  <a:tcPr/>
                </a:tc>
                <a:tc>
                  <a:txBody>
                    <a:bodyPr/>
                    <a:lstStyle/>
                    <a:p>
                      <a:pPr algn="ctr" rtl="1"/>
                      <a:r>
                        <a:rPr lang="fa-IR" sz="2000" b="1" kern="1200" baseline="0" dirty="0" smtClean="0">
                          <a:cs typeface="B Zar" pitchFamily="2" charset="-78"/>
                        </a:rPr>
                        <a:t>کوچکتر</a:t>
                      </a:r>
                      <a:endParaRPr lang="en-US" sz="2000" b="1" dirty="0">
                        <a:cs typeface="B Zar" pitchFamily="2" charset="-78"/>
                      </a:endParaRPr>
                    </a:p>
                  </a:txBody>
                  <a:tcPr/>
                </a:tc>
              </a:tr>
              <a:tr h="708660">
                <a:tc>
                  <a:txBody>
                    <a:bodyPr/>
                    <a:lstStyle/>
                    <a:p>
                      <a:pPr algn="ctr" rtl="1"/>
                      <a:r>
                        <a:rPr lang="en-US" sz="2000" b="1" dirty="0" smtClean="0"/>
                        <a:t>intx</a:t>
                      </a:r>
                      <a:r>
                        <a:rPr lang="en-US" sz="2000" b="1" baseline="0" dirty="0" smtClean="0"/>
                        <a:t> &lt;= min</a:t>
                      </a:r>
                      <a:endParaRPr lang="en-US" sz="2000" b="1" dirty="0"/>
                    </a:p>
                  </a:txBody>
                  <a:tcPr/>
                </a:tc>
                <a:tc>
                  <a:txBody>
                    <a:bodyPr/>
                    <a:lstStyle/>
                    <a:p>
                      <a:pPr algn="ctr" rtl="1"/>
                      <a:r>
                        <a:rPr lang="en-US" sz="2000" b="1" kern="1200" baseline="0" dirty="0" smtClean="0">
                          <a:solidFill>
                            <a:schemeClr val="dk1"/>
                          </a:solidFill>
                          <a:latin typeface="+mn-lt"/>
                          <a:ea typeface="+mn-ea"/>
                          <a:cs typeface="+mn-cs"/>
                        </a:rPr>
                        <a:t>≤</a:t>
                      </a:r>
                      <a:endParaRPr lang="en-US" sz="2000" b="1" dirty="0"/>
                    </a:p>
                  </a:txBody>
                  <a:tcPr/>
                </a:tc>
                <a:tc>
                  <a:txBody>
                    <a:bodyPr/>
                    <a:lstStyle/>
                    <a:p>
                      <a:pPr algn="ctr" rtl="1"/>
                      <a:r>
                        <a:rPr lang="en-US" sz="2000" b="1" dirty="0" smtClean="0"/>
                        <a:t>&lt;=</a:t>
                      </a:r>
                      <a:endParaRPr lang="en-US" sz="2000" b="1" dirty="0"/>
                    </a:p>
                  </a:txBody>
                  <a:tcPr/>
                </a:tc>
                <a:tc>
                  <a:txBody>
                    <a:bodyPr/>
                    <a:lstStyle/>
                    <a:p>
                      <a:pPr algn="ctr" rtl="1"/>
                      <a:r>
                        <a:rPr lang="fa-IR" sz="2000" b="1" kern="1200" baseline="0" dirty="0" smtClean="0">
                          <a:cs typeface="B Zar" pitchFamily="2" charset="-78"/>
                        </a:rPr>
                        <a:t>کوچکتر یا مساوی</a:t>
                      </a:r>
                      <a:endParaRPr lang="en-US" sz="2000" b="1" dirty="0">
                        <a:cs typeface="B Zar" pitchFamily="2" charset="-78"/>
                      </a:endParaRPr>
                    </a:p>
                  </a:txBody>
                  <a:tcPr/>
                </a:tc>
              </a:tr>
              <a:tr h="400050">
                <a:tc>
                  <a:txBody>
                    <a:bodyPr/>
                    <a:lstStyle/>
                    <a:p>
                      <a:pPr algn="ctr" rtl="1"/>
                      <a:r>
                        <a:rPr lang="en-US" sz="2000" b="1" dirty="0" smtClean="0"/>
                        <a:t>temp &gt;20</a:t>
                      </a:r>
                      <a:endParaRPr lang="en-US" sz="2000" b="1" dirty="0"/>
                    </a:p>
                  </a:txBody>
                  <a:tcPr/>
                </a:tc>
                <a:tc>
                  <a:txBody>
                    <a:bodyPr/>
                    <a:lstStyle/>
                    <a:p>
                      <a:pPr algn="ctr" rtl="1"/>
                      <a:r>
                        <a:rPr lang="en-US" sz="2000" b="1" dirty="0" smtClean="0"/>
                        <a:t>&gt;</a:t>
                      </a:r>
                      <a:endParaRPr lang="en-US" sz="2000" b="1" dirty="0"/>
                    </a:p>
                  </a:txBody>
                  <a:tcPr/>
                </a:tc>
                <a:tc>
                  <a:txBody>
                    <a:bodyPr/>
                    <a:lstStyle/>
                    <a:p>
                      <a:pPr algn="ctr" rtl="1"/>
                      <a:r>
                        <a:rPr lang="en-US" sz="2000" b="1" dirty="0" smtClean="0"/>
                        <a:t>&gt;</a:t>
                      </a:r>
                      <a:endParaRPr lang="en-US" sz="2000" b="1" dirty="0"/>
                    </a:p>
                  </a:txBody>
                  <a:tcPr/>
                </a:tc>
                <a:tc>
                  <a:txBody>
                    <a:bodyPr/>
                    <a:lstStyle/>
                    <a:p>
                      <a:pPr algn="ctr" rtl="1"/>
                      <a:r>
                        <a:rPr lang="fa-IR" sz="2000" b="1" kern="1200" baseline="0" dirty="0" smtClean="0">
                          <a:cs typeface="B Zar" pitchFamily="2" charset="-78"/>
                        </a:rPr>
                        <a:t>بزرگتر</a:t>
                      </a:r>
                      <a:endParaRPr lang="en-US" sz="2000" b="1" dirty="0">
                        <a:cs typeface="B Zar" pitchFamily="2" charset="-78"/>
                      </a:endParaRPr>
                    </a:p>
                  </a:txBody>
                  <a:tcPr/>
                </a:tc>
              </a:tr>
              <a:tr h="708660">
                <a:tc>
                  <a:txBody>
                    <a:bodyPr/>
                    <a:lstStyle/>
                    <a:p>
                      <a:pPr algn="ctr" rtl="0"/>
                      <a:r>
                        <a:rPr lang="en-US" sz="2000" b="1" kern="1200" baseline="0" dirty="0" smtClean="0">
                          <a:solidFill>
                            <a:schemeClr val="dk1"/>
                          </a:solidFill>
                          <a:latin typeface="+mn-lt"/>
                          <a:ea typeface="+mn-ea"/>
                          <a:cs typeface="+mn-cs"/>
                        </a:rPr>
                        <a:t>(a +b) &gt;= c</a:t>
                      </a:r>
                      <a:endParaRPr lang="en-US" sz="2000" b="1" dirty="0"/>
                    </a:p>
                  </a:txBody>
                  <a:tcPr/>
                </a:tc>
                <a:tc>
                  <a:txBody>
                    <a:bodyPr/>
                    <a:lstStyle/>
                    <a:p>
                      <a:pPr algn="ctr" rtl="1"/>
                      <a:r>
                        <a:rPr lang="en-US" sz="2000" b="1" kern="1200" baseline="0" dirty="0" smtClean="0">
                          <a:solidFill>
                            <a:schemeClr val="dk1"/>
                          </a:solidFill>
                          <a:latin typeface="+mn-lt"/>
                          <a:ea typeface="+mn-ea"/>
                          <a:cs typeface="+mn-cs"/>
                        </a:rPr>
                        <a:t>≥</a:t>
                      </a:r>
                      <a:endParaRPr lang="en-US" sz="2000" b="1" dirty="0"/>
                    </a:p>
                  </a:txBody>
                  <a:tcPr/>
                </a:tc>
                <a:tc>
                  <a:txBody>
                    <a:bodyPr/>
                    <a:lstStyle/>
                    <a:p>
                      <a:pPr algn="ctr" rtl="1"/>
                      <a:r>
                        <a:rPr lang="en-US" sz="2000" b="1" dirty="0" smtClean="0"/>
                        <a:t>&gt;=</a:t>
                      </a:r>
                      <a:endParaRPr lang="en-US" sz="2000" b="1" dirty="0"/>
                    </a:p>
                  </a:txBody>
                  <a:tcPr/>
                </a:tc>
                <a:tc>
                  <a:txBody>
                    <a:bodyPr/>
                    <a:lstStyle/>
                    <a:p>
                      <a:pPr algn="ctr" rtl="1"/>
                      <a:r>
                        <a:rPr lang="fa-IR" sz="2000" b="1" kern="1200" baseline="0" dirty="0" smtClean="0">
                          <a:cs typeface="B Zar" pitchFamily="2" charset="-78"/>
                        </a:rPr>
                        <a:t>بزرگتر یا مساوی</a:t>
                      </a:r>
                      <a:endParaRPr lang="en-US" sz="2000" b="1" dirty="0">
                        <a:cs typeface="B Zar" pitchFamily="2" charset="-78"/>
                      </a:endParaRPr>
                    </a:p>
                  </a:txBody>
                  <a:tcPr/>
                </a:tc>
              </a:tr>
            </a:tbl>
          </a:graphicData>
        </a:graphic>
      </p:graphicFrame>
      <p:sp>
        <p:nvSpPr>
          <p:cNvPr id="6" name="Rectangle 5"/>
          <p:cNvSpPr/>
          <p:nvPr/>
        </p:nvSpPr>
        <p:spPr>
          <a:xfrm>
            <a:off x="285720" y="5500702"/>
            <a:ext cx="8572560" cy="1200329"/>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rtl="1">
              <a:lnSpc>
                <a:spcPct val="150000"/>
              </a:lnSpc>
            </a:pPr>
            <a:r>
              <a:rPr lang="fa-IR" sz="2400" dirty="0" smtClean="0">
                <a:cs typeface="B Homa" pitchFamily="2" charset="-78"/>
              </a:rPr>
              <a:t>حاصل عبارت های منطقی را می توانید بر روی صفحه خروجی نمایش دهید و یا</a:t>
            </a:r>
            <a:r>
              <a:rPr lang="en-US" sz="2400" dirty="0" smtClean="0">
                <a:cs typeface="B Homa" pitchFamily="2" charset="-78"/>
              </a:rPr>
              <a:t> </a:t>
            </a:r>
            <a:r>
              <a:rPr lang="fa-IR" sz="2400" dirty="0" smtClean="0">
                <a:cs typeface="B Homa" pitchFamily="2" charset="-78"/>
              </a:rPr>
              <a:t>در داخل متغیرهایی از نوع </a:t>
            </a:r>
            <a:r>
              <a:rPr lang="en-US" sz="2400" dirty="0" smtClean="0">
                <a:cs typeface="B Homa" pitchFamily="2" charset="-78"/>
              </a:rPr>
              <a:t>bool </a:t>
            </a:r>
            <a:r>
              <a:rPr lang="fa-IR" sz="2400" dirty="0" smtClean="0">
                <a:cs typeface="B Homa" pitchFamily="2" charset="-78"/>
              </a:rPr>
              <a:t>ذخیره کنید.</a:t>
            </a:r>
            <a:endParaRPr lang="en-US" sz="2400" dirty="0">
              <a:cs typeface="B Homa"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مثال1</a:t>
            </a:r>
            <a:endParaRPr lang="en-US" dirty="0"/>
          </a:p>
        </p:txBody>
      </p:sp>
      <p:sp>
        <p:nvSpPr>
          <p:cNvPr id="3" name="Content Placeholder 2"/>
          <p:cNvSpPr>
            <a:spLocks noGrp="1"/>
          </p:cNvSpPr>
          <p:nvPr>
            <p:ph idx="1"/>
          </p:nvPr>
        </p:nvSpPr>
        <p:spPr/>
        <p:txBody>
          <a:bodyPr/>
          <a:lstStyle/>
          <a:p>
            <a:pPr algn="l" rtl="0"/>
            <a:r>
              <a:rPr lang="en-US" sz="2600" dirty="0" smtClean="0">
                <a:solidFill>
                  <a:srgbClr val="0070C0"/>
                </a:solidFill>
              </a:rPr>
              <a:t>static void </a:t>
            </a:r>
            <a:r>
              <a:rPr lang="en-US" sz="2600" dirty="0" smtClean="0"/>
              <a:t>Main()</a:t>
            </a:r>
          </a:p>
          <a:p>
            <a:pPr algn="l" rtl="0"/>
            <a:r>
              <a:rPr lang="en-US" sz="2600" dirty="0" smtClean="0"/>
              <a:t>{</a:t>
            </a:r>
          </a:p>
          <a:p>
            <a:pPr algn="l" rtl="0"/>
            <a:r>
              <a:rPr lang="fa-IR" sz="2600" dirty="0" smtClean="0">
                <a:solidFill>
                  <a:srgbClr val="0070C0"/>
                </a:solidFill>
              </a:rPr>
              <a:t>  </a:t>
            </a:r>
            <a:r>
              <a:rPr lang="en-US" sz="2600" dirty="0" smtClean="0">
                <a:solidFill>
                  <a:srgbClr val="0070C0"/>
                </a:solidFill>
              </a:rPr>
              <a:t>  int</a:t>
            </a:r>
            <a:r>
              <a:rPr lang="en-US" sz="2600" dirty="0" smtClean="0"/>
              <a:t> </a:t>
            </a:r>
            <a:r>
              <a:rPr lang="fa-IR" sz="2600" dirty="0" smtClean="0"/>
              <a:t> </a:t>
            </a:r>
            <a:r>
              <a:rPr lang="en-US" sz="2600" dirty="0" smtClean="0"/>
              <a:t>weight = 700;</a:t>
            </a:r>
          </a:p>
          <a:p>
            <a:pPr algn="l" rtl="0"/>
            <a:r>
              <a:rPr lang="en-US" sz="2600" dirty="0" smtClean="0">
                <a:solidFill>
                  <a:srgbClr val="00B0F0"/>
                </a:solidFill>
              </a:rPr>
              <a:t>    Console</a:t>
            </a:r>
            <a:r>
              <a:rPr lang="en-US" sz="2600" dirty="0" smtClean="0"/>
              <a:t>.WriteLine(weight &gt; 500);   </a:t>
            </a:r>
            <a:r>
              <a:rPr lang="en-US" sz="2600" dirty="0" smtClean="0">
                <a:solidFill>
                  <a:srgbClr val="00B050"/>
                </a:solidFill>
              </a:rPr>
              <a:t>// </a:t>
            </a:r>
            <a:r>
              <a:rPr lang="en-US" sz="2600" b="1" dirty="0" smtClean="0">
                <a:solidFill>
                  <a:srgbClr val="00B050"/>
                </a:solidFill>
              </a:rPr>
              <a:t>True</a:t>
            </a:r>
          </a:p>
          <a:p>
            <a:pPr algn="l" rtl="0"/>
            <a:r>
              <a:rPr lang="en-US" sz="2600" dirty="0" smtClean="0">
                <a:solidFill>
                  <a:schemeClr val="accent2"/>
                </a:solidFill>
              </a:rPr>
              <a:t>    char</a:t>
            </a:r>
            <a:r>
              <a:rPr lang="en-US" sz="2600" dirty="0" smtClean="0"/>
              <a:t> gender = </a:t>
            </a:r>
            <a:r>
              <a:rPr lang="en-US" sz="2600" dirty="0" smtClean="0">
                <a:solidFill>
                  <a:srgbClr val="FF0000"/>
                </a:solidFill>
              </a:rPr>
              <a:t>'m</a:t>
            </a:r>
            <a:r>
              <a:rPr lang="en-US" sz="2600" dirty="0" smtClean="0"/>
              <a:t>';</a:t>
            </a:r>
          </a:p>
          <a:p>
            <a:pPr algn="l" rtl="0"/>
            <a:r>
              <a:rPr lang="en-US" sz="2600" dirty="0" smtClean="0">
                <a:solidFill>
                  <a:srgbClr val="00B0F0"/>
                </a:solidFill>
              </a:rPr>
              <a:t>    Console</a:t>
            </a:r>
            <a:r>
              <a:rPr lang="en-US" sz="2600" dirty="0" smtClean="0"/>
              <a:t>.WriteLine(gender == </a:t>
            </a:r>
            <a:r>
              <a:rPr lang="en-US" sz="2600" dirty="0" smtClean="0">
                <a:solidFill>
                  <a:srgbClr val="FF0000"/>
                </a:solidFill>
              </a:rPr>
              <a:t>'f '</a:t>
            </a:r>
            <a:r>
              <a:rPr lang="en-US" sz="2600" dirty="0" smtClean="0"/>
              <a:t> ); </a:t>
            </a:r>
            <a:r>
              <a:rPr lang="en-US" sz="2600" dirty="0" smtClean="0">
                <a:solidFill>
                  <a:srgbClr val="00B050"/>
                </a:solidFill>
              </a:rPr>
              <a:t>// </a:t>
            </a:r>
            <a:r>
              <a:rPr lang="en-US" sz="2600" b="1" dirty="0" smtClean="0">
                <a:solidFill>
                  <a:srgbClr val="00B050"/>
                </a:solidFill>
              </a:rPr>
              <a:t>False</a:t>
            </a:r>
          </a:p>
          <a:p>
            <a:pPr algn="l" rtl="0"/>
            <a:r>
              <a:rPr lang="en-US" sz="2600" dirty="0" smtClean="0">
                <a:solidFill>
                  <a:schemeClr val="accent2"/>
                </a:solidFill>
              </a:rPr>
              <a:t>    double</a:t>
            </a:r>
            <a:r>
              <a:rPr lang="fa-IR" sz="2600" dirty="0" smtClean="0"/>
              <a:t> </a:t>
            </a:r>
            <a:r>
              <a:rPr lang="en-US" sz="2600" dirty="0" smtClean="0"/>
              <a:t>colorWaveLength = 1.630;</a:t>
            </a:r>
          </a:p>
          <a:p>
            <a:pPr algn="l" rtl="0"/>
            <a:r>
              <a:rPr lang="en-US" sz="2600" dirty="0" smtClean="0">
                <a:solidFill>
                  <a:srgbClr val="00B0F0"/>
                </a:solidFill>
              </a:rPr>
              <a:t>    Console</a:t>
            </a:r>
            <a:r>
              <a:rPr lang="en-US" sz="2600" dirty="0" smtClean="0"/>
              <a:t>.WriteLine(colorWaveLength &gt; 1.621); </a:t>
            </a:r>
            <a:r>
              <a:rPr lang="en-US" sz="2600" dirty="0" smtClean="0">
                <a:solidFill>
                  <a:srgbClr val="00B050"/>
                </a:solidFill>
              </a:rPr>
              <a:t>// </a:t>
            </a:r>
            <a:r>
              <a:rPr lang="en-US" sz="2600" b="1" dirty="0" smtClean="0">
                <a:solidFill>
                  <a:srgbClr val="00B050"/>
                </a:solidFill>
              </a:rPr>
              <a:t>True</a:t>
            </a:r>
          </a:p>
          <a:p>
            <a:pPr algn="l" rtl="0"/>
            <a:r>
              <a:rPr lang="en-US" sz="2600" dirty="0" smtClean="0">
                <a:solidFill>
                  <a:srgbClr val="00B0F0"/>
                </a:solidFill>
              </a:rPr>
              <a:t>    Console</a:t>
            </a:r>
            <a:r>
              <a:rPr lang="en-US" sz="2600" dirty="0" smtClean="0"/>
              <a:t>.WriteLine(</a:t>
            </a:r>
            <a:r>
              <a:rPr lang="en-US" sz="2600" dirty="0" smtClean="0">
                <a:solidFill>
                  <a:srgbClr val="FF0000"/>
                </a:solidFill>
              </a:rPr>
              <a:t>'B</a:t>
            </a:r>
            <a:r>
              <a:rPr lang="en-US" sz="2600" dirty="0" smtClean="0"/>
              <a:t>' &gt;</a:t>
            </a:r>
            <a:r>
              <a:rPr lang="en-US" sz="2600" dirty="0" smtClean="0">
                <a:solidFill>
                  <a:srgbClr val="FF0000"/>
                </a:solidFill>
              </a:rPr>
              <a:t>'A</a:t>
            </a:r>
            <a:r>
              <a:rPr lang="en-US" sz="2600" dirty="0" smtClean="0"/>
              <a:t>’); </a:t>
            </a:r>
            <a:r>
              <a:rPr lang="en-US" sz="2600" dirty="0" smtClean="0">
                <a:solidFill>
                  <a:srgbClr val="00B050"/>
                </a:solidFill>
              </a:rPr>
              <a:t>// </a:t>
            </a:r>
            <a:r>
              <a:rPr lang="en-US" sz="2600" b="1" dirty="0" smtClean="0">
                <a:solidFill>
                  <a:srgbClr val="00B050"/>
                </a:solidFill>
              </a:rPr>
              <a:t>True</a:t>
            </a:r>
          </a:p>
          <a:p>
            <a:pPr algn="l" rtl="0"/>
            <a:r>
              <a:rPr lang="en-US" sz="2600" dirty="0" smtClean="0">
                <a:solidFill>
                  <a:srgbClr val="00B0F0"/>
                </a:solidFill>
              </a:rPr>
              <a:t>    Console</a:t>
            </a:r>
            <a:r>
              <a:rPr lang="en-US" sz="2600" dirty="0" smtClean="0"/>
              <a:t>.ReadKey();</a:t>
            </a:r>
          </a:p>
          <a:p>
            <a:pPr algn="l" rtl="0"/>
            <a:r>
              <a:rPr lang="en-US" sz="2600" dirty="0" smtClean="0"/>
              <a:t>}</a:t>
            </a:r>
            <a:endParaRPr lang="en-US" sz="2600" dirty="0"/>
          </a:p>
        </p:txBody>
      </p:sp>
      <p:sp>
        <p:nvSpPr>
          <p:cNvPr id="4" name="Slide Number Placeholder 3"/>
          <p:cNvSpPr>
            <a:spLocks noGrp="1"/>
          </p:cNvSpPr>
          <p:nvPr>
            <p:ph type="sldNum" sz="quarter" idx="12"/>
          </p:nvPr>
        </p:nvSpPr>
        <p:spPr>
          <a:xfrm>
            <a:off x="8572528" y="6572272"/>
            <a:ext cx="571504" cy="285752"/>
          </a:xfrm>
          <a:solidFill>
            <a:schemeClr val="bg1"/>
          </a:solidFill>
        </p:spPr>
        <p:txBody>
          <a:bodyPr/>
          <a:lstStyle/>
          <a:p>
            <a:fld id="{6008D2E2-AB25-4D75-A051-1EBB6AD45A34}"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928694"/>
          </a:xfrm>
        </p:spPr>
        <p:txBody>
          <a:bodyPr/>
          <a:lstStyle/>
          <a:p>
            <a:pPr rtl="1"/>
            <a:r>
              <a:rPr lang="fa-IR" b="1" dirty="0" smtClean="0"/>
              <a:t>دستور شرطی </a:t>
            </a:r>
            <a:r>
              <a:rPr lang="en-US" b="1" dirty="0" smtClean="0"/>
              <a:t>if </a:t>
            </a:r>
            <a:endParaRPr lang="en-US" dirty="0"/>
          </a:p>
        </p:txBody>
      </p:sp>
      <p:sp>
        <p:nvSpPr>
          <p:cNvPr id="3" name="Content Placeholder 2"/>
          <p:cNvSpPr>
            <a:spLocks noGrp="1"/>
          </p:cNvSpPr>
          <p:nvPr>
            <p:ph idx="1"/>
          </p:nvPr>
        </p:nvSpPr>
        <p:spPr>
          <a:xfrm>
            <a:off x="-32" y="928670"/>
            <a:ext cx="9144032" cy="2357454"/>
          </a:xfrm>
          <a:solidFill>
            <a:schemeClr val="bg1"/>
          </a:solidFill>
        </p:spPr>
        <p:txBody>
          <a:bodyPr/>
          <a:lstStyle/>
          <a:p>
            <a:pPr marL="0" indent="0" algn="just">
              <a:lnSpc>
                <a:spcPct val="150000"/>
              </a:lnSpc>
            </a:pPr>
            <a:r>
              <a:rPr lang="fa-IR" sz="2400" b="1" dirty="0" smtClean="0"/>
              <a:t>در #</a:t>
            </a:r>
            <a:r>
              <a:rPr lang="en-US" sz="2400" b="1" dirty="0" smtClean="0"/>
              <a:t>C</a:t>
            </a:r>
            <a:r>
              <a:rPr lang="fa-IR" sz="2400" b="1" dirty="0" smtClean="0"/>
              <a:t> از دستور</a:t>
            </a:r>
            <a:r>
              <a:rPr lang="en-US" sz="2400" b="1" dirty="0" smtClean="0"/>
              <a:t>if </a:t>
            </a:r>
            <a:r>
              <a:rPr lang="fa-IR" sz="2400" b="1" dirty="0" smtClean="0"/>
              <a:t> برای</a:t>
            </a:r>
            <a:r>
              <a:rPr lang="en-US" sz="2400" b="1" dirty="0" smtClean="0"/>
              <a:t> </a:t>
            </a:r>
            <a:r>
              <a:rPr lang="fa-IR" sz="2400" b="1" dirty="0" smtClean="0"/>
              <a:t>کنترل</a:t>
            </a:r>
            <a:r>
              <a:rPr lang="en-US" sz="2400" b="1" dirty="0" smtClean="0"/>
              <a:t> </a:t>
            </a:r>
            <a:r>
              <a:rPr lang="fa-IR" sz="2400" b="1" dirty="0" smtClean="0"/>
              <a:t>اجرای دستورها و بررسی شرط، استفاده می شود.که معادل عبارت اگر در الگوریتم می باشد . ساختار کلی دستور </a:t>
            </a:r>
            <a:r>
              <a:rPr lang="en-US" sz="2400" b="1" dirty="0" smtClean="0"/>
              <a:t>if </a:t>
            </a:r>
            <a:r>
              <a:rPr lang="fa-IR" sz="2400" b="1" dirty="0" smtClean="0"/>
              <a:t>به صورت زیر است:</a:t>
            </a:r>
          </a:p>
          <a:p>
            <a:pPr marL="0" indent="0" algn="l" rtl="0"/>
            <a:r>
              <a:rPr lang="en-US" sz="2800" dirty="0" smtClean="0">
                <a:effectLst>
                  <a:outerShdw blurRad="38100" dist="38100" dir="2700000" algn="tl">
                    <a:srgbClr val="000000">
                      <a:alpha val="43137"/>
                    </a:srgbClr>
                  </a:outerShdw>
                </a:effectLst>
              </a:rPr>
              <a:t>if (</a:t>
            </a:r>
            <a:r>
              <a:rPr lang="fa-IR" sz="2800" dirty="0" smtClean="0">
                <a:effectLst>
                  <a:outerShdw blurRad="38100" dist="38100" dir="2700000" algn="tl">
                    <a:srgbClr val="000000">
                      <a:alpha val="43137"/>
                    </a:srgbClr>
                  </a:outerShdw>
                </a:effectLst>
              </a:rPr>
              <a:t>عبارت منطقی</a:t>
            </a:r>
            <a:r>
              <a:rPr lang="en-US" sz="2800" dirty="0" smtClean="0">
                <a:effectLst>
                  <a:outerShdw blurRad="38100" dist="38100" dir="2700000" algn="tl">
                    <a:srgbClr val="000000">
                      <a:alpha val="43137"/>
                    </a:srgbClr>
                  </a:outerShdw>
                </a:effectLst>
              </a:rPr>
              <a:t>)</a:t>
            </a:r>
          </a:p>
          <a:p>
            <a:pPr marL="0" indent="0" algn="l" rtl="0"/>
            <a:r>
              <a:rPr lang="en-US" sz="2800" b="1" dirty="0" smtClean="0">
                <a:effectLst>
                  <a:outerShdw blurRad="38100" dist="38100" dir="2700000" algn="tl">
                    <a:srgbClr val="000000">
                      <a:alpha val="43137"/>
                    </a:srgbClr>
                  </a:outerShdw>
                </a:effectLst>
              </a:rPr>
              <a:t>     </a:t>
            </a:r>
            <a:r>
              <a:rPr lang="fa-IR" sz="2800" b="1" dirty="0" smtClean="0">
                <a:effectLst>
                  <a:outerShdw blurRad="38100" dist="38100" dir="2700000" algn="tl">
                    <a:srgbClr val="000000">
                      <a:alpha val="43137"/>
                    </a:srgbClr>
                  </a:outerShdw>
                </a:effectLst>
              </a:rPr>
              <a:t>دستور</a:t>
            </a:r>
            <a:r>
              <a:rPr lang="en-US" sz="2800" b="1" dirty="0" smtClean="0">
                <a:effectLst>
                  <a:outerShdw blurRad="38100" dist="38100" dir="2700000" algn="tl">
                    <a:srgbClr val="000000">
                      <a:alpha val="43137"/>
                    </a:srgbClr>
                  </a:outerShdw>
                </a:effectLst>
              </a:rPr>
              <a:t> ;</a:t>
            </a:r>
          </a:p>
        </p:txBody>
      </p:sp>
      <p:sp>
        <p:nvSpPr>
          <p:cNvPr id="4" name="Slide Number Placeholder 3"/>
          <p:cNvSpPr>
            <a:spLocks noGrp="1"/>
          </p:cNvSpPr>
          <p:nvPr>
            <p:ph type="sldNum" sz="quarter" idx="12"/>
          </p:nvPr>
        </p:nvSpPr>
        <p:spPr>
          <a:xfrm>
            <a:off x="8572529" y="6572272"/>
            <a:ext cx="542900" cy="285728"/>
          </a:xfrm>
          <a:solidFill>
            <a:schemeClr val="bg1"/>
          </a:solidFill>
        </p:spPr>
        <p:txBody>
          <a:bodyPr/>
          <a:lstStyle/>
          <a:p>
            <a:fld id="{6008D2E2-AB25-4D75-A051-1EBB6AD45A34}" type="slidenum">
              <a:rPr lang="en-US" smtClean="0"/>
              <a:pPr/>
              <a:t>6</a:t>
            </a:fld>
            <a:endParaRPr lang="en-US" dirty="0"/>
          </a:p>
        </p:txBody>
      </p:sp>
      <p:pic>
        <p:nvPicPr>
          <p:cNvPr id="1026" name="Picture 2"/>
          <p:cNvPicPr>
            <a:picLocks noChangeAspect="1" noChangeArrowheads="1"/>
          </p:cNvPicPr>
          <p:nvPr/>
        </p:nvPicPr>
        <p:blipFill>
          <a:blip r:embed="rId2"/>
          <a:srcRect/>
          <a:stretch>
            <a:fillRect/>
          </a:stretch>
        </p:blipFill>
        <p:spPr bwMode="auto">
          <a:xfrm>
            <a:off x="6143636" y="2000240"/>
            <a:ext cx="2857520" cy="3810006"/>
          </a:xfrm>
          <a:prstGeom prst="rect">
            <a:avLst/>
          </a:prstGeom>
          <a:noFill/>
          <a:ln w="9525">
            <a:noFill/>
            <a:miter lim="800000"/>
            <a:headEnd/>
            <a:tailEnd/>
          </a:ln>
          <a:effectLst/>
        </p:spPr>
      </p:pic>
      <p:sp>
        <p:nvSpPr>
          <p:cNvPr id="7" name="Rectangle 6"/>
          <p:cNvSpPr/>
          <p:nvPr/>
        </p:nvSpPr>
        <p:spPr>
          <a:xfrm>
            <a:off x="142876" y="3071810"/>
            <a:ext cx="5929323" cy="2308324"/>
          </a:xfrm>
          <a:prstGeom prst="rect">
            <a:avLst/>
          </a:prstGeom>
        </p:spPr>
        <p:txBody>
          <a:bodyPr wrap="square">
            <a:spAutoFit/>
          </a:bodyPr>
          <a:lstStyle/>
          <a:p>
            <a:pPr algn="just" rtl="1">
              <a:lnSpc>
                <a:spcPct val="150000"/>
              </a:lnSpc>
            </a:pPr>
            <a:r>
              <a:rPr lang="fa-IR" sz="2400" b="1" dirty="0" smtClean="0">
                <a:solidFill>
                  <a:srgbClr val="7030A0"/>
                </a:solidFill>
                <a:cs typeface="B Homa" pitchFamily="2" charset="-78"/>
              </a:rPr>
              <a:t>در صورت درست(</a:t>
            </a:r>
            <a:r>
              <a:rPr lang="en-US" sz="2400" b="1" dirty="0" smtClean="0">
                <a:solidFill>
                  <a:srgbClr val="7030A0"/>
                </a:solidFill>
                <a:cs typeface="B Homa" pitchFamily="2" charset="-78"/>
              </a:rPr>
              <a:t>true</a:t>
            </a:r>
            <a:r>
              <a:rPr lang="fa-IR" sz="2400" b="1" dirty="0" smtClean="0">
                <a:solidFill>
                  <a:srgbClr val="7030A0"/>
                </a:solidFill>
                <a:cs typeface="B Homa" pitchFamily="2" charset="-78"/>
              </a:rPr>
              <a:t>) بودنِ نتیجه عبارت منطقی ، دستور اجرا خواهد شد و اگر نادرست(</a:t>
            </a:r>
            <a:r>
              <a:rPr lang="en-US" sz="2400" b="1" dirty="0" smtClean="0">
                <a:solidFill>
                  <a:srgbClr val="7030A0"/>
                </a:solidFill>
                <a:cs typeface="B Homa" pitchFamily="2" charset="-78"/>
              </a:rPr>
              <a:t>false</a:t>
            </a:r>
            <a:r>
              <a:rPr lang="fa-IR" sz="2400" b="1" dirty="0" smtClean="0">
                <a:solidFill>
                  <a:srgbClr val="7030A0"/>
                </a:solidFill>
                <a:cs typeface="B Homa" pitchFamily="2" charset="-78"/>
              </a:rPr>
              <a:t>) باشد بدون اجرای دستور ادامه برنامه اجرا می گردد پس انجام یا عدم انجام دستور بستگی به نتیجه عبارات منطقی دارد .</a:t>
            </a:r>
            <a:endParaRPr lang="en-US" sz="2400" b="1" dirty="0">
              <a:solidFill>
                <a:srgbClr val="7030A0"/>
              </a:solidFill>
              <a:cs typeface="B Homa" pitchFamily="2" charset="-78"/>
            </a:endParaRPr>
          </a:p>
        </p:txBody>
      </p:sp>
      <p:sp>
        <p:nvSpPr>
          <p:cNvPr id="8" name="Rectangle 7"/>
          <p:cNvSpPr/>
          <p:nvPr/>
        </p:nvSpPr>
        <p:spPr>
          <a:xfrm>
            <a:off x="142844" y="5929331"/>
            <a:ext cx="8786811" cy="738664"/>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rtl="1">
              <a:lnSpc>
                <a:spcPct val="150000"/>
              </a:lnSpc>
            </a:pPr>
            <a:r>
              <a:rPr lang="fa-IR" sz="2600" dirty="0" smtClean="0">
                <a:solidFill>
                  <a:srgbClr val="FFFF00"/>
                </a:solidFill>
                <a:cs typeface="B Jadid" pitchFamily="2" charset="-78"/>
              </a:rPr>
              <a:t>یادآوری</a:t>
            </a:r>
            <a:r>
              <a:rPr lang="fa-IR" sz="2600" dirty="0" smtClean="0">
                <a:solidFill>
                  <a:srgbClr val="FFFF00"/>
                </a:solidFill>
                <a:cs typeface="B Farnaz" pitchFamily="2" charset="-78"/>
              </a:rPr>
              <a:t> : در فلوچارت از شکل </a:t>
            </a:r>
            <a:r>
              <a:rPr lang="fa-IR" sz="2800" dirty="0" smtClean="0">
                <a:solidFill>
                  <a:srgbClr val="FFFFCC"/>
                </a:solidFill>
                <a:cs typeface="B Titr" pitchFamily="2" charset="-78"/>
              </a:rPr>
              <a:t>لوزی</a:t>
            </a:r>
            <a:r>
              <a:rPr lang="fa-IR" sz="2800" dirty="0" smtClean="0">
                <a:solidFill>
                  <a:srgbClr val="FFFF00"/>
                </a:solidFill>
                <a:cs typeface="B Farnaz" pitchFamily="2" charset="-78"/>
              </a:rPr>
              <a:t> </a:t>
            </a:r>
            <a:r>
              <a:rPr lang="fa-IR" sz="2600" dirty="0" smtClean="0">
                <a:solidFill>
                  <a:srgbClr val="FFFF00"/>
                </a:solidFill>
                <a:cs typeface="B Farnaz" pitchFamily="2" charset="-78"/>
              </a:rPr>
              <a:t>برای نمایش شرط استفاده می گردد  </a:t>
            </a:r>
            <a:endParaRPr lang="en-US" sz="2600" dirty="0">
              <a:solidFill>
                <a:srgbClr val="FFFF00"/>
              </a:solidFill>
              <a:cs typeface="B Farnaz"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714380"/>
          </a:xfrm>
        </p:spPr>
        <p:txBody>
          <a:bodyPr/>
          <a:lstStyle/>
          <a:p>
            <a:pPr rtl="1"/>
            <a:r>
              <a:rPr lang="fa-IR" b="1" dirty="0" smtClean="0"/>
              <a:t>مثال2</a:t>
            </a:r>
            <a:endParaRPr lang="en-US" dirty="0"/>
          </a:p>
        </p:txBody>
      </p:sp>
      <p:sp>
        <p:nvSpPr>
          <p:cNvPr id="3" name="Content Placeholder 2"/>
          <p:cNvSpPr>
            <a:spLocks noGrp="1"/>
          </p:cNvSpPr>
          <p:nvPr>
            <p:ph idx="1"/>
          </p:nvPr>
        </p:nvSpPr>
        <p:spPr>
          <a:xfrm>
            <a:off x="71439" y="785794"/>
            <a:ext cx="9001156" cy="857256"/>
          </a:xfrm>
          <a:solidFill>
            <a:schemeClr val="bg1"/>
          </a:solidFill>
        </p:spPr>
        <p:txBody>
          <a:bodyPr/>
          <a:lstStyle/>
          <a:p>
            <a:pPr marL="0" indent="0" algn="just"/>
            <a:r>
              <a:rPr lang="fa-IR" sz="2400" b="1" dirty="0" smtClean="0"/>
              <a:t>می خواهیم برنامه ای بنویسیم که رمز ورود را از کاربر دریافت کند و در صورت صحیح بودن پیام مناسب چاپ نماید(رمز صحیح </a:t>
            </a:r>
            <a:r>
              <a:rPr lang="en-US" sz="2400" b="1" dirty="0" smtClean="0"/>
              <a:t>admin123</a:t>
            </a:r>
            <a:r>
              <a:rPr lang="fa-IR" sz="2400" b="1" dirty="0" smtClean="0"/>
              <a:t>)</a:t>
            </a:r>
            <a:endParaRPr lang="en-US" sz="2400" b="1" dirty="0"/>
          </a:p>
        </p:txBody>
      </p:sp>
      <p:sp>
        <p:nvSpPr>
          <p:cNvPr id="4" name="Slide Number Placeholder 3"/>
          <p:cNvSpPr>
            <a:spLocks noGrp="1"/>
          </p:cNvSpPr>
          <p:nvPr>
            <p:ph type="sldNum" sz="quarter" idx="12"/>
          </p:nvPr>
        </p:nvSpPr>
        <p:spPr>
          <a:xfrm>
            <a:off x="8458256" y="6572272"/>
            <a:ext cx="685776" cy="261936"/>
          </a:xfrm>
          <a:solidFill>
            <a:schemeClr val="lt1"/>
          </a:solidFill>
        </p:spPr>
        <p:txBody>
          <a:bodyPr/>
          <a:lstStyle/>
          <a:p>
            <a:pPr algn="ctr"/>
            <a:fld id="{6008D2E2-AB25-4D75-A051-1EBB6AD45A34}" type="slidenum">
              <a:rPr lang="en-US" smtClean="0"/>
              <a:pPr algn="ctr"/>
              <a:t>7</a:t>
            </a:fld>
            <a:endParaRPr lang="en-US" dirty="0"/>
          </a:p>
        </p:txBody>
      </p:sp>
      <p:grpSp>
        <p:nvGrpSpPr>
          <p:cNvPr id="8" name="Group 7"/>
          <p:cNvGrpSpPr/>
          <p:nvPr/>
        </p:nvGrpSpPr>
        <p:grpSpPr>
          <a:xfrm>
            <a:off x="6072199" y="1714488"/>
            <a:ext cx="2857520" cy="3429024"/>
            <a:chOff x="5929322" y="2643182"/>
            <a:chExt cx="2857520" cy="3571900"/>
          </a:xfrm>
        </p:grpSpPr>
        <p:pic>
          <p:nvPicPr>
            <p:cNvPr id="2050" name="Picture 2"/>
            <p:cNvPicPr>
              <a:picLocks noChangeAspect="1" noChangeArrowheads="1"/>
            </p:cNvPicPr>
            <p:nvPr/>
          </p:nvPicPr>
          <p:blipFill>
            <a:blip r:embed="rId2"/>
            <a:srcRect l="23214" t="576"/>
            <a:stretch>
              <a:fillRect/>
            </a:stretch>
          </p:blipFill>
          <p:spPr bwMode="auto">
            <a:xfrm>
              <a:off x="6000760" y="2643182"/>
              <a:ext cx="2786082" cy="3571900"/>
            </a:xfrm>
            <a:prstGeom prst="rect">
              <a:avLst/>
            </a:prstGeom>
            <a:noFill/>
            <a:ln w="9525">
              <a:noFill/>
              <a:miter lim="800000"/>
              <a:headEnd/>
              <a:tailEnd/>
            </a:ln>
            <a:effectLst/>
          </p:spPr>
        </p:pic>
        <p:sp>
          <p:nvSpPr>
            <p:cNvPr id="6" name="Rectangle 5"/>
            <p:cNvSpPr/>
            <p:nvPr/>
          </p:nvSpPr>
          <p:spPr>
            <a:xfrm>
              <a:off x="6000760" y="3357562"/>
              <a:ext cx="214314" cy="285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5929322" y="5857892"/>
              <a:ext cx="857256" cy="3571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Rectangle 8"/>
          <p:cNvSpPr/>
          <p:nvPr/>
        </p:nvSpPr>
        <p:spPr>
          <a:xfrm>
            <a:off x="214283" y="1714488"/>
            <a:ext cx="5286412" cy="3570208"/>
          </a:xfrm>
          <a:prstGeom prst="rect">
            <a:avLst/>
          </a:prstGeom>
        </p:spPr>
        <p:txBody>
          <a:bodyPr wrap="square">
            <a:spAutoFit/>
          </a:bodyPr>
          <a:lstStyle/>
          <a:p>
            <a:r>
              <a:rPr lang="en-US" sz="2000" b="1" dirty="0" smtClean="0">
                <a:solidFill>
                  <a:srgbClr val="0070C0"/>
                </a:solidFill>
              </a:rPr>
              <a:t>static</a:t>
            </a:r>
            <a:r>
              <a:rPr lang="fa-IR" sz="2000" b="1" dirty="0" smtClean="0"/>
              <a:t> </a:t>
            </a:r>
            <a:r>
              <a:rPr lang="en-US" sz="2000" b="1" dirty="0" smtClean="0">
                <a:solidFill>
                  <a:srgbClr val="0070C0"/>
                </a:solidFill>
              </a:rPr>
              <a:t>void</a:t>
            </a:r>
            <a:r>
              <a:rPr lang="en-US" sz="2000" b="1" dirty="0" smtClean="0"/>
              <a:t> Main()</a:t>
            </a:r>
          </a:p>
          <a:p>
            <a:r>
              <a:rPr lang="en-US" sz="2000" b="1" dirty="0" smtClean="0"/>
              <a:t>{</a:t>
            </a:r>
          </a:p>
          <a:p>
            <a:r>
              <a:rPr lang="en-US" sz="2000" b="1" dirty="0" smtClean="0">
                <a:solidFill>
                  <a:schemeClr val="accent1">
                    <a:lumMod val="60000"/>
                    <a:lumOff val="40000"/>
                  </a:schemeClr>
                </a:solidFill>
              </a:rPr>
              <a:t>string</a:t>
            </a:r>
            <a:r>
              <a:rPr lang="en-US" sz="2000" b="1" dirty="0" smtClean="0"/>
              <a:t> </a:t>
            </a:r>
            <a:r>
              <a:rPr lang="fa-IR" sz="2000" b="1" dirty="0" smtClean="0"/>
              <a:t> </a:t>
            </a:r>
            <a:r>
              <a:rPr lang="en-US" sz="2000" b="1" dirty="0" smtClean="0"/>
              <a:t>password;</a:t>
            </a:r>
          </a:p>
          <a:p>
            <a:pPr>
              <a:lnSpc>
                <a:spcPct val="150000"/>
              </a:lnSpc>
            </a:pPr>
            <a:r>
              <a:rPr lang="en-US" sz="2000" b="1" dirty="0" smtClean="0">
                <a:solidFill>
                  <a:srgbClr val="00B0F0"/>
                </a:solidFill>
              </a:rPr>
              <a:t>Console</a:t>
            </a:r>
            <a:r>
              <a:rPr lang="en-US" sz="2000" b="1" dirty="0" smtClean="0"/>
              <a:t>.Write(</a:t>
            </a:r>
            <a:r>
              <a:rPr lang="en-US" sz="2000" b="1" dirty="0" smtClean="0">
                <a:solidFill>
                  <a:srgbClr val="FF0000"/>
                </a:solidFill>
              </a:rPr>
              <a:t>''Enter password:''</a:t>
            </a:r>
            <a:r>
              <a:rPr lang="en-US" sz="2000" b="1" dirty="0" smtClean="0"/>
              <a:t>);</a:t>
            </a:r>
          </a:p>
          <a:p>
            <a:pPr>
              <a:lnSpc>
                <a:spcPct val="150000"/>
              </a:lnSpc>
            </a:pPr>
            <a:r>
              <a:rPr lang="en-US" sz="2000" b="1" dirty="0" smtClean="0"/>
              <a:t>password </a:t>
            </a:r>
            <a:r>
              <a:rPr lang="fa-IR" sz="2000" b="1" dirty="0" smtClean="0"/>
              <a:t>=</a:t>
            </a:r>
            <a:r>
              <a:rPr lang="en-US" sz="2000" b="1" dirty="0" smtClean="0">
                <a:solidFill>
                  <a:srgbClr val="00B0F0"/>
                </a:solidFill>
              </a:rPr>
              <a:t>Console</a:t>
            </a:r>
            <a:r>
              <a:rPr lang="en-US" sz="2000" b="1" dirty="0" smtClean="0"/>
              <a:t>.ReadLine();</a:t>
            </a:r>
          </a:p>
          <a:p>
            <a:pPr>
              <a:lnSpc>
                <a:spcPct val="150000"/>
              </a:lnSpc>
            </a:pPr>
            <a:r>
              <a:rPr lang="en-US" sz="2000" b="1" dirty="0" smtClean="0"/>
              <a:t>if (password</a:t>
            </a:r>
            <a:r>
              <a:rPr lang="fa-IR" sz="2000" b="1" dirty="0" smtClean="0"/>
              <a:t> == </a:t>
            </a:r>
            <a:r>
              <a:rPr lang="en-US" sz="2000" b="1" dirty="0" smtClean="0"/>
              <a:t> '</a:t>
            </a:r>
            <a:r>
              <a:rPr lang="en-US" sz="2000" b="1" dirty="0" smtClean="0">
                <a:solidFill>
                  <a:srgbClr val="FF0000"/>
                </a:solidFill>
              </a:rPr>
              <a:t>'admin123</a:t>
            </a:r>
            <a:r>
              <a:rPr lang="en-US" sz="2000" b="1" dirty="0" smtClean="0"/>
              <a:t>'')</a:t>
            </a:r>
          </a:p>
          <a:p>
            <a:pPr>
              <a:lnSpc>
                <a:spcPct val="150000"/>
              </a:lnSpc>
            </a:pPr>
            <a:r>
              <a:rPr lang="fa-IR" sz="2000" b="1" dirty="0" smtClean="0"/>
              <a:t>    </a:t>
            </a:r>
            <a:r>
              <a:rPr lang="en-US" sz="2000" b="1" dirty="0" smtClean="0"/>
              <a:t> </a:t>
            </a:r>
            <a:r>
              <a:rPr lang="en-US" sz="2000" b="1" dirty="0" smtClean="0">
                <a:solidFill>
                  <a:srgbClr val="00B0F0"/>
                </a:solidFill>
              </a:rPr>
              <a:t>Console</a:t>
            </a:r>
            <a:r>
              <a:rPr lang="en-US" sz="2000" b="1" dirty="0" smtClean="0"/>
              <a:t>.WriteLine('</a:t>
            </a:r>
            <a:r>
              <a:rPr lang="en-US" sz="2000" b="1" dirty="0" smtClean="0">
                <a:solidFill>
                  <a:srgbClr val="FF0000"/>
                </a:solidFill>
              </a:rPr>
              <a:t>'Welcome</a:t>
            </a:r>
            <a:r>
              <a:rPr lang="en-US" sz="2000" b="1" dirty="0" smtClean="0"/>
              <a:t>''); </a:t>
            </a:r>
            <a:r>
              <a:rPr lang="en-US" sz="2400" b="1" dirty="0" smtClean="0">
                <a:solidFill>
                  <a:srgbClr val="00B050"/>
                </a:solidFill>
              </a:rPr>
              <a:t>// 6</a:t>
            </a:r>
            <a:endParaRPr lang="en-US" sz="2000" b="1" dirty="0" smtClean="0">
              <a:solidFill>
                <a:srgbClr val="00B050"/>
              </a:solidFill>
            </a:endParaRPr>
          </a:p>
          <a:p>
            <a:r>
              <a:rPr lang="en-US" sz="2000" b="1" dirty="0" smtClean="0">
                <a:solidFill>
                  <a:srgbClr val="00B0F0"/>
                </a:solidFill>
              </a:rPr>
              <a:t>Console</a:t>
            </a:r>
            <a:r>
              <a:rPr lang="en-US" sz="2000" b="1" dirty="0" smtClean="0"/>
              <a:t>.ReadKey();</a:t>
            </a:r>
          </a:p>
          <a:p>
            <a:r>
              <a:rPr lang="en-US" sz="2000" b="1" dirty="0" smtClean="0"/>
              <a:t>}</a:t>
            </a:r>
            <a:endParaRPr lang="en-US" sz="2000" b="1" dirty="0"/>
          </a:p>
        </p:txBody>
      </p:sp>
      <p:sp>
        <p:nvSpPr>
          <p:cNvPr id="10" name="Rectangle 9"/>
          <p:cNvSpPr/>
          <p:nvPr/>
        </p:nvSpPr>
        <p:spPr>
          <a:xfrm>
            <a:off x="71438" y="5286388"/>
            <a:ext cx="8929719" cy="1569660"/>
          </a:xfrm>
          <a:prstGeom prst="rect">
            <a:avLst/>
          </a:prstGeom>
          <a:solidFill>
            <a:schemeClr val="accent5">
              <a:lumMod val="20000"/>
              <a:lumOff val="80000"/>
            </a:schemeClr>
          </a:solidFill>
        </p:spPr>
        <p:txBody>
          <a:bodyPr wrap="square">
            <a:spAutoFit/>
          </a:bodyPr>
          <a:lstStyle/>
          <a:p>
            <a:pPr algn="just" rtl="1">
              <a:lnSpc>
                <a:spcPct val="120000"/>
              </a:lnSpc>
            </a:pPr>
            <a:r>
              <a:rPr lang="fa-IR" sz="2000" b="1" dirty="0" smtClean="0">
                <a:cs typeface="B Koodak" pitchFamily="2" charset="-78"/>
              </a:rPr>
              <a:t>خط </a:t>
            </a:r>
            <a:r>
              <a:rPr lang="en-US" sz="2000" b="1" dirty="0" smtClean="0">
                <a:cs typeface="B Koodak" pitchFamily="2" charset="-78"/>
              </a:rPr>
              <a:t>6</a:t>
            </a:r>
            <a:r>
              <a:rPr lang="fa-IR" sz="2000" b="1" dirty="0" smtClean="0">
                <a:cs typeface="B Koodak" pitchFamily="2" charset="-78"/>
              </a:rPr>
              <a:t> مربوط به دستور </a:t>
            </a:r>
            <a:r>
              <a:rPr lang="en-US" sz="2000" b="1" dirty="0" smtClean="0">
                <a:cs typeface="B Koodak" pitchFamily="2" charset="-78"/>
              </a:rPr>
              <a:t>if </a:t>
            </a:r>
            <a:r>
              <a:rPr lang="fa-IR" sz="2000" b="1" dirty="0" smtClean="0">
                <a:cs typeface="B Koodak" pitchFamily="2" charset="-78"/>
              </a:rPr>
              <a:t>را کمی داخل تر نوشتیم(دندانه دار) تا برنامه </a:t>
            </a:r>
            <a:r>
              <a:rPr lang="fa-IR" sz="2000" b="1" dirty="0" smtClean="0">
                <a:effectLst>
                  <a:outerShdw blurRad="38100" dist="38100" dir="2700000" algn="tl">
                    <a:srgbClr val="000000">
                      <a:alpha val="43137"/>
                    </a:srgbClr>
                  </a:outerShdw>
                </a:effectLst>
                <a:cs typeface="B Jadid" pitchFamily="2" charset="-78"/>
              </a:rPr>
              <a:t>خوانا و واضح </a:t>
            </a:r>
            <a:r>
              <a:rPr lang="fa-IR" sz="2000" b="1" dirty="0" smtClean="0">
                <a:cs typeface="B Koodak" pitchFamily="2" charset="-78"/>
              </a:rPr>
              <a:t>باشد زیرا اجرای این دستور، وابسته به ارزش عبارت منطقی دستور </a:t>
            </a:r>
            <a:r>
              <a:rPr lang="en-US" sz="2000" b="1" dirty="0" smtClean="0">
                <a:cs typeface="B Koodak" pitchFamily="2" charset="-78"/>
              </a:rPr>
              <a:t>if</a:t>
            </a:r>
            <a:r>
              <a:rPr lang="fa-IR" sz="2000" b="1" dirty="0" smtClean="0">
                <a:cs typeface="B Koodak" pitchFamily="2" charset="-78"/>
              </a:rPr>
              <a:t> است. اگر چه رعایت نکردن این قاعده، تاثیری در اجرا ندارد و اگر حتی تمام دستورها را پشت سر هم و در یک خط طولانی نیز بنویسید باز برنامه، اجرا می شود اما </a:t>
            </a:r>
            <a:r>
              <a:rPr lang="fa-IR" sz="2000" b="1" dirty="0" smtClean="0">
                <a:effectLst>
                  <a:outerShdw blurRad="38100" dist="38100" dir="2700000" algn="tl">
                    <a:srgbClr val="000000">
                      <a:alpha val="43137"/>
                    </a:srgbClr>
                  </a:outerShdw>
                </a:effectLst>
                <a:cs typeface="B Jadid" pitchFamily="2" charset="-78"/>
              </a:rPr>
              <a:t>درک برنامه ، اشکال زدایی و یا گسترش برنامه</a:t>
            </a:r>
            <a:r>
              <a:rPr lang="fa-IR" sz="2000" b="1" dirty="0" smtClean="0">
                <a:cs typeface="B Koodak" pitchFamily="2" charset="-78"/>
              </a:rPr>
              <a:t> بسیار سخت خواهد بود.</a:t>
            </a:r>
            <a:endParaRPr lang="en-US" sz="2000" b="1" dirty="0">
              <a:cs typeface="B Koodak"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5"/>
            <a:ext cx="8929719" cy="785818"/>
          </a:xfrm>
        </p:spPr>
        <p:txBody>
          <a:bodyPr/>
          <a:lstStyle/>
          <a:p>
            <a:pPr rtl="1"/>
            <a:r>
              <a:rPr lang="fa-IR" dirty="0" smtClean="0"/>
              <a:t>مثال3</a:t>
            </a:r>
            <a:endParaRPr lang="en-US" dirty="0"/>
          </a:p>
        </p:txBody>
      </p:sp>
      <p:sp>
        <p:nvSpPr>
          <p:cNvPr id="3" name="Content Placeholder 2"/>
          <p:cNvSpPr>
            <a:spLocks noGrp="1"/>
          </p:cNvSpPr>
          <p:nvPr>
            <p:ph idx="1"/>
          </p:nvPr>
        </p:nvSpPr>
        <p:spPr>
          <a:xfrm>
            <a:off x="0" y="928670"/>
            <a:ext cx="9144000" cy="428628"/>
          </a:xfrm>
          <a:solidFill>
            <a:schemeClr val="bg1"/>
          </a:solidFill>
        </p:spPr>
        <p:txBody>
          <a:bodyPr/>
          <a:lstStyle/>
          <a:p>
            <a:pPr marL="0" indent="0"/>
            <a:r>
              <a:rPr lang="fa-IR" sz="2400" b="1" dirty="0" smtClean="0"/>
              <a:t>برنامه ای بنویسیم،که عدد بزرگتر را از بین دو عدد دریافتیِ کاربر، پیدا کند.</a:t>
            </a:r>
            <a:endParaRPr lang="en-US" sz="2400" b="1" dirty="0" smtClean="0"/>
          </a:p>
          <a:p>
            <a:endParaRPr lang="en-US" sz="2400" dirty="0"/>
          </a:p>
        </p:txBody>
      </p:sp>
      <p:pic>
        <p:nvPicPr>
          <p:cNvPr id="1026" name="Picture 2"/>
          <p:cNvPicPr>
            <a:picLocks noChangeAspect="1" noChangeArrowheads="1"/>
          </p:cNvPicPr>
          <p:nvPr/>
        </p:nvPicPr>
        <p:blipFill>
          <a:blip r:embed="rId2"/>
          <a:srcRect/>
          <a:stretch>
            <a:fillRect/>
          </a:stretch>
        </p:blipFill>
        <p:spPr bwMode="auto">
          <a:xfrm>
            <a:off x="6143637" y="2285992"/>
            <a:ext cx="3000396" cy="4572032"/>
          </a:xfrm>
          <a:prstGeom prst="rect">
            <a:avLst/>
          </a:prstGeom>
          <a:solidFill>
            <a:schemeClr val="bg1">
              <a:lumMod val="85000"/>
              <a:alpha val="55000"/>
            </a:schemeClr>
          </a:solidFill>
          <a:ln w="9525">
            <a:noFill/>
            <a:miter lim="800000"/>
            <a:headEnd/>
            <a:tailEnd/>
          </a:ln>
          <a:effectLst/>
        </p:spPr>
      </p:pic>
      <p:sp>
        <p:nvSpPr>
          <p:cNvPr id="6" name="Rectangle 5"/>
          <p:cNvSpPr/>
          <p:nvPr/>
        </p:nvSpPr>
        <p:spPr>
          <a:xfrm>
            <a:off x="-31" y="1428737"/>
            <a:ext cx="6143668" cy="4708981"/>
          </a:xfrm>
          <a:prstGeom prst="rect">
            <a:avLst/>
          </a:prstGeom>
          <a:solidFill>
            <a:schemeClr val="bg1">
              <a:lumMod val="95000"/>
            </a:schemeClr>
          </a:solidFill>
        </p:spPr>
        <p:txBody>
          <a:bodyPr wrap="square">
            <a:spAutoFit/>
          </a:bodyPr>
          <a:lstStyle/>
          <a:p>
            <a:pPr>
              <a:lnSpc>
                <a:spcPct val="150000"/>
              </a:lnSpc>
            </a:pPr>
            <a:r>
              <a:rPr lang="en-US" sz="2000" b="1" dirty="0" smtClean="0">
                <a:solidFill>
                  <a:srgbClr val="3333FF"/>
                </a:solidFill>
              </a:rPr>
              <a:t>int</a:t>
            </a:r>
            <a:r>
              <a:rPr lang="en-US" sz="2000" b="1" dirty="0" smtClean="0"/>
              <a:t> firstNumber , secondNumber ;</a:t>
            </a:r>
          </a:p>
          <a:p>
            <a:pPr>
              <a:lnSpc>
                <a:spcPct val="150000"/>
              </a:lnSpc>
            </a:pPr>
            <a:r>
              <a:rPr lang="en-US" sz="2000" b="1" dirty="0" smtClean="0">
                <a:solidFill>
                  <a:srgbClr val="00B0F0"/>
                </a:solidFill>
              </a:rPr>
              <a:t>Console</a:t>
            </a:r>
            <a:r>
              <a:rPr lang="en-US" sz="2000" b="1" dirty="0" smtClean="0"/>
              <a:t>.Write(</a:t>
            </a:r>
            <a:r>
              <a:rPr lang="en-US" sz="2000" b="1" dirty="0" smtClean="0">
                <a:solidFill>
                  <a:srgbClr val="FF0000"/>
                </a:solidFill>
              </a:rPr>
              <a:t>''Enter a number:''</a:t>
            </a:r>
            <a:r>
              <a:rPr lang="en-US" sz="2000" b="1" dirty="0" smtClean="0"/>
              <a:t>);</a:t>
            </a:r>
          </a:p>
          <a:p>
            <a:pPr>
              <a:lnSpc>
                <a:spcPct val="150000"/>
              </a:lnSpc>
            </a:pPr>
            <a:r>
              <a:rPr lang="en-US" sz="2000" b="1" dirty="0" smtClean="0"/>
              <a:t>firstNumber = </a:t>
            </a:r>
            <a:r>
              <a:rPr lang="en-US" sz="2000" b="1" dirty="0" smtClean="0">
                <a:solidFill>
                  <a:srgbClr val="3333FF"/>
                </a:solidFill>
              </a:rPr>
              <a:t>int</a:t>
            </a:r>
            <a:r>
              <a:rPr lang="en-US" sz="2000" b="1" dirty="0" smtClean="0"/>
              <a:t>.Parse(</a:t>
            </a:r>
            <a:r>
              <a:rPr lang="en-US" sz="2000" b="1" dirty="0" smtClean="0">
                <a:solidFill>
                  <a:srgbClr val="00B0F0"/>
                </a:solidFill>
              </a:rPr>
              <a:t>Console</a:t>
            </a:r>
            <a:r>
              <a:rPr lang="en-US" sz="2000" b="1" dirty="0" smtClean="0"/>
              <a:t>.ReadLine());</a:t>
            </a:r>
          </a:p>
          <a:p>
            <a:pPr>
              <a:lnSpc>
                <a:spcPct val="150000"/>
              </a:lnSpc>
            </a:pPr>
            <a:r>
              <a:rPr lang="en-US" sz="2000" b="1" dirty="0" smtClean="0">
                <a:solidFill>
                  <a:srgbClr val="00B0F0"/>
                </a:solidFill>
              </a:rPr>
              <a:t>Console</a:t>
            </a:r>
            <a:r>
              <a:rPr lang="en-US" sz="2000" b="1" dirty="0" smtClean="0"/>
              <a:t>.Write(</a:t>
            </a:r>
            <a:r>
              <a:rPr lang="en-US" sz="2000" b="1" dirty="0" smtClean="0">
                <a:solidFill>
                  <a:srgbClr val="FF0000"/>
                </a:solidFill>
              </a:rPr>
              <a:t>''Enter another number:''</a:t>
            </a:r>
            <a:r>
              <a:rPr lang="en-US" sz="2000" b="1" dirty="0" smtClean="0"/>
              <a:t>);</a:t>
            </a:r>
          </a:p>
          <a:p>
            <a:pPr>
              <a:lnSpc>
                <a:spcPct val="150000"/>
              </a:lnSpc>
            </a:pPr>
            <a:r>
              <a:rPr lang="en-US" sz="2000" b="1" dirty="0" smtClean="0"/>
              <a:t>secondNumber=</a:t>
            </a:r>
            <a:r>
              <a:rPr lang="en-US" sz="2000" b="1" dirty="0" smtClean="0">
                <a:solidFill>
                  <a:srgbClr val="3333FF"/>
                </a:solidFill>
              </a:rPr>
              <a:t>int</a:t>
            </a:r>
            <a:r>
              <a:rPr lang="en-US" sz="2000" b="1" dirty="0" smtClean="0"/>
              <a:t>.Parse(</a:t>
            </a:r>
            <a:r>
              <a:rPr lang="en-US" sz="2000" b="1" dirty="0" smtClean="0">
                <a:solidFill>
                  <a:srgbClr val="00B0F0"/>
                </a:solidFill>
              </a:rPr>
              <a:t>Console</a:t>
            </a:r>
            <a:r>
              <a:rPr lang="en-US" sz="2000" b="1" dirty="0" smtClean="0"/>
              <a:t>.ReadLine());</a:t>
            </a:r>
          </a:p>
          <a:p>
            <a:pPr>
              <a:lnSpc>
                <a:spcPct val="150000"/>
              </a:lnSpc>
            </a:pPr>
            <a:r>
              <a:rPr lang="en-US" sz="2000" b="1" dirty="0" smtClean="0">
                <a:solidFill>
                  <a:srgbClr val="3333FF"/>
                </a:solidFill>
              </a:rPr>
              <a:t>int</a:t>
            </a:r>
            <a:r>
              <a:rPr lang="en-US" sz="2000" b="1" dirty="0" smtClean="0"/>
              <a:t> bigNumber= firstNumber;</a:t>
            </a:r>
          </a:p>
          <a:p>
            <a:pPr>
              <a:lnSpc>
                <a:spcPct val="150000"/>
              </a:lnSpc>
            </a:pPr>
            <a:r>
              <a:rPr lang="en-US" sz="2000" b="1" dirty="0" smtClean="0"/>
              <a:t>if (secondNumber &gt; firstNumber)</a:t>
            </a:r>
          </a:p>
          <a:p>
            <a:pPr>
              <a:lnSpc>
                <a:spcPct val="150000"/>
              </a:lnSpc>
            </a:pPr>
            <a:r>
              <a:rPr lang="en-US" sz="2000" b="1" dirty="0" smtClean="0"/>
              <a:t>    bigNumber= secondNumber;</a:t>
            </a:r>
          </a:p>
          <a:p>
            <a:pPr>
              <a:lnSpc>
                <a:spcPct val="150000"/>
              </a:lnSpc>
            </a:pPr>
            <a:r>
              <a:rPr lang="en-US" sz="2000" b="1" dirty="0" smtClean="0">
                <a:solidFill>
                  <a:srgbClr val="00B0F0"/>
                </a:solidFill>
              </a:rPr>
              <a:t>Console</a:t>
            </a:r>
            <a:r>
              <a:rPr lang="en-US" sz="2000" b="1" dirty="0" smtClean="0"/>
              <a:t>.WriteLine(</a:t>
            </a:r>
            <a:r>
              <a:rPr lang="en-US" sz="2000" b="1" dirty="0" smtClean="0">
                <a:solidFill>
                  <a:srgbClr val="FF0000"/>
                </a:solidFill>
              </a:rPr>
              <a:t>‘’maximum is:‘’</a:t>
            </a:r>
            <a:r>
              <a:rPr lang="en-US" sz="2000" b="1" dirty="0" smtClean="0"/>
              <a:t>+ bigNumber);</a:t>
            </a:r>
          </a:p>
          <a:p>
            <a:pPr>
              <a:lnSpc>
                <a:spcPct val="150000"/>
              </a:lnSpc>
            </a:pPr>
            <a:r>
              <a:rPr lang="en-US" sz="2000" b="1" dirty="0" smtClean="0">
                <a:solidFill>
                  <a:srgbClr val="00B0F0"/>
                </a:solidFill>
              </a:rPr>
              <a:t>Console</a:t>
            </a:r>
            <a:r>
              <a:rPr lang="en-US" sz="2000" b="1" dirty="0" smtClean="0"/>
              <a:t>.ReadKey();</a:t>
            </a:r>
            <a:endParaRPr lang="en-US" sz="2000" b="1" dirty="0"/>
          </a:p>
        </p:txBody>
      </p:sp>
      <p:cxnSp>
        <p:nvCxnSpPr>
          <p:cNvPr id="10" name="Elbow Connector 9"/>
          <p:cNvCxnSpPr/>
          <p:nvPr/>
        </p:nvCxnSpPr>
        <p:spPr>
          <a:xfrm flipV="1">
            <a:off x="3571868" y="3000372"/>
            <a:ext cx="2500331" cy="1071570"/>
          </a:xfrm>
          <a:prstGeom prst="bentConnector3">
            <a:avLst>
              <a:gd name="adj1" fmla="val 90490"/>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4143372" y="4500570"/>
            <a:ext cx="1928827"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Elbow Connector 22"/>
          <p:cNvCxnSpPr/>
          <p:nvPr/>
        </p:nvCxnSpPr>
        <p:spPr>
          <a:xfrm>
            <a:off x="4071935" y="5000637"/>
            <a:ext cx="2143140" cy="928694"/>
          </a:xfrm>
          <a:prstGeom prst="bentConnector3">
            <a:avLst>
              <a:gd name="adj1" fmla="val 87079"/>
            </a:avLst>
          </a:prstGeom>
          <a:ln>
            <a:tailEnd type="arrow"/>
          </a:ln>
        </p:spPr>
        <p:style>
          <a:lnRef idx="3">
            <a:schemeClr val="dk1"/>
          </a:lnRef>
          <a:fillRef idx="0">
            <a:schemeClr val="dk1"/>
          </a:fillRef>
          <a:effectRef idx="2">
            <a:schemeClr val="dk1"/>
          </a:effectRef>
          <a:fontRef idx="minor">
            <a:schemeClr val="tx1"/>
          </a:fontRef>
        </p:style>
      </p:cxnSp>
      <p:sp>
        <p:nvSpPr>
          <p:cNvPr id="4" name="Slide Number Placeholder 3"/>
          <p:cNvSpPr>
            <a:spLocks noGrp="1"/>
          </p:cNvSpPr>
          <p:nvPr>
            <p:ph type="sldNum" sz="quarter" idx="12"/>
          </p:nvPr>
        </p:nvSpPr>
        <p:spPr>
          <a:xfrm>
            <a:off x="8572528" y="6572272"/>
            <a:ext cx="571472" cy="214290"/>
          </a:xfrm>
          <a:solidFill>
            <a:schemeClr val="bg1"/>
          </a:solidFill>
        </p:spPr>
        <p:txBody>
          <a:bodyPr/>
          <a:lstStyle/>
          <a:p>
            <a:fld id="{6008D2E2-AB25-4D75-A051-1EBB6AD45A34}" type="slidenum">
              <a:rPr lang="en-US" smtClean="0"/>
              <a:pPr/>
              <a:t>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16600"/>
                            </p:stCondLst>
                            <p:childTnLst>
                              <p:par>
                                <p:cTn id="9" presetID="1"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9" cy="642942"/>
          </a:xfrm>
        </p:spPr>
        <p:txBody>
          <a:bodyPr/>
          <a:lstStyle/>
          <a:p>
            <a:r>
              <a:rPr lang="fa-IR" dirty="0" smtClean="0"/>
              <a:t>مثال4</a:t>
            </a:r>
            <a:endParaRPr lang="en-US" dirty="0"/>
          </a:p>
        </p:txBody>
      </p:sp>
      <p:sp>
        <p:nvSpPr>
          <p:cNvPr id="3" name="Content Placeholder 2"/>
          <p:cNvSpPr>
            <a:spLocks noGrp="1"/>
          </p:cNvSpPr>
          <p:nvPr>
            <p:ph idx="1"/>
          </p:nvPr>
        </p:nvSpPr>
        <p:spPr>
          <a:xfrm>
            <a:off x="0" y="785795"/>
            <a:ext cx="9144000" cy="857256"/>
          </a:xfrm>
          <a:solidFill>
            <a:schemeClr val="accent1">
              <a:lumMod val="40000"/>
              <a:lumOff val="60000"/>
            </a:schemeClr>
          </a:solidFill>
        </p:spPr>
        <p:txBody>
          <a:bodyPr/>
          <a:lstStyle/>
          <a:p>
            <a:pPr marL="0" indent="0"/>
            <a:r>
              <a:rPr lang="fa-IR" sz="2400" b="1" dirty="0" smtClean="0"/>
              <a:t>عددی صحیح، داخل متغیری به نام </a:t>
            </a:r>
            <a:r>
              <a:rPr lang="en-US" sz="2400" b="1" dirty="0" smtClean="0"/>
              <a:t>number </a:t>
            </a:r>
            <a:r>
              <a:rPr lang="fa-IR" sz="2400" b="1" dirty="0" smtClean="0"/>
              <a:t>قرار دارد و می خواهیم زوج بودن یا فرد بودن آنرا پس از تشخیص، با پیامی مناسب اعلام کنیم.</a:t>
            </a:r>
            <a:endParaRPr lang="en-US" sz="24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9</a:t>
            </a:fld>
            <a:endParaRPr lang="en-US" dirty="0"/>
          </a:p>
        </p:txBody>
      </p:sp>
      <p:pic>
        <p:nvPicPr>
          <p:cNvPr id="2050" name="Picture 2"/>
          <p:cNvPicPr>
            <a:picLocks noChangeAspect="1" noChangeArrowheads="1"/>
          </p:cNvPicPr>
          <p:nvPr/>
        </p:nvPicPr>
        <p:blipFill>
          <a:blip r:embed="rId2"/>
          <a:srcRect l="4762" t="5970"/>
          <a:stretch>
            <a:fillRect/>
          </a:stretch>
        </p:blipFill>
        <p:spPr bwMode="auto">
          <a:xfrm>
            <a:off x="5786447" y="1643050"/>
            <a:ext cx="3286148" cy="5214974"/>
          </a:xfrm>
          <a:prstGeom prst="rect">
            <a:avLst/>
          </a:prstGeom>
          <a:noFill/>
          <a:ln w="9525">
            <a:noFill/>
            <a:miter lim="800000"/>
            <a:headEnd/>
            <a:tailEnd/>
          </a:ln>
          <a:effectLst/>
        </p:spPr>
      </p:pic>
      <p:sp>
        <p:nvSpPr>
          <p:cNvPr id="7" name="Rectangle 6"/>
          <p:cNvSpPr/>
          <p:nvPr/>
        </p:nvSpPr>
        <p:spPr>
          <a:xfrm>
            <a:off x="142845" y="2435079"/>
            <a:ext cx="5572164" cy="3016210"/>
          </a:xfrm>
          <a:prstGeom prst="rect">
            <a:avLst/>
          </a:prstGeom>
        </p:spPr>
        <p:txBody>
          <a:bodyPr wrap="square">
            <a:spAutoFit/>
          </a:bodyPr>
          <a:lstStyle/>
          <a:p>
            <a:r>
              <a:rPr lang="en-US" sz="2000" b="1" dirty="0" smtClean="0">
                <a:solidFill>
                  <a:srgbClr val="3333FF"/>
                </a:solidFill>
              </a:rPr>
              <a:t>int</a:t>
            </a:r>
            <a:r>
              <a:rPr lang="en-US" sz="2000" b="1" dirty="0" smtClean="0"/>
              <a:t> number;</a:t>
            </a:r>
          </a:p>
          <a:p>
            <a:r>
              <a:rPr lang="en-US" sz="2000" b="1" dirty="0" smtClean="0"/>
              <a:t>number = </a:t>
            </a:r>
            <a:r>
              <a:rPr lang="en-US" sz="2000" b="1" dirty="0" smtClean="0">
                <a:solidFill>
                  <a:srgbClr val="3333FF"/>
                </a:solidFill>
              </a:rPr>
              <a:t>int</a:t>
            </a:r>
            <a:r>
              <a:rPr lang="en-US" sz="2000" b="1" dirty="0" smtClean="0"/>
              <a:t>.Parse(Console.ReadLine());</a:t>
            </a:r>
            <a:endParaRPr lang="fa-IR" sz="2000" b="1" dirty="0" smtClean="0"/>
          </a:p>
          <a:p>
            <a:pPr>
              <a:lnSpc>
                <a:spcPct val="150000"/>
              </a:lnSpc>
            </a:pPr>
            <a:r>
              <a:rPr lang="en-US" sz="2000" b="1" dirty="0" smtClean="0">
                <a:solidFill>
                  <a:srgbClr val="3333FF"/>
                </a:solidFill>
              </a:rPr>
              <a:t>int</a:t>
            </a:r>
            <a:r>
              <a:rPr lang="en-US" sz="2000" b="1" dirty="0" smtClean="0"/>
              <a:t> remainder </a:t>
            </a:r>
            <a:r>
              <a:rPr lang="fa-IR" sz="2000" b="1" dirty="0" smtClean="0"/>
              <a:t>=</a:t>
            </a:r>
            <a:r>
              <a:rPr lang="en-US" sz="2000" b="1" dirty="0" smtClean="0"/>
              <a:t>number % 2;</a:t>
            </a:r>
          </a:p>
          <a:p>
            <a:pPr>
              <a:lnSpc>
                <a:spcPct val="150000"/>
              </a:lnSpc>
            </a:pPr>
            <a:r>
              <a:rPr lang="en-US" sz="2000" b="1" dirty="0" smtClean="0"/>
              <a:t>if (remainder == 0)</a:t>
            </a:r>
          </a:p>
          <a:p>
            <a:pPr>
              <a:lnSpc>
                <a:spcPct val="150000"/>
              </a:lnSpc>
            </a:pPr>
            <a:r>
              <a:rPr lang="en-US" sz="2000" b="1" dirty="0" smtClean="0"/>
              <a:t>    </a:t>
            </a:r>
            <a:r>
              <a:rPr lang="en-US" sz="2000" b="1" dirty="0" smtClean="0">
                <a:solidFill>
                  <a:srgbClr val="3399FF"/>
                </a:solidFill>
              </a:rPr>
              <a:t>Console</a:t>
            </a:r>
            <a:r>
              <a:rPr lang="en-US" sz="2000" b="1" dirty="0" smtClean="0"/>
              <a:t>.WriteLine(number +</a:t>
            </a:r>
            <a:r>
              <a:rPr lang="en-US" sz="2000" b="1" dirty="0" smtClean="0">
                <a:solidFill>
                  <a:srgbClr val="FF0000"/>
                </a:solidFill>
              </a:rPr>
              <a:t>''is Even''</a:t>
            </a:r>
            <a:r>
              <a:rPr lang="en-US" sz="2000" b="1" dirty="0" smtClean="0"/>
              <a:t>);</a:t>
            </a:r>
          </a:p>
          <a:p>
            <a:pPr>
              <a:lnSpc>
                <a:spcPct val="150000"/>
              </a:lnSpc>
            </a:pPr>
            <a:r>
              <a:rPr lang="en-US" sz="2000" b="1" dirty="0" smtClean="0"/>
              <a:t>if (remainder != 0)</a:t>
            </a:r>
          </a:p>
          <a:p>
            <a:pPr>
              <a:lnSpc>
                <a:spcPct val="150000"/>
              </a:lnSpc>
            </a:pPr>
            <a:r>
              <a:rPr lang="en-US" sz="2000" b="1" dirty="0" smtClean="0"/>
              <a:t>    </a:t>
            </a:r>
            <a:r>
              <a:rPr lang="en-US" sz="2000" b="1" dirty="0" smtClean="0">
                <a:solidFill>
                  <a:srgbClr val="3399FF"/>
                </a:solidFill>
              </a:rPr>
              <a:t>Console</a:t>
            </a:r>
            <a:r>
              <a:rPr lang="en-US" sz="2000" b="1" dirty="0" smtClean="0"/>
              <a:t>.WriteLine(number + </a:t>
            </a:r>
            <a:r>
              <a:rPr lang="en-US" sz="2000" b="1" dirty="0" smtClean="0">
                <a:solidFill>
                  <a:srgbClr val="FF0000"/>
                </a:solidFill>
              </a:rPr>
              <a:t>''is Odd''</a:t>
            </a:r>
            <a:r>
              <a:rPr lang="en-US" sz="2000" b="1" dirty="0" smtClean="0"/>
              <a:t>);</a:t>
            </a:r>
            <a:endParaRPr lang="en-US" sz="20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TS010338267</Template>
  <TotalTime>2744</TotalTime>
  <Words>2866</Words>
  <Application>Microsoft Office PowerPoint</Application>
  <PresentationFormat>On-screen Show (4:3)</PresentationFormat>
  <Paragraphs>356</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Diseño predeterminado</vt:lpstr>
      <vt:lpstr>فصل ششم</vt:lpstr>
      <vt:lpstr>هدف رفتاری</vt:lpstr>
      <vt:lpstr>عبارت منطقی</vt:lpstr>
      <vt:lpstr>عملگرهای مقایسه ای</vt:lpstr>
      <vt:lpstr>مثال1</vt:lpstr>
      <vt:lpstr>دستور شرطی if </vt:lpstr>
      <vt:lpstr>مثال2</vt:lpstr>
      <vt:lpstr>مثال3</vt:lpstr>
      <vt:lpstr>مثال4</vt:lpstr>
      <vt:lpstr>دستور شرطی - else if</vt:lpstr>
      <vt:lpstr>مثال5</vt:lpstr>
      <vt:lpstr>بلاک چیست؟</vt:lpstr>
      <vt:lpstr>مثال6</vt:lpstr>
      <vt:lpstr>سؤال</vt:lpstr>
      <vt:lpstr>عملگرهای منطقی</vt:lpstr>
      <vt:lpstr>عملگر&amp;&amp;  - (و)</vt:lpstr>
      <vt:lpstr>عملگر &amp;&amp;</vt:lpstr>
      <vt:lpstr>مثال7</vt:lpstr>
      <vt:lpstr>مثال8</vt:lpstr>
      <vt:lpstr>بهینه سازی</vt:lpstr>
      <vt:lpstr>عملگر||  - (یا)</vt:lpstr>
      <vt:lpstr>عملگر ||</vt:lpstr>
      <vt:lpstr>مثال9</vt:lpstr>
      <vt:lpstr>بهینه سازی</vt:lpstr>
      <vt:lpstr>ساختار if – else if</vt:lpstr>
      <vt:lpstr>مثال 10</vt:lpstr>
      <vt:lpstr>دستور switch</vt:lpstr>
      <vt:lpstr>مثال 11</vt:lpstr>
      <vt:lpstr>می خواهیم تشخیص سه کاربر مختلف، با دریافت نام کاربری و کلمه عبور، انجام شود. در این برنامه، نام کاربری با دستور switch و کلمه عبور با دستور if بررسی شده است.</vt:lpstr>
      <vt:lpstr>Slide 30</vt:lpstr>
    </vt:vector>
  </TitlesOfParts>
  <Company>Office07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alimehri</dc:creator>
  <cp:lastModifiedBy>alimehri</cp:lastModifiedBy>
  <cp:revision>41</cp:revision>
  <dcterms:created xsi:type="dcterms:W3CDTF">2015-01-18T20:00:24Z</dcterms:created>
  <dcterms:modified xsi:type="dcterms:W3CDTF">2015-02-24T14:03:30Z</dcterms:modified>
</cp:coreProperties>
</file>