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60"/>
  </p:notesMasterIdLst>
  <p:sldIdLst>
    <p:sldId id="256" r:id="rId2"/>
    <p:sldId id="257" r:id="rId3"/>
    <p:sldId id="260" r:id="rId4"/>
    <p:sldId id="261" r:id="rId5"/>
    <p:sldId id="262" r:id="rId6"/>
    <p:sldId id="263" r:id="rId7"/>
    <p:sldId id="266" r:id="rId8"/>
    <p:sldId id="287" r:id="rId9"/>
    <p:sldId id="267" r:id="rId10"/>
    <p:sldId id="268" r:id="rId11"/>
    <p:sldId id="288" r:id="rId12"/>
    <p:sldId id="265"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69" r:id="rId30"/>
    <p:sldId id="289" r:id="rId31"/>
    <p:sldId id="290" r:id="rId32"/>
    <p:sldId id="291" r:id="rId33"/>
    <p:sldId id="292" r:id="rId34"/>
    <p:sldId id="293" r:id="rId35"/>
    <p:sldId id="294" r:id="rId36"/>
    <p:sldId id="295" r:id="rId37"/>
    <p:sldId id="296" r:id="rId38"/>
    <p:sldId id="297" r:id="rId39"/>
    <p:sldId id="298" r:id="rId40"/>
    <p:sldId id="299" r:id="rId41"/>
    <p:sldId id="314" r:id="rId42"/>
    <p:sldId id="315" r:id="rId43"/>
    <p:sldId id="316" r:id="rId44"/>
    <p:sldId id="317" r:id="rId45"/>
    <p:sldId id="300" r:id="rId46"/>
    <p:sldId id="302" r:id="rId47"/>
    <p:sldId id="303" r:id="rId48"/>
    <p:sldId id="304" r:id="rId49"/>
    <p:sldId id="305" r:id="rId50"/>
    <p:sldId id="306" r:id="rId51"/>
    <p:sldId id="307" r:id="rId52"/>
    <p:sldId id="310" r:id="rId53"/>
    <p:sldId id="308" r:id="rId54"/>
    <p:sldId id="311" r:id="rId55"/>
    <p:sldId id="309" r:id="rId56"/>
    <p:sldId id="312" r:id="rId57"/>
    <p:sldId id="313" r:id="rId58"/>
    <p:sldId id="258" r:id="rId5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r" defTabSz="914400" rtl="1" eaLnBrk="1" latinLnBrk="0" hangingPunct="1">
      <a:defRPr kern="1200">
        <a:solidFill>
          <a:schemeClr val="tx1"/>
        </a:solidFill>
        <a:latin typeface="Calibri" panose="020F0502020204030204" pitchFamily="34" charset="0"/>
        <a:ea typeface="+mn-ea"/>
        <a:cs typeface="+mn-cs"/>
      </a:defRPr>
    </a:lvl6pPr>
    <a:lvl7pPr marL="2743200" algn="r" defTabSz="914400" rtl="1" eaLnBrk="1" latinLnBrk="0" hangingPunct="1">
      <a:defRPr kern="1200">
        <a:solidFill>
          <a:schemeClr val="tx1"/>
        </a:solidFill>
        <a:latin typeface="Calibri" panose="020F0502020204030204" pitchFamily="34" charset="0"/>
        <a:ea typeface="+mn-ea"/>
        <a:cs typeface="+mn-cs"/>
      </a:defRPr>
    </a:lvl7pPr>
    <a:lvl8pPr marL="3200400" algn="r" defTabSz="914400" rtl="1" eaLnBrk="1" latinLnBrk="0" hangingPunct="1">
      <a:defRPr kern="1200">
        <a:solidFill>
          <a:schemeClr val="tx1"/>
        </a:solidFill>
        <a:latin typeface="Calibri" panose="020F0502020204030204" pitchFamily="34" charset="0"/>
        <a:ea typeface="+mn-ea"/>
        <a:cs typeface="+mn-cs"/>
      </a:defRPr>
    </a:lvl8pPr>
    <a:lvl9pPr marL="3657600" algn="r" defTabSz="914400" rtl="1"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81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84380"/>
    <p:restoredTop sz="94660"/>
  </p:normalViewPr>
  <p:slideViewPr>
    <p:cSldViewPr>
      <p:cViewPr varScale="1">
        <p:scale>
          <a:sx n="74" d="100"/>
          <a:sy n="74" d="100"/>
        </p:scale>
        <p:origin x="1668" y="-12"/>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4E556C-52B7-4574-9677-AA255F67834B}"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pPr rtl="1"/>
          <a:endParaRPr lang="fa-IR"/>
        </a:p>
      </dgm:t>
    </dgm:pt>
    <dgm:pt modelId="{05985511-C7CF-4E2D-B73E-DC482852832F}">
      <dgm:prSet phldrT="[Text]" custT="1"/>
      <dgm:spPr/>
      <dgm:t>
        <a:bodyPr/>
        <a:lstStyle/>
        <a:p>
          <a:pPr rtl="1"/>
          <a:r>
            <a:rPr lang="fa-IR" sz="2000" b="1" dirty="0" smtClean="0">
              <a:solidFill>
                <a:srgbClr val="FF0000"/>
              </a:solidFill>
              <a:cs typeface="B Zar" panose="00000400000000000000" pitchFamily="2" charset="-78"/>
            </a:rPr>
            <a:t>ایجاد مدل شبکه</a:t>
          </a:r>
          <a:endParaRPr lang="fa-IR" sz="2000" b="1" dirty="0">
            <a:solidFill>
              <a:srgbClr val="FF0000"/>
            </a:solidFill>
            <a:cs typeface="B Zar" panose="00000400000000000000" pitchFamily="2" charset="-78"/>
          </a:endParaRPr>
        </a:p>
      </dgm:t>
    </dgm:pt>
    <dgm:pt modelId="{664E1AF1-46E6-4616-BA44-DE23B8E011C6}" type="parTrans" cxnId="{1DCF5D73-44A4-4D43-BBA2-FEDE04F1BCE1}">
      <dgm:prSet/>
      <dgm:spPr/>
      <dgm:t>
        <a:bodyPr/>
        <a:lstStyle/>
        <a:p>
          <a:pPr rtl="1"/>
          <a:endParaRPr lang="fa-IR"/>
        </a:p>
      </dgm:t>
    </dgm:pt>
    <dgm:pt modelId="{41C67E53-2FEF-4D7E-B1FE-9AC101C43839}" type="sibTrans" cxnId="{1DCF5D73-44A4-4D43-BBA2-FEDE04F1BCE1}">
      <dgm:prSet/>
      <dgm:spPr/>
      <dgm:t>
        <a:bodyPr/>
        <a:lstStyle/>
        <a:p>
          <a:pPr rtl="1"/>
          <a:endParaRPr lang="fa-IR"/>
        </a:p>
      </dgm:t>
    </dgm:pt>
    <dgm:pt modelId="{E73E87B9-C34C-4B56-AB42-E8D09F76C9F6}">
      <dgm:prSet phldrT="[Text]" custT="1"/>
      <dgm:spPr/>
      <dgm:t>
        <a:bodyPr/>
        <a:lstStyle/>
        <a:p>
          <a:pPr rtl="1"/>
          <a:r>
            <a:rPr lang="fa-IR" sz="2000" b="1" dirty="0" smtClean="0">
              <a:solidFill>
                <a:srgbClr val="FF0000"/>
              </a:solidFill>
              <a:cs typeface="B Zar" panose="00000400000000000000" pitchFamily="2" charset="-78"/>
            </a:rPr>
            <a:t>تعیین آمار مورد نیاز</a:t>
          </a:r>
          <a:endParaRPr lang="fa-IR" sz="2000" b="1" dirty="0">
            <a:solidFill>
              <a:srgbClr val="FF0000"/>
            </a:solidFill>
            <a:cs typeface="B Zar" panose="00000400000000000000" pitchFamily="2" charset="-78"/>
          </a:endParaRPr>
        </a:p>
      </dgm:t>
    </dgm:pt>
    <dgm:pt modelId="{8AE62B29-DDFC-4EFA-94A9-0EF3E7A21A99}" type="parTrans" cxnId="{AD8F8E3B-BAEC-45DB-95B6-17EBD7BB4AD2}">
      <dgm:prSet/>
      <dgm:spPr/>
      <dgm:t>
        <a:bodyPr/>
        <a:lstStyle/>
        <a:p>
          <a:pPr rtl="1"/>
          <a:endParaRPr lang="fa-IR"/>
        </a:p>
      </dgm:t>
    </dgm:pt>
    <dgm:pt modelId="{8EBBDA08-A034-4033-AC8B-235B4220865E}" type="sibTrans" cxnId="{AD8F8E3B-BAEC-45DB-95B6-17EBD7BB4AD2}">
      <dgm:prSet/>
      <dgm:spPr/>
      <dgm:t>
        <a:bodyPr/>
        <a:lstStyle/>
        <a:p>
          <a:pPr rtl="1"/>
          <a:endParaRPr lang="fa-IR"/>
        </a:p>
      </dgm:t>
    </dgm:pt>
    <dgm:pt modelId="{F04A2B38-E0A1-4F81-891B-B099ADC04C22}">
      <dgm:prSet phldrT="[Text]" custT="1"/>
      <dgm:spPr/>
      <dgm:t>
        <a:bodyPr/>
        <a:lstStyle/>
        <a:p>
          <a:pPr rtl="1"/>
          <a:r>
            <a:rPr lang="fa-IR" sz="2000" b="1" dirty="0" smtClean="0">
              <a:solidFill>
                <a:srgbClr val="FF0000"/>
              </a:solidFill>
              <a:cs typeface="B Zar" panose="00000400000000000000" pitchFamily="2" charset="-78"/>
            </a:rPr>
            <a:t>اجرای شبیه سازی</a:t>
          </a:r>
          <a:endParaRPr lang="fa-IR" sz="2000" b="1" dirty="0">
            <a:solidFill>
              <a:srgbClr val="FF0000"/>
            </a:solidFill>
            <a:cs typeface="B Zar" panose="00000400000000000000" pitchFamily="2" charset="-78"/>
          </a:endParaRPr>
        </a:p>
      </dgm:t>
    </dgm:pt>
    <dgm:pt modelId="{C036FE70-B4F7-47AA-8924-2F2FE482D55E}" type="parTrans" cxnId="{5ED000FC-7A14-4034-8BE1-A31770962B8B}">
      <dgm:prSet/>
      <dgm:spPr/>
      <dgm:t>
        <a:bodyPr/>
        <a:lstStyle/>
        <a:p>
          <a:pPr rtl="1"/>
          <a:endParaRPr lang="fa-IR"/>
        </a:p>
      </dgm:t>
    </dgm:pt>
    <dgm:pt modelId="{F22141A8-EF16-4EA6-A678-12570F2CB7C4}" type="sibTrans" cxnId="{5ED000FC-7A14-4034-8BE1-A31770962B8B}">
      <dgm:prSet/>
      <dgm:spPr/>
      <dgm:t>
        <a:bodyPr/>
        <a:lstStyle/>
        <a:p>
          <a:pPr rtl="1"/>
          <a:endParaRPr lang="fa-IR"/>
        </a:p>
      </dgm:t>
    </dgm:pt>
    <dgm:pt modelId="{87D94EBF-410E-47B7-91DB-E17BE35FFC5D}">
      <dgm:prSet phldrT="[Text]" custT="1"/>
      <dgm:spPr/>
      <dgm:t>
        <a:bodyPr/>
        <a:lstStyle/>
        <a:p>
          <a:pPr rtl="1"/>
          <a:r>
            <a:rPr lang="fa-IR" sz="2000" b="1" dirty="0" smtClean="0">
              <a:solidFill>
                <a:srgbClr val="FF0000"/>
              </a:solidFill>
              <a:cs typeface="B Zar" panose="00000400000000000000" pitchFamily="2" charset="-78"/>
            </a:rPr>
            <a:t>نمایش و </a:t>
          </a:r>
        </a:p>
        <a:p>
          <a:pPr rtl="1"/>
          <a:r>
            <a:rPr lang="fa-IR" sz="2000" b="1" dirty="0" smtClean="0">
              <a:solidFill>
                <a:srgbClr val="FF0000"/>
              </a:solidFill>
              <a:cs typeface="B Zar" panose="00000400000000000000" pitchFamily="2" charset="-78"/>
            </a:rPr>
            <a:t>تحلیل نتایج</a:t>
          </a:r>
          <a:endParaRPr lang="fa-IR" sz="2000" b="1" dirty="0">
            <a:solidFill>
              <a:srgbClr val="FF0000"/>
            </a:solidFill>
            <a:cs typeface="B Zar" panose="00000400000000000000" pitchFamily="2" charset="-78"/>
          </a:endParaRPr>
        </a:p>
      </dgm:t>
    </dgm:pt>
    <dgm:pt modelId="{C47513D8-E72D-492A-841E-73EAA6A539A3}" type="parTrans" cxnId="{5C28605E-E46B-4F37-BD32-DEC7214C7C3B}">
      <dgm:prSet/>
      <dgm:spPr/>
      <dgm:t>
        <a:bodyPr/>
        <a:lstStyle/>
        <a:p>
          <a:pPr rtl="1"/>
          <a:endParaRPr lang="fa-IR"/>
        </a:p>
      </dgm:t>
    </dgm:pt>
    <dgm:pt modelId="{B1D0503A-FE86-4106-BEDB-7825A657AF87}" type="sibTrans" cxnId="{5C28605E-E46B-4F37-BD32-DEC7214C7C3B}">
      <dgm:prSet/>
      <dgm:spPr/>
      <dgm:t>
        <a:bodyPr/>
        <a:lstStyle/>
        <a:p>
          <a:pPr rtl="1"/>
          <a:endParaRPr lang="fa-IR"/>
        </a:p>
      </dgm:t>
    </dgm:pt>
    <dgm:pt modelId="{DBDC2D1B-5763-4E91-9F55-EB47CD7E20CF}" type="pres">
      <dgm:prSet presAssocID="{854E556C-52B7-4574-9677-AA255F67834B}" presName="Name0" presStyleCnt="0">
        <dgm:presLayoutVars>
          <dgm:chMax val="7"/>
          <dgm:chPref val="7"/>
          <dgm:dir/>
          <dgm:animLvl val="lvl"/>
        </dgm:presLayoutVars>
      </dgm:prSet>
      <dgm:spPr/>
      <dgm:t>
        <a:bodyPr/>
        <a:lstStyle/>
        <a:p>
          <a:pPr rtl="1"/>
          <a:endParaRPr lang="fa-IR"/>
        </a:p>
      </dgm:t>
    </dgm:pt>
    <dgm:pt modelId="{855BA9BF-C768-4ACF-8BFD-2AF7E61C8B0C}" type="pres">
      <dgm:prSet presAssocID="{05985511-C7CF-4E2D-B73E-DC482852832F}" presName="Accent1" presStyleCnt="0"/>
      <dgm:spPr/>
    </dgm:pt>
    <dgm:pt modelId="{BF6925BD-02C9-45CE-A456-F7FDEE53F96C}" type="pres">
      <dgm:prSet presAssocID="{05985511-C7CF-4E2D-B73E-DC482852832F}" presName="Accent" presStyleLbl="node1" presStyleIdx="0" presStyleCnt="4"/>
      <dgm:spPr/>
    </dgm:pt>
    <dgm:pt modelId="{079592F0-B9BB-4D04-B37D-CB316BC4417C}" type="pres">
      <dgm:prSet presAssocID="{05985511-C7CF-4E2D-B73E-DC482852832F}" presName="Parent1" presStyleLbl="revTx" presStyleIdx="0" presStyleCnt="4">
        <dgm:presLayoutVars>
          <dgm:chMax val="1"/>
          <dgm:chPref val="1"/>
          <dgm:bulletEnabled val="1"/>
        </dgm:presLayoutVars>
      </dgm:prSet>
      <dgm:spPr/>
      <dgm:t>
        <a:bodyPr/>
        <a:lstStyle/>
        <a:p>
          <a:pPr rtl="1"/>
          <a:endParaRPr lang="fa-IR"/>
        </a:p>
      </dgm:t>
    </dgm:pt>
    <dgm:pt modelId="{FE5423F6-243B-42BB-A817-F57D7305F488}" type="pres">
      <dgm:prSet presAssocID="{E73E87B9-C34C-4B56-AB42-E8D09F76C9F6}" presName="Accent2" presStyleCnt="0"/>
      <dgm:spPr/>
    </dgm:pt>
    <dgm:pt modelId="{15243D57-88B7-404D-AD3B-4082478B9C80}" type="pres">
      <dgm:prSet presAssocID="{E73E87B9-C34C-4B56-AB42-E8D09F76C9F6}" presName="Accent" presStyleLbl="node1" presStyleIdx="1" presStyleCnt="4"/>
      <dgm:spPr/>
    </dgm:pt>
    <dgm:pt modelId="{8AEDE1A4-03FD-456B-B17B-C86202D01BB5}" type="pres">
      <dgm:prSet presAssocID="{E73E87B9-C34C-4B56-AB42-E8D09F76C9F6}" presName="Parent2" presStyleLbl="revTx" presStyleIdx="1" presStyleCnt="4" custLinFactNeighborX="-3734" custLinFactNeighborY="-8102">
        <dgm:presLayoutVars>
          <dgm:chMax val="1"/>
          <dgm:chPref val="1"/>
          <dgm:bulletEnabled val="1"/>
        </dgm:presLayoutVars>
      </dgm:prSet>
      <dgm:spPr/>
      <dgm:t>
        <a:bodyPr/>
        <a:lstStyle/>
        <a:p>
          <a:pPr rtl="1"/>
          <a:endParaRPr lang="fa-IR"/>
        </a:p>
      </dgm:t>
    </dgm:pt>
    <dgm:pt modelId="{7F92A248-DC72-4A25-BFFC-CF2A72331E07}" type="pres">
      <dgm:prSet presAssocID="{F04A2B38-E0A1-4F81-891B-B099ADC04C22}" presName="Accent3" presStyleCnt="0"/>
      <dgm:spPr/>
    </dgm:pt>
    <dgm:pt modelId="{504AA6DC-39B4-49B2-B4C4-1BFFC414EA61}" type="pres">
      <dgm:prSet presAssocID="{F04A2B38-E0A1-4F81-891B-B099ADC04C22}" presName="Accent" presStyleLbl="node1" presStyleIdx="2" presStyleCnt="4"/>
      <dgm:spPr/>
    </dgm:pt>
    <dgm:pt modelId="{63761E02-9A8B-4A2E-9643-08DC2E58DDC3}" type="pres">
      <dgm:prSet presAssocID="{F04A2B38-E0A1-4F81-891B-B099ADC04C22}" presName="Parent3" presStyleLbl="revTx" presStyleIdx="2" presStyleCnt="4" custScaleY="133019" custLinFactNeighborX="-3533" custLinFactNeighborY="-28056">
        <dgm:presLayoutVars>
          <dgm:chMax val="1"/>
          <dgm:chPref val="1"/>
          <dgm:bulletEnabled val="1"/>
        </dgm:presLayoutVars>
      </dgm:prSet>
      <dgm:spPr/>
      <dgm:t>
        <a:bodyPr/>
        <a:lstStyle/>
        <a:p>
          <a:pPr rtl="1"/>
          <a:endParaRPr lang="fa-IR"/>
        </a:p>
      </dgm:t>
    </dgm:pt>
    <dgm:pt modelId="{288F28EC-F515-4EEF-9E51-4A41CBBA7FEF}" type="pres">
      <dgm:prSet presAssocID="{87D94EBF-410E-47B7-91DB-E17BE35FFC5D}" presName="Accent4" presStyleCnt="0"/>
      <dgm:spPr/>
    </dgm:pt>
    <dgm:pt modelId="{F7D638FF-8B3C-4801-B337-44C770AF336E}" type="pres">
      <dgm:prSet presAssocID="{87D94EBF-410E-47B7-91DB-E17BE35FFC5D}" presName="Accent" presStyleLbl="node1" presStyleIdx="3" presStyleCnt="4"/>
      <dgm:spPr/>
    </dgm:pt>
    <dgm:pt modelId="{5AB2808C-ABCD-4487-9F1D-846CC1EC5795}" type="pres">
      <dgm:prSet presAssocID="{87D94EBF-410E-47B7-91DB-E17BE35FFC5D}" presName="Parent4" presStyleLbl="revTx" presStyleIdx="3" presStyleCnt="4" custScaleX="131671" custLinFactNeighborX="0" custLinFactNeighborY="-17538">
        <dgm:presLayoutVars>
          <dgm:chMax val="1"/>
          <dgm:chPref val="1"/>
          <dgm:bulletEnabled val="1"/>
        </dgm:presLayoutVars>
      </dgm:prSet>
      <dgm:spPr/>
      <dgm:t>
        <a:bodyPr/>
        <a:lstStyle/>
        <a:p>
          <a:pPr rtl="1"/>
          <a:endParaRPr lang="fa-IR"/>
        </a:p>
      </dgm:t>
    </dgm:pt>
  </dgm:ptLst>
  <dgm:cxnLst>
    <dgm:cxn modelId="{4D038F1E-451B-4257-A2AA-F6F4B77DAA02}" type="presOf" srcId="{F04A2B38-E0A1-4F81-891B-B099ADC04C22}" destId="{63761E02-9A8B-4A2E-9643-08DC2E58DDC3}" srcOrd="0" destOrd="0" presId="urn:microsoft.com/office/officeart/2009/layout/CircleArrowProcess"/>
    <dgm:cxn modelId="{FAB4E718-DCE9-4785-9B2E-1984250D6CC2}" type="presOf" srcId="{854E556C-52B7-4574-9677-AA255F67834B}" destId="{DBDC2D1B-5763-4E91-9F55-EB47CD7E20CF}" srcOrd="0" destOrd="0" presId="urn:microsoft.com/office/officeart/2009/layout/CircleArrowProcess"/>
    <dgm:cxn modelId="{1DCF5D73-44A4-4D43-BBA2-FEDE04F1BCE1}" srcId="{854E556C-52B7-4574-9677-AA255F67834B}" destId="{05985511-C7CF-4E2D-B73E-DC482852832F}" srcOrd="0" destOrd="0" parTransId="{664E1AF1-46E6-4616-BA44-DE23B8E011C6}" sibTransId="{41C67E53-2FEF-4D7E-B1FE-9AC101C43839}"/>
    <dgm:cxn modelId="{1CE505E8-C94A-44B1-B759-2048C53634D1}" type="presOf" srcId="{E73E87B9-C34C-4B56-AB42-E8D09F76C9F6}" destId="{8AEDE1A4-03FD-456B-B17B-C86202D01BB5}" srcOrd="0" destOrd="0" presId="urn:microsoft.com/office/officeart/2009/layout/CircleArrowProcess"/>
    <dgm:cxn modelId="{5C28605E-E46B-4F37-BD32-DEC7214C7C3B}" srcId="{854E556C-52B7-4574-9677-AA255F67834B}" destId="{87D94EBF-410E-47B7-91DB-E17BE35FFC5D}" srcOrd="3" destOrd="0" parTransId="{C47513D8-E72D-492A-841E-73EAA6A539A3}" sibTransId="{B1D0503A-FE86-4106-BEDB-7825A657AF87}"/>
    <dgm:cxn modelId="{5ED000FC-7A14-4034-8BE1-A31770962B8B}" srcId="{854E556C-52B7-4574-9677-AA255F67834B}" destId="{F04A2B38-E0A1-4F81-891B-B099ADC04C22}" srcOrd="2" destOrd="0" parTransId="{C036FE70-B4F7-47AA-8924-2F2FE482D55E}" sibTransId="{F22141A8-EF16-4EA6-A678-12570F2CB7C4}"/>
    <dgm:cxn modelId="{7566BD53-25B9-4B2E-830C-C4520D7FB29E}" type="presOf" srcId="{87D94EBF-410E-47B7-91DB-E17BE35FFC5D}" destId="{5AB2808C-ABCD-4487-9F1D-846CC1EC5795}" srcOrd="0" destOrd="0" presId="urn:microsoft.com/office/officeart/2009/layout/CircleArrowProcess"/>
    <dgm:cxn modelId="{AD8F8E3B-BAEC-45DB-95B6-17EBD7BB4AD2}" srcId="{854E556C-52B7-4574-9677-AA255F67834B}" destId="{E73E87B9-C34C-4B56-AB42-E8D09F76C9F6}" srcOrd="1" destOrd="0" parTransId="{8AE62B29-DDFC-4EFA-94A9-0EF3E7A21A99}" sibTransId="{8EBBDA08-A034-4033-AC8B-235B4220865E}"/>
    <dgm:cxn modelId="{7C93D2D9-A273-4D0D-9154-B262A97C4FF2}" type="presOf" srcId="{05985511-C7CF-4E2D-B73E-DC482852832F}" destId="{079592F0-B9BB-4D04-B37D-CB316BC4417C}" srcOrd="0" destOrd="0" presId="urn:microsoft.com/office/officeart/2009/layout/CircleArrowProcess"/>
    <dgm:cxn modelId="{F9266CED-18AF-4B8F-8B37-3ADD346F7E4F}" type="presParOf" srcId="{DBDC2D1B-5763-4E91-9F55-EB47CD7E20CF}" destId="{855BA9BF-C768-4ACF-8BFD-2AF7E61C8B0C}" srcOrd="0" destOrd="0" presId="urn:microsoft.com/office/officeart/2009/layout/CircleArrowProcess"/>
    <dgm:cxn modelId="{80FC5CD3-F75E-4F83-AB9D-ADBBF447CCB5}" type="presParOf" srcId="{855BA9BF-C768-4ACF-8BFD-2AF7E61C8B0C}" destId="{BF6925BD-02C9-45CE-A456-F7FDEE53F96C}" srcOrd="0" destOrd="0" presId="urn:microsoft.com/office/officeart/2009/layout/CircleArrowProcess"/>
    <dgm:cxn modelId="{588FC17B-782F-423C-89AD-8712C6652890}" type="presParOf" srcId="{DBDC2D1B-5763-4E91-9F55-EB47CD7E20CF}" destId="{079592F0-B9BB-4D04-B37D-CB316BC4417C}" srcOrd="1" destOrd="0" presId="urn:microsoft.com/office/officeart/2009/layout/CircleArrowProcess"/>
    <dgm:cxn modelId="{9D8AE537-2286-43B7-93C9-C28F1FC14202}" type="presParOf" srcId="{DBDC2D1B-5763-4E91-9F55-EB47CD7E20CF}" destId="{FE5423F6-243B-42BB-A817-F57D7305F488}" srcOrd="2" destOrd="0" presId="urn:microsoft.com/office/officeart/2009/layout/CircleArrowProcess"/>
    <dgm:cxn modelId="{0F88C277-45E9-4A3A-923F-8D5A15693DD1}" type="presParOf" srcId="{FE5423F6-243B-42BB-A817-F57D7305F488}" destId="{15243D57-88B7-404D-AD3B-4082478B9C80}" srcOrd="0" destOrd="0" presId="urn:microsoft.com/office/officeart/2009/layout/CircleArrowProcess"/>
    <dgm:cxn modelId="{13AE5427-23F5-476A-8E5B-97E8D850D473}" type="presParOf" srcId="{DBDC2D1B-5763-4E91-9F55-EB47CD7E20CF}" destId="{8AEDE1A4-03FD-456B-B17B-C86202D01BB5}" srcOrd="3" destOrd="0" presId="urn:microsoft.com/office/officeart/2009/layout/CircleArrowProcess"/>
    <dgm:cxn modelId="{F8F1B9A5-151F-4E40-BA75-12464222E54B}" type="presParOf" srcId="{DBDC2D1B-5763-4E91-9F55-EB47CD7E20CF}" destId="{7F92A248-DC72-4A25-BFFC-CF2A72331E07}" srcOrd="4" destOrd="0" presId="urn:microsoft.com/office/officeart/2009/layout/CircleArrowProcess"/>
    <dgm:cxn modelId="{088734F8-A515-4845-BA90-A7380AF420FE}" type="presParOf" srcId="{7F92A248-DC72-4A25-BFFC-CF2A72331E07}" destId="{504AA6DC-39B4-49B2-B4C4-1BFFC414EA61}" srcOrd="0" destOrd="0" presId="urn:microsoft.com/office/officeart/2009/layout/CircleArrowProcess"/>
    <dgm:cxn modelId="{5A9BB9DF-0F2D-4B00-B40F-CA1E620EBE20}" type="presParOf" srcId="{DBDC2D1B-5763-4E91-9F55-EB47CD7E20CF}" destId="{63761E02-9A8B-4A2E-9643-08DC2E58DDC3}" srcOrd="5" destOrd="0" presId="urn:microsoft.com/office/officeart/2009/layout/CircleArrowProcess"/>
    <dgm:cxn modelId="{03507F02-EF6C-406A-B117-5D40276E4573}" type="presParOf" srcId="{DBDC2D1B-5763-4E91-9F55-EB47CD7E20CF}" destId="{288F28EC-F515-4EEF-9E51-4A41CBBA7FEF}" srcOrd="6" destOrd="0" presId="urn:microsoft.com/office/officeart/2009/layout/CircleArrowProcess"/>
    <dgm:cxn modelId="{19359CA7-F2FF-481B-A23F-DCC548447E2C}" type="presParOf" srcId="{288F28EC-F515-4EEF-9E51-4A41CBBA7FEF}" destId="{F7D638FF-8B3C-4801-B337-44C770AF336E}" srcOrd="0" destOrd="0" presId="urn:microsoft.com/office/officeart/2009/layout/CircleArrowProcess"/>
    <dgm:cxn modelId="{2C23239E-DD12-428A-8502-6F2530BCD29F}" type="presParOf" srcId="{DBDC2D1B-5763-4E91-9F55-EB47CD7E20CF}" destId="{5AB2808C-ABCD-4487-9F1D-846CC1EC5795}" srcOrd="7"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9B09F5-AB7F-4E84-AE16-693DFAEB321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fa-IR"/>
        </a:p>
      </dgm:t>
    </dgm:pt>
    <dgm:pt modelId="{BCF054E1-A62B-49C1-BB94-8A6A57772558}">
      <dgm:prSet phldrT="[Text]"/>
      <dgm:spPr/>
      <dgm:t>
        <a:bodyPr>
          <a:scene3d>
            <a:camera prst="orthographicFront"/>
            <a:lightRig rig="soft" dir="t">
              <a:rot lat="0" lon="0" rev="15600000"/>
            </a:lightRig>
          </a:scene3d>
          <a:sp3d extrusionH="57150" prstMaterial="softEdge">
            <a:bevelT w="25400" h="38100"/>
          </a:sp3d>
        </a:bodyPr>
        <a:lstStyle/>
        <a:p>
          <a:pPr rtl="1"/>
          <a:r>
            <a:rPr lang="en-US" b="1" cap="none" spc="0" dirty="0" smtClean="0">
              <a:ln/>
              <a:solidFill>
                <a:schemeClr val="accent4"/>
              </a:solidFill>
              <a:effectLst/>
            </a:rPr>
            <a:t>Statistics</a:t>
          </a:r>
          <a:endParaRPr lang="fa-IR" b="1" cap="none" spc="0" dirty="0">
            <a:ln/>
            <a:solidFill>
              <a:schemeClr val="accent4"/>
            </a:solidFill>
            <a:effectLst/>
          </a:endParaRPr>
        </a:p>
      </dgm:t>
    </dgm:pt>
    <dgm:pt modelId="{2B1C0B9F-3A14-4415-936A-04D8B8D69541}" type="parTrans" cxnId="{76C9E12B-9572-4F3C-8462-8B99EC70C458}">
      <dgm:prSet/>
      <dgm:spPr/>
      <dgm:t>
        <a:bodyPr>
          <a:scene3d>
            <a:camera prst="orthographicFront"/>
            <a:lightRig rig="soft" dir="t">
              <a:rot lat="0" lon="0" rev="15600000"/>
            </a:lightRig>
          </a:scene3d>
          <a:sp3d extrusionH="57150" prstMaterial="softEdge">
            <a:bevelT w="25400" h="38100"/>
          </a:sp3d>
        </a:bodyPr>
        <a:lstStyle/>
        <a:p>
          <a:pPr rtl="1"/>
          <a:endParaRPr lang="fa-IR" b="1" cap="none" spc="0">
            <a:ln/>
            <a:solidFill>
              <a:schemeClr val="accent4"/>
            </a:solidFill>
            <a:effectLst/>
          </a:endParaRPr>
        </a:p>
      </dgm:t>
    </dgm:pt>
    <dgm:pt modelId="{199F3409-7C0C-4527-A6EB-2847E5D8DD97}" type="sibTrans" cxnId="{76C9E12B-9572-4F3C-8462-8B99EC70C458}">
      <dgm:prSet/>
      <dgm:spPr/>
      <dgm:t>
        <a:bodyPr>
          <a:scene3d>
            <a:camera prst="orthographicFront"/>
            <a:lightRig rig="soft" dir="t">
              <a:rot lat="0" lon="0" rev="15600000"/>
            </a:lightRig>
          </a:scene3d>
          <a:sp3d extrusionH="57150" prstMaterial="softEdge">
            <a:bevelT w="25400" h="38100"/>
          </a:sp3d>
        </a:bodyPr>
        <a:lstStyle/>
        <a:p>
          <a:pPr rtl="1"/>
          <a:endParaRPr lang="fa-IR" b="1" cap="none" spc="0">
            <a:ln/>
            <a:solidFill>
              <a:schemeClr val="accent4"/>
            </a:solidFill>
            <a:effectLst/>
          </a:endParaRPr>
        </a:p>
      </dgm:t>
    </dgm:pt>
    <dgm:pt modelId="{5D195F08-7B52-4B0F-9463-C0C51EA0CC23}">
      <dgm:prSet phldrT="[Text]"/>
      <dgm:spPr/>
      <dgm:t>
        <a:bodyPr>
          <a:scene3d>
            <a:camera prst="orthographicFront"/>
            <a:lightRig rig="soft" dir="t">
              <a:rot lat="0" lon="0" rev="15600000"/>
            </a:lightRig>
          </a:scene3d>
          <a:sp3d extrusionH="57150" prstMaterial="softEdge">
            <a:bevelT w="25400" h="38100"/>
          </a:sp3d>
        </a:bodyPr>
        <a:lstStyle/>
        <a:p>
          <a:pPr rtl="1"/>
          <a:r>
            <a:rPr lang="en-US" b="1" cap="none" spc="0" dirty="0" smtClean="0">
              <a:ln/>
              <a:solidFill>
                <a:schemeClr val="accent4"/>
              </a:solidFill>
              <a:effectLst/>
            </a:rPr>
            <a:t>Global Statistics </a:t>
          </a:r>
          <a:endParaRPr lang="fa-IR" b="1" cap="none" spc="0" dirty="0">
            <a:ln/>
            <a:solidFill>
              <a:schemeClr val="accent4"/>
            </a:solidFill>
            <a:effectLst/>
          </a:endParaRPr>
        </a:p>
      </dgm:t>
    </dgm:pt>
    <dgm:pt modelId="{8E668AA2-5FF9-4AD0-8CA8-0AA3738969FC}" type="parTrans" cxnId="{99FCCC75-3DBD-4443-969F-7CFBD57C1456}">
      <dgm:prSet/>
      <dgm:spPr/>
      <dgm:t>
        <a:bodyPr>
          <a:scene3d>
            <a:camera prst="orthographicFront"/>
            <a:lightRig rig="soft" dir="t">
              <a:rot lat="0" lon="0" rev="15600000"/>
            </a:lightRig>
          </a:scene3d>
          <a:sp3d extrusionH="57150" prstMaterial="softEdge">
            <a:bevelT w="25400" h="38100"/>
          </a:sp3d>
        </a:bodyPr>
        <a:lstStyle/>
        <a:p>
          <a:pPr rtl="1"/>
          <a:endParaRPr lang="fa-IR" b="1" cap="none" spc="0">
            <a:ln/>
            <a:solidFill>
              <a:schemeClr val="accent4"/>
            </a:solidFill>
            <a:effectLst/>
          </a:endParaRPr>
        </a:p>
      </dgm:t>
    </dgm:pt>
    <dgm:pt modelId="{E50B24D4-9760-4301-AD73-0A8CE0580095}" type="sibTrans" cxnId="{99FCCC75-3DBD-4443-969F-7CFBD57C1456}">
      <dgm:prSet/>
      <dgm:spPr/>
      <dgm:t>
        <a:bodyPr>
          <a:scene3d>
            <a:camera prst="orthographicFront"/>
            <a:lightRig rig="soft" dir="t">
              <a:rot lat="0" lon="0" rev="15600000"/>
            </a:lightRig>
          </a:scene3d>
          <a:sp3d extrusionH="57150" prstMaterial="softEdge">
            <a:bevelT w="25400" h="38100"/>
          </a:sp3d>
        </a:bodyPr>
        <a:lstStyle/>
        <a:p>
          <a:pPr rtl="1"/>
          <a:endParaRPr lang="fa-IR" b="1" cap="none" spc="0">
            <a:ln/>
            <a:solidFill>
              <a:schemeClr val="accent4"/>
            </a:solidFill>
            <a:effectLst/>
          </a:endParaRPr>
        </a:p>
      </dgm:t>
    </dgm:pt>
    <dgm:pt modelId="{E2559D68-0880-4690-920B-307BFB1CE01D}">
      <dgm:prSet phldrT="[Text]"/>
      <dgm:spPr/>
      <dgm:t>
        <a:bodyPr>
          <a:scene3d>
            <a:camera prst="orthographicFront"/>
            <a:lightRig rig="soft" dir="t">
              <a:rot lat="0" lon="0" rev="15600000"/>
            </a:lightRig>
          </a:scene3d>
          <a:sp3d extrusionH="57150" prstMaterial="softEdge">
            <a:bevelT w="25400" h="38100"/>
          </a:sp3d>
        </a:bodyPr>
        <a:lstStyle/>
        <a:p>
          <a:pPr rtl="1"/>
          <a:r>
            <a:rPr lang="en-US" b="1" cap="none" spc="0" dirty="0" smtClean="0">
              <a:ln/>
              <a:solidFill>
                <a:schemeClr val="accent4"/>
              </a:solidFill>
              <a:effectLst/>
            </a:rPr>
            <a:t>Object Statistics </a:t>
          </a:r>
          <a:endParaRPr lang="fa-IR" b="1" cap="none" spc="0" dirty="0">
            <a:ln/>
            <a:solidFill>
              <a:schemeClr val="accent4"/>
            </a:solidFill>
            <a:effectLst/>
          </a:endParaRPr>
        </a:p>
      </dgm:t>
    </dgm:pt>
    <dgm:pt modelId="{96028D8D-1728-4A34-84BB-50D6640F04F2}" type="parTrans" cxnId="{D4F2F2B5-84B4-4160-9E34-309F22F2B191}">
      <dgm:prSet/>
      <dgm:spPr/>
      <dgm:t>
        <a:bodyPr>
          <a:scene3d>
            <a:camera prst="orthographicFront"/>
            <a:lightRig rig="soft" dir="t">
              <a:rot lat="0" lon="0" rev="15600000"/>
            </a:lightRig>
          </a:scene3d>
          <a:sp3d extrusionH="57150" prstMaterial="softEdge">
            <a:bevelT w="25400" h="38100"/>
          </a:sp3d>
        </a:bodyPr>
        <a:lstStyle/>
        <a:p>
          <a:pPr rtl="1"/>
          <a:endParaRPr lang="fa-IR" b="1" cap="none" spc="0">
            <a:ln/>
            <a:solidFill>
              <a:schemeClr val="accent4"/>
            </a:solidFill>
            <a:effectLst/>
          </a:endParaRPr>
        </a:p>
      </dgm:t>
    </dgm:pt>
    <dgm:pt modelId="{EEC6F1D7-6B34-4584-90B6-D7C878C8E61E}" type="sibTrans" cxnId="{D4F2F2B5-84B4-4160-9E34-309F22F2B191}">
      <dgm:prSet/>
      <dgm:spPr/>
      <dgm:t>
        <a:bodyPr>
          <a:scene3d>
            <a:camera prst="orthographicFront"/>
            <a:lightRig rig="soft" dir="t">
              <a:rot lat="0" lon="0" rev="15600000"/>
            </a:lightRig>
          </a:scene3d>
          <a:sp3d extrusionH="57150" prstMaterial="softEdge">
            <a:bevelT w="25400" h="38100"/>
          </a:sp3d>
        </a:bodyPr>
        <a:lstStyle/>
        <a:p>
          <a:pPr rtl="1"/>
          <a:endParaRPr lang="fa-IR" b="1" cap="none" spc="0">
            <a:ln/>
            <a:solidFill>
              <a:schemeClr val="accent4"/>
            </a:solidFill>
            <a:effectLst/>
          </a:endParaRPr>
        </a:p>
      </dgm:t>
    </dgm:pt>
    <dgm:pt modelId="{FDA980C0-1FD9-4FBE-AF8D-98EAF0BD86C3}" type="pres">
      <dgm:prSet presAssocID="{9B9B09F5-AB7F-4E84-AE16-693DFAEB3217}" presName="hierChild1" presStyleCnt="0">
        <dgm:presLayoutVars>
          <dgm:chPref val="1"/>
          <dgm:dir/>
          <dgm:animOne val="branch"/>
          <dgm:animLvl val="lvl"/>
          <dgm:resizeHandles/>
        </dgm:presLayoutVars>
      </dgm:prSet>
      <dgm:spPr/>
      <dgm:t>
        <a:bodyPr/>
        <a:lstStyle/>
        <a:p>
          <a:pPr rtl="1"/>
          <a:endParaRPr lang="fa-IR"/>
        </a:p>
      </dgm:t>
    </dgm:pt>
    <dgm:pt modelId="{0337A989-EF8F-48D7-82B4-9502718AC7C6}" type="pres">
      <dgm:prSet presAssocID="{BCF054E1-A62B-49C1-BB94-8A6A57772558}" presName="hierRoot1" presStyleCnt="0"/>
      <dgm:spPr/>
    </dgm:pt>
    <dgm:pt modelId="{9F4BF1EE-E598-4CED-AC9C-9B7099FDC105}" type="pres">
      <dgm:prSet presAssocID="{BCF054E1-A62B-49C1-BB94-8A6A57772558}" presName="composite" presStyleCnt="0"/>
      <dgm:spPr/>
    </dgm:pt>
    <dgm:pt modelId="{A67411E1-1611-41CE-AE9F-DEEA58542661}" type="pres">
      <dgm:prSet presAssocID="{BCF054E1-A62B-49C1-BB94-8A6A57772558}" presName="background" presStyleLbl="node0" presStyleIdx="0" presStyleCnt="1">
        <dgm:style>
          <a:lnRef idx="0">
            <a:schemeClr val="accent5"/>
          </a:lnRef>
          <a:fillRef idx="3">
            <a:schemeClr val="accent5"/>
          </a:fillRef>
          <a:effectRef idx="3">
            <a:schemeClr val="accent5"/>
          </a:effectRef>
          <a:fontRef idx="minor">
            <a:schemeClr val="lt1"/>
          </a:fontRef>
        </dgm:style>
      </dgm:prSet>
      <dgm:spPr/>
    </dgm:pt>
    <dgm:pt modelId="{E274714D-6DD7-4F22-BD87-CF824AAEDDD0}" type="pres">
      <dgm:prSet presAssocID="{BCF054E1-A62B-49C1-BB94-8A6A57772558}" presName="text" presStyleLbl="fgAcc0" presStyleIdx="0" presStyleCnt="1" custScaleX="170746">
        <dgm:presLayoutVars>
          <dgm:chPref val="3"/>
        </dgm:presLayoutVars>
      </dgm:prSet>
      <dgm:spPr/>
      <dgm:t>
        <a:bodyPr/>
        <a:lstStyle/>
        <a:p>
          <a:pPr rtl="1"/>
          <a:endParaRPr lang="fa-IR"/>
        </a:p>
      </dgm:t>
    </dgm:pt>
    <dgm:pt modelId="{CE44243F-26F8-4645-BA45-324C214404AF}" type="pres">
      <dgm:prSet presAssocID="{BCF054E1-A62B-49C1-BB94-8A6A57772558}" presName="hierChild2" presStyleCnt="0"/>
      <dgm:spPr/>
    </dgm:pt>
    <dgm:pt modelId="{0165569F-CE34-436E-BA51-6938DF00CC49}" type="pres">
      <dgm:prSet presAssocID="{8E668AA2-5FF9-4AD0-8CA8-0AA3738969FC}" presName="Name10" presStyleLbl="parChTrans1D2" presStyleIdx="0" presStyleCnt="2"/>
      <dgm:spPr/>
      <dgm:t>
        <a:bodyPr/>
        <a:lstStyle/>
        <a:p>
          <a:pPr rtl="1"/>
          <a:endParaRPr lang="fa-IR"/>
        </a:p>
      </dgm:t>
    </dgm:pt>
    <dgm:pt modelId="{3774074F-E66B-4BCE-8BD7-2912C791FF39}" type="pres">
      <dgm:prSet presAssocID="{5D195F08-7B52-4B0F-9463-C0C51EA0CC23}" presName="hierRoot2" presStyleCnt="0"/>
      <dgm:spPr/>
    </dgm:pt>
    <dgm:pt modelId="{14DE2593-542B-4484-96A9-F8200FE3FE35}" type="pres">
      <dgm:prSet presAssocID="{5D195F08-7B52-4B0F-9463-C0C51EA0CC23}" presName="composite2" presStyleCnt="0"/>
      <dgm:spPr/>
    </dgm:pt>
    <dgm:pt modelId="{84827AF7-8B3B-4B25-8858-0D7D97C32FCA}" type="pres">
      <dgm:prSet presAssocID="{5D195F08-7B52-4B0F-9463-C0C51EA0CC23}" presName="background2" presStyleLbl="node2" presStyleIdx="0" presStyleCnt="2">
        <dgm:style>
          <a:lnRef idx="0">
            <a:schemeClr val="accent5"/>
          </a:lnRef>
          <a:fillRef idx="3">
            <a:schemeClr val="accent5"/>
          </a:fillRef>
          <a:effectRef idx="3">
            <a:schemeClr val="accent5"/>
          </a:effectRef>
          <a:fontRef idx="minor">
            <a:schemeClr val="lt1"/>
          </a:fontRef>
        </dgm:style>
      </dgm:prSet>
      <dgm:spPr/>
    </dgm:pt>
    <dgm:pt modelId="{4AFF4849-5EB4-42DA-B3DB-61DABFAF7A60}" type="pres">
      <dgm:prSet presAssocID="{5D195F08-7B52-4B0F-9463-C0C51EA0CC23}" presName="text2" presStyleLbl="fgAcc2" presStyleIdx="0" presStyleCnt="2" custScaleX="209179">
        <dgm:presLayoutVars>
          <dgm:chPref val="3"/>
        </dgm:presLayoutVars>
      </dgm:prSet>
      <dgm:spPr/>
      <dgm:t>
        <a:bodyPr/>
        <a:lstStyle/>
        <a:p>
          <a:pPr rtl="1"/>
          <a:endParaRPr lang="fa-IR"/>
        </a:p>
      </dgm:t>
    </dgm:pt>
    <dgm:pt modelId="{EE758360-D3E5-4CFB-8E47-DD4738570670}" type="pres">
      <dgm:prSet presAssocID="{5D195F08-7B52-4B0F-9463-C0C51EA0CC23}" presName="hierChild3" presStyleCnt="0"/>
      <dgm:spPr/>
    </dgm:pt>
    <dgm:pt modelId="{F05245FF-34B4-4847-817C-37FCAE45EB58}" type="pres">
      <dgm:prSet presAssocID="{96028D8D-1728-4A34-84BB-50D6640F04F2}" presName="Name10" presStyleLbl="parChTrans1D2" presStyleIdx="1" presStyleCnt="2"/>
      <dgm:spPr/>
      <dgm:t>
        <a:bodyPr/>
        <a:lstStyle/>
        <a:p>
          <a:pPr rtl="1"/>
          <a:endParaRPr lang="fa-IR"/>
        </a:p>
      </dgm:t>
    </dgm:pt>
    <dgm:pt modelId="{04F51A96-3583-48FE-AB62-580639C10EFF}" type="pres">
      <dgm:prSet presAssocID="{E2559D68-0880-4690-920B-307BFB1CE01D}" presName="hierRoot2" presStyleCnt="0"/>
      <dgm:spPr/>
    </dgm:pt>
    <dgm:pt modelId="{7843D6E8-F7F1-46B1-AD47-D04BE4AFDED2}" type="pres">
      <dgm:prSet presAssocID="{E2559D68-0880-4690-920B-307BFB1CE01D}" presName="composite2" presStyleCnt="0"/>
      <dgm:spPr/>
    </dgm:pt>
    <dgm:pt modelId="{BF8C4DD5-AB55-4AD4-B2C6-3C8CB320F1B0}" type="pres">
      <dgm:prSet presAssocID="{E2559D68-0880-4690-920B-307BFB1CE01D}" presName="background2" presStyleLbl="node2" presStyleIdx="1" presStyleCnt="2">
        <dgm:style>
          <a:lnRef idx="0">
            <a:schemeClr val="accent5"/>
          </a:lnRef>
          <a:fillRef idx="3">
            <a:schemeClr val="accent5"/>
          </a:fillRef>
          <a:effectRef idx="3">
            <a:schemeClr val="accent5"/>
          </a:effectRef>
          <a:fontRef idx="minor">
            <a:schemeClr val="lt1"/>
          </a:fontRef>
        </dgm:style>
      </dgm:prSet>
      <dgm:spPr/>
    </dgm:pt>
    <dgm:pt modelId="{EA9D5DD1-C970-479C-A280-B73F2FF1E6F3}" type="pres">
      <dgm:prSet presAssocID="{E2559D68-0880-4690-920B-307BFB1CE01D}" presName="text2" presStyleLbl="fgAcc2" presStyleIdx="1" presStyleCnt="2" custScaleX="215566">
        <dgm:presLayoutVars>
          <dgm:chPref val="3"/>
        </dgm:presLayoutVars>
      </dgm:prSet>
      <dgm:spPr/>
      <dgm:t>
        <a:bodyPr/>
        <a:lstStyle/>
        <a:p>
          <a:pPr rtl="1"/>
          <a:endParaRPr lang="fa-IR"/>
        </a:p>
      </dgm:t>
    </dgm:pt>
    <dgm:pt modelId="{8F084A21-7DE0-4B81-A432-064F1B94FC9F}" type="pres">
      <dgm:prSet presAssocID="{E2559D68-0880-4690-920B-307BFB1CE01D}" presName="hierChild3" presStyleCnt="0"/>
      <dgm:spPr/>
    </dgm:pt>
  </dgm:ptLst>
  <dgm:cxnLst>
    <dgm:cxn modelId="{7B8F4D14-37AC-4118-BD51-8DE549F470D6}" type="presOf" srcId="{E2559D68-0880-4690-920B-307BFB1CE01D}" destId="{EA9D5DD1-C970-479C-A280-B73F2FF1E6F3}" srcOrd="0" destOrd="0" presId="urn:microsoft.com/office/officeart/2005/8/layout/hierarchy1"/>
    <dgm:cxn modelId="{DE6F30D9-F495-4E5B-80C0-D1D6E3E3DCD4}" type="presOf" srcId="{8E668AA2-5FF9-4AD0-8CA8-0AA3738969FC}" destId="{0165569F-CE34-436E-BA51-6938DF00CC49}" srcOrd="0" destOrd="0" presId="urn:microsoft.com/office/officeart/2005/8/layout/hierarchy1"/>
    <dgm:cxn modelId="{D4F2F2B5-84B4-4160-9E34-309F22F2B191}" srcId="{BCF054E1-A62B-49C1-BB94-8A6A57772558}" destId="{E2559D68-0880-4690-920B-307BFB1CE01D}" srcOrd="1" destOrd="0" parTransId="{96028D8D-1728-4A34-84BB-50D6640F04F2}" sibTransId="{EEC6F1D7-6B34-4584-90B6-D7C878C8E61E}"/>
    <dgm:cxn modelId="{99FCCC75-3DBD-4443-969F-7CFBD57C1456}" srcId="{BCF054E1-A62B-49C1-BB94-8A6A57772558}" destId="{5D195F08-7B52-4B0F-9463-C0C51EA0CC23}" srcOrd="0" destOrd="0" parTransId="{8E668AA2-5FF9-4AD0-8CA8-0AA3738969FC}" sibTransId="{E50B24D4-9760-4301-AD73-0A8CE0580095}"/>
    <dgm:cxn modelId="{C2DECA5C-4E86-4CE4-8252-4927CEA7A057}" type="presOf" srcId="{9B9B09F5-AB7F-4E84-AE16-693DFAEB3217}" destId="{FDA980C0-1FD9-4FBE-AF8D-98EAF0BD86C3}" srcOrd="0" destOrd="0" presId="urn:microsoft.com/office/officeart/2005/8/layout/hierarchy1"/>
    <dgm:cxn modelId="{D1856C45-2AC2-48B4-8FD0-723B4FFBFAE8}" type="presOf" srcId="{BCF054E1-A62B-49C1-BB94-8A6A57772558}" destId="{E274714D-6DD7-4F22-BD87-CF824AAEDDD0}" srcOrd="0" destOrd="0" presId="urn:microsoft.com/office/officeart/2005/8/layout/hierarchy1"/>
    <dgm:cxn modelId="{76C9E12B-9572-4F3C-8462-8B99EC70C458}" srcId="{9B9B09F5-AB7F-4E84-AE16-693DFAEB3217}" destId="{BCF054E1-A62B-49C1-BB94-8A6A57772558}" srcOrd="0" destOrd="0" parTransId="{2B1C0B9F-3A14-4415-936A-04D8B8D69541}" sibTransId="{199F3409-7C0C-4527-A6EB-2847E5D8DD97}"/>
    <dgm:cxn modelId="{6FA3EFD6-5928-470C-BFC6-4096BC6BF71A}" type="presOf" srcId="{5D195F08-7B52-4B0F-9463-C0C51EA0CC23}" destId="{4AFF4849-5EB4-42DA-B3DB-61DABFAF7A60}" srcOrd="0" destOrd="0" presId="urn:microsoft.com/office/officeart/2005/8/layout/hierarchy1"/>
    <dgm:cxn modelId="{ACFB7744-CEAD-4DED-A817-EA35793743F1}" type="presOf" srcId="{96028D8D-1728-4A34-84BB-50D6640F04F2}" destId="{F05245FF-34B4-4847-817C-37FCAE45EB58}" srcOrd="0" destOrd="0" presId="urn:microsoft.com/office/officeart/2005/8/layout/hierarchy1"/>
    <dgm:cxn modelId="{28ACF068-412E-43AD-804A-2C42EBD4DA26}" type="presParOf" srcId="{FDA980C0-1FD9-4FBE-AF8D-98EAF0BD86C3}" destId="{0337A989-EF8F-48D7-82B4-9502718AC7C6}" srcOrd="0" destOrd="0" presId="urn:microsoft.com/office/officeart/2005/8/layout/hierarchy1"/>
    <dgm:cxn modelId="{62EBA687-9D1E-4F16-9524-134909B2E07F}" type="presParOf" srcId="{0337A989-EF8F-48D7-82B4-9502718AC7C6}" destId="{9F4BF1EE-E598-4CED-AC9C-9B7099FDC105}" srcOrd="0" destOrd="0" presId="urn:microsoft.com/office/officeart/2005/8/layout/hierarchy1"/>
    <dgm:cxn modelId="{7D0433B9-9DF4-4F84-A5A2-01697307A004}" type="presParOf" srcId="{9F4BF1EE-E598-4CED-AC9C-9B7099FDC105}" destId="{A67411E1-1611-41CE-AE9F-DEEA58542661}" srcOrd="0" destOrd="0" presId="urn:microsoft.com/office/officeart/2005/8/layout/hierarchy1"/>
    <dgm:cxn modelId="{1638CC3E-F1BA-40F2-8CEF-4B53220DC254}" type="presParOf" srcId="{9F4BF1EE-E598-4CED-AC9C-9B7099FDC105}" destId="{E274714D-6DD7-4F22-BD87-CF824AAEDDD0}" srcOrd="1" destOrd="0" presId="urn:microsoft.com/office/officeart/2005/8/layout/hierarchy1"/>
    <dgm:cxn modelId="{02B1DB47-5352-476B-BC29-13F1473DB5B2}" type="presParOf" srcId="{0337A989-EF8F-48D7-82B4-9502718AC7C6}" destId="{CE44243F-26F8-4645-BA45-324C214404AF}" srcOrd="1" destOrd="0" presId="urn:microsoft.com/office/officeart/2005/8/layout/hierarchy1"/>
    <dgm:cxn modelId="{C31F7A4D-BE4A-4BDB-A981-F0C4743AD709}" type="presParOf" srcId="{CE44243F-26F8-4645-BA45-324C214404AF}" destId="{0165569F-CE34-436E-BA51-6938DF00CC49}" srcOrd="0" destOrd="0" presId="urn:microsoft.com/office/officeart/2005/8/layout/hierarchy1"/>
    <dgm:cxn modelId="{0FD06EE3-0A95-4C43-8C16-B46C4465B207}" type="presParOf" srcId="{CE44243F-26F8-4645-BA45-324C214404AF}" destId="{3774074F-E66B-4BCE-8BD7-2912C791FF39}" srcOrd="1" destOrd="0" presId="urn:microsoft.com/office/officeart/2005/8/layout/hierarchy1"/>
    <dgm:cxn modelId="{6F5E466A-440B-4578-8B6C-0974589B6F9C}" type="presParOf" srcId="{3774074F-E66B-4BCE-8BD7-2912C791FF39}" destId="{14DE2593-542B-4484-96A9-F8200FE3FE35}" srcOrd="0" destOrd="0" presId="urn:microsoft.com/office/officeart/2005/8/layout/hierarchy1"/>
    <dgm:cxn modelId="{E418C2A0-482C-45BA-BA93-515B221E1087}" type="presParOf" srcId="{14DE2593-542B-4484-96A9-F8200FE3FE35}" destId="{84827AF7-8B3B-4B25-8858-0D7D97C32FCA}" srcOrd="0" destOrd="0" presId="urn:microsoft.com/office/officeart/2005/8/layout/hierarchy1"/>
    <dgm:cxn modelId="{B6E12CBD-4CEC-4B8C-B7B0-4B0547EC4595}" type="presParOf" srcId="{14DE2593-542B-4484-96A9-F8200FE3FE35}" destId="{4AFF4849-5EB4-42DA-B3DB-61DABFAF7A60}" srcOrd="1" destOrd="0" presId="urn:microsoft.com/office/officeart/2005/8/layout/hierarchy1"/>
    <dgm:cxn modelId="{5951DA40-48CC-4C5A-A522-30A2BCDA9735}" type="presParOf" srcId="{3774074F-E66B-4BCE-8BD7-2912C791FF39}" destId="{EE758360-D3E5-4CFB-8E47-DD4738570670}" srcOrd="1" destOrd="0" presId="urn:microsoft.com/office/officeart/2005/8/layout/hierarchy1"/>
    <dgm:cxn modelId="{28E07058-4CCD-446A-9AC0-02DD1F6D6CEE}" type="presParOf" srcId="{CE44243F-26F8-4645-BA45-324C214404AF}" destId="{F05245FF-34B4-4847-817C-37FCAE45EB58}" srcOrd="2" destOrd="0" presId="urn:microsoft.com/office/officeart/2005/8/layout/hierarchy1"/>
    <dgm:cxn modelId="{B0D35E9E-A055-499C-8E12-0E3A69D7AE4E}" type="presParOf" srcId="{CE44243F-26F8-4645-BA45-324C214404AF}" destId="{04F51A96-3583-48FE-AB62-580639C10EFF}" srcOrd="3" destOrd="0" presId="urn:microsoft.com/office/officeart/2005/8/layout/hierarchy1"/>
    <dgm:cxn modelId="{D0031568-84B6-43B2-B449-AC1EF34FB601}" type="presParOf" srcId="{04F51A96-3583-48FE-AB62-580639C10EFF}" destId="{7843D6E8-F7F1-46B1-AD47-D04BE4AFDED2}" srcOrd="0" destOrd="0" presId="urn:microsoft.com/office/officeart/2005/8/layout/hierarchy1"/>
    <dgm:cxn modelId="{7E01669E-3FFA-4746-925A-6744A2D605A0}" type="presParOf" srcId="{7843D6E8-F7F1-46B1-AD47-D04BE4AFDED2}" destId="{BF8C4DD5-AB55-4AD4-B2C6-3C8CB320F1B0}" srcOrd="0" destOrd="0" presId="urn:microsoft.com/office/officeart/2005/8/layout/hierarchy1"/>
    <dgm:cxn modelId="{C82BD52D-3098-4E7C-BE07-3F3B043C74BE}" type="presParOf" srcId="{7843D6E8-F7F1-46B1-AD47-D04BE4AFDED2}" destId="{EA9D5DD1-C970-479C-A280-B73F2FF1E6F3}" srcOrd="1" destOrd="0" presId="urn:microsoft.com/office/officeart/2005/8/layout/hierarchy1"/>
    <dgm:cxn modelId="{5B738F5A-258D-42BF-AC10-70C0839B1760}" type="presParOf" srcId="{04F51A96-3583-48FE-AB62-580639C10EFF}" destId="{8F084A21-7DE0-4B81-A432-064F1B94FC9F}"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6925BD-02C9-45CE-A456-F7FDEE53F96C}">
      <dsp:nvSpPr>
        <dsp:cNvPr id="0" name=""/>
        <dsp:cNvSpPr/>
      </dsp:nvSpPr>
      <dsp:spPr>
        <a:xfrm>
          <a:off x="2512642" y="0"/>
          <a:ext cx="1904642" cy="1904836"/>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9592F0-B9BB-4D04-B37D-CB316BC4417C}">
      <dsp:nvSpPr>
        <dsp:cNvPr id="0" name=""/>
        <dsp:cNvSpPr/>
      </dsp:nvSpPr>
      <dsp:spPr>
        <a:xfrm>
          <a:off x="2933156" y="689499"/>
          <a:ext cx="1062898" cy="531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dirty="0" smtClean="0">
              <a:solidFill>
                <a:srgbClr val="FF0000"/>
              </a:solidFill>
              <a:cs typeface="B Zar" panose="00000400000000000000" pitchFamily="2" charset="-78"/>
            </a:rPr>
            <a:t>ایجاد مدل شبکه</a:t>
          </a:r>
          <a:endParaRPr lang="fa-IR" sz="2000" b="1" kern="1200" dirty="0">
            <a:solidFill>
              <a:srgbClr val="FF0000"/>
            </a:solidFill>
            <a:cs typeface="B Zar" panose="00000400000000000000" pitchFamily="2" charset="-78"/>
          </a:endParaRPr>
        </a:p>
      </dsp:txBody>
      <dsp:txXfrm>
        <a:off x="2933156" y="689499"/>
        <a:ext cx="1062898" cy="531394"/>
      </dsp:txXfrm>
    </dsp:sp>
    <dsp:sp modelId="{15243D57-88B7-404D-AD3B-4082478B9C80}">
      <dsp:nvSpPr>
        <dsp:cNvPr id="0" name=""/>
        <dsp:cNvSpPr/>
      </dsp:nvSpPr>
      <dsp:spPr>
        <a:xfrm>
          <a:off x="1983515" y="1094611"/>
          <a:ext cx="1904642" cy="1904836"/>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EDE1A4-03FD-456B-B17B-C86202D01BB5}">
      <dsp:nvSpPr>
        <dsp:cNvPr id="0" name=""/>
        <dsp:cNvSpPr/>
      </dsp:nvSpPr>
      <dsp:spPr>
        <a:xfrm>
          <a:off x="2362197" y="1743077"/>
          <a:ext cx="1062898" cy="531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dirty="0" smtClean="0">
              <a:solidFill>
                <a:srgbClr val="FF0000"/>
              </a:solidFill>
              <a:cs typeface="B Zar" panose="00000400000000000000" pitchFamily="2" charset="-78"/>
            </a:rPr>
            <a:t>تعیین آمار مورد نیاز</a:t>
          </a:r>
          <a:endParaRPr lang="fa-IR" sz="2000" b="1" kern="1200" dirty="0">
            <a:solidFill>
              <a:srgbClr val="FF0000"/>
            </a:solidFill>
            <a:cs typeface="B Zar" panose="00000400000000000000" pitchFamily="2" charset="-78"/>
          </a:endParaRPr>
        </a:p>
      </dsp:txBody>
      <dsp:txXfrm>
        <a:off x="2362197" y="1743077"/>
        <a:ext cx="1062898" cy="531394"/>
      </dsp:txXfrm>
    </dsp:sp>
    <dsp:sp modelId="{504AA6DC-39B4-49B2-B4C4-1BFFC414EA61}">
      <dsp:nvSpPr>
        <dsp:cNvPr id="0" name=""/>
        <dsp:cNvSpPr/>
      </dsp:nvSpPr>
      <dsp:spPr>
        <a:xfrm>
          <a:off x="2512642" y="2193264"/>
          <a:ext cx="1904642" cy="1904836"/>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761E02-9A8B-4A2E-9643-08DC2E58DDC3}">
      <dsp:nvSpPr>
        <dsp:cNvPr id="0" name=""/>
        <dsp:cNvSpPr/>
      </dsp:nvSpPr>
      <dsp:spPr>
        <a:xfrm>
          <a:off x="2895604" y="2645945"/>
          <a:ext cx="1062898" cy="7068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dirty="0" smtClean="0">
              <a:solidFill>
                <a:srgbClr val="FF0000"/>
              </a:solidFill>
              <a:cs typeface="B Zar" panose="00000400000000000000" pitchFamily="2" charset="-78"/>
            </a:rPr>
            <a:t>اجرای شبیه سازی</a:t>
          </a:r>
          <a:endParaRPr lang="fa-IR" sz="2000" b="1" kern="1200" dirty="0">
            <a:solidFill>
              <a:srgbClr val="FF0000"/>
            </a:solidFill>
            <a:cs typeface="B Zar" panose="00000400000000000000" pitchFamily="2" charset="-78"/>
          </a:endParaRPr>
        </a:p>
      </dsp:txBody>
      <dsp:txXfrm>
        <a:off x="2895604" y="2645945"/>
        <a:ext cx="1062898" cy="706855"/>
      </dsp:txXfrm>
    </dsp:sp>
    <dsp:sp modelId="{F7D638FF-8B3C-4801-B337-44C770AF336E}">
      <dsp:nvSpPr>
        <dsp:cNvPr id="0" name=""/>
        <dsp:cNvSpPr/>
      </dsp:nvSpPr>
      <dsp:spPr>
        <a:xfrm>
          <a:off x="2119280" y="3414158"/>
          <a:ext cx="1636327" cy="1637118"/>
        </a:xfrm>
        <a:prstGeom prst="blockArc">
          <a:avLst>
            <a:gd name="adj1" fmla="val 0"/>
            <a:gd name="adj2" fmla="val 189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B2808C-ABCD-4487-9F1D-846CC1EC5795}">
      <dsp:nvSpPr>
        <dsp:cNvPr id="0" name=""/>
        <dsp:cNvSpPr/>
      </dsp:nvSpPr>
      <dsp:spPr>
        <a:xfrm>
          <a:off x="2233571" y="3886200"/>
          <a:ext cx="1399529" cy="531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dirty="0" smtClean="0">
              <a:solidFill>
                <a:srgbClr val="FF0000"/>
              </a:solidFill>
              <a:cs typeface="B Zar" panose="00000400000000000000" pitchFamily="2" charset="-78"/>
            </a:rPr>
            <a:t>نمایش و </a:t>
          </a:r>
        </a:p>
        <a:p>
          <a:pPr lvl="0" algn="ctr" defTabSz="889000" rtl="1">
            <a:lnSpc>
              <a:spcPct val="90000"/>
            </a:lnSpc>
            <a:spcBef>
              <a:spcPct val="0"/>
            </a:spcBef>
            <a:spcAft>
              <a:spcPct val="35000"/>
            </a:spcAft>
          </a:pPr>
          <a:r>
            <a:rPr lang="fa-IR" sz="2000" b="1" kern="1200" dirty="0" smtClean="0">
              <a:solidFill>
                <a:srgbClr val="FF0000"/>
              </a:solidFill>
              <a:cs typeface="B Zar" panose="00000400000000000000" pitchFamily="2" charset="-78"/>
            </a:rPr>
            <a:t>تحلیل نتایج</a:t>
          </a:r>
          <a:endParaRPr lang="fa-IR" sz="2000" b="1" kern="1200" dirty="0">
            <a:solidFill>
              <a:srgbClr val="FF0000"/>
            </a:solidFill>
            <a:cs typeface="B Zar" panose="00000400000000000000" pitchFamily="2" charset="-78"/>
          </a:endParaRPr>
        </a:p>
      </dsp:txBody>
      <dsp:txXfrm>
        <a:off x="2233571" y="3886200"/>
        <a:ext cx="1399529" cy="5313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eaLnBrk="1" fontAlgn="auto" hangingPunct="1">
              <a:spcBef>
                <a:spcPts val="0"/>
              </a:spcBef>
              <a:spcAft>
                <a:spcPts val="0"/>
              </a:spcAft>
              <a:defRPr sz="1200">
                <a:latin typeface="+mn-lt"/>
              </a:defRPr>
            </a:lvl1pPr>
          </a:lstStyle>
          <a:p>
            <a:pPr>
              <a:defRPr/>
            </a:pPr>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eaLnBrk="1" fontAlgn="auto" hangingPunct="1">
              <a:spcBef>
                <a:spcPts val="0"/>
              </a:spcBef>
              <a:spcAft>
                <a:spcPts val="0"/>
              </a:spcAft>
              <a:defRPr sz="1200">
                <a:latin typeface="+mn-lt"/>
              </a:defRPr>
            </a:lvl1pPr>
          </a:lstStyle>
          <a:p>
            <a:pPr>
              <a:defRPr/>
            </a:pPr>
            <a:fld id="{57D81214-DCD7-4AB7-B4B0-3F8C8AAF5F99}" type="datetimeFigureOut">
              <a:rPr lang="fa-IR"/>
              <a:pPr>
                <a:defRPr/>
              </a:pPr>
              <a:t>26/01/1437</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fa-I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altLang="fa-IR" noProof="0" smtClean="0"/>
              <a:t>Click to edit Master text styles</a:t>
            </a:r>
          </a:p>
          <a:p>
            <a:pPr lvl="1"/>
            <a:r>
              <a:rPr lang="en-US" altLang="fa-IR" noProof="0" smtClean="0"/>
              <a:t>Second level</a:t>
            </a:r>
          </a:p>
          <a:p>
            <a:pPr lvl="2"/>
            <a:r>
              <a:rPr lang="en-US" altLang="fa-IR" noProof="0" smtClean="0"/>
              <a:t>Third level</a:t>
            </a:r>
          </a:p>
          <a:p>
            <a:pPr lvl="3"/>
            <a:r>
              <a:rPr lang="en-US" altLang="fa-IR" noProof="0" smtClean="0"/>
              <a:t>Fourth level</a:t>
            </a:r>
          </a:p>
          <a:p>
            <a:pPr lvl="4"/>
            <a:r>
              <a:rPr lang="en-US" altLang="fa-IR"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eaLnBrk="1" fontAlgn="auto" hangingPunct="1">
              <a:spcBef>
                <a:spcPts val="0"/>
              </a:spcBef>
              <a:spcAft>
                <a:spcPts val="0"/>
              </a:spcAft>
              <a:defRPr sz="1200">
                <a:latin typeface="+mn-lt"/>
              </a:defRPr>
            </a:lvl1pPr>
          </a:lstStyle>
          <a:p>
            <a:pPr>
              <a:defRPr/>
            </a:pPr>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eaLnBrk="1" fontAlgn="auto" hangingPunct="1">
              <a:spcBef>
                <a:spcPts val="0"/>
              </a:spcBef>
              <a:spcAft>
                <a:spcPts val="0"/>
              </a:spcAft>
              <a:defRPr sz="1200">
                <a:latin typeface="+mn-lt"/>
              </a:defRPr>
            </a:lvl1pPr>
          </a:lstStyle>
          <a:p>
            <a:pPr>
              <a:defRPr/>
            </a:pPr>
            <a:fld id="{D322FAE6-238F-48B0-9FB3-D30F5A8E6D79}" type="slidenum">
              <a:rPr lang="fa-IR"/>
              <a:pPr>
                <a:defRPr/>
              </a:pPr>
              <a:t>‹#›</a:t>
            </a:fld>
            <a:endParaRPr lang="fa-IR"/>
          </a:p>
        </p:txBody>
      </p:sp>
    </p:spTree>
    <p:extLst>
      <p:ext uri="{BB962C8B-B14F-4D97-AF65-F5344CB8AC3E}">
        <p14:creationId xmlns:p14="http://schemas.microsoft.com/office/powerpoint/2010/main" val="1599698053"/>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a-IR" altLang="fa-IR" smtClean="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algn="l" rtl="0" eaLnBrk="0" fontAlgn="base" hangingPunct="0">
              <a:spcBef>
                <a:spcPct val="0"/>
              </a:spcBef>
              <a:spcAft>
                <a:spcPct val="0"/>
              </a:spcAft>
              <a:defRPr>
                <a:solidFill>
                  <a:schemeClr val="tx1"/>
                </a:solidFill>
                <a:latin typeface="Calibri" panose="020F0502020204030204" pitchFamily="34" charset="0"/>
              </a:defRPr>
            </a:lvl6pPr>
            <a:lvl7pPr marL="2971800" indent="-228600" algn="l" rtl="0" eaLnBrk="0" fontAlgn="base" hangingPunct="0">
              <a:spcBef>
                <a:spcPct val="0"/>
              </a:spcBef>
              <a:spcAft>
                <a:spcPct val="0"/>
              </a:spcAft>
              <a:defRPr>
                <a:solidFill>
                  <a:schemeClr val="tx1"/>
                </a:solidFill>
                <a:latin typeface="Calibri" panose="020F0502020204030204" pitchFamily="34" charset="0"/>
              </a:defRPr>
            </a:lvl7pPr>
            <a:lvl8pPr marL="3429000" indent="-228600" algn="l" rtl="0" eaLnBrk="0" fontAlgn="base" hangingPunct="0">
              <a:spcBef>
                <a:spcPct val="0"/>
              </a:spcBef>
              <a:spcAft>
                <a:spcPct val="0"/>
              </a:spcAft>
              <a:defRPr>
                <a:solidFill>
                  <a:schemeClr val="tx1"/>
                </a:solidFill>
                <a:latin typeface="Calibri" panose="020F0502020204030204" pitchFamily="34" charset="0"/>
              </a:defRPr>
            </a:lvl8pPr>
            <a:lvl9pPr marL="3886200" indent="-228600" algn="l" rtl="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FF3AF41-5077-4E10-ACE3-B3A10EDA80ED}" type="slidenum">
              <a:rPr lang="fa-IR" altLang="fa-IR" smtClean="0"/>
              <a:pPr fontAlgn="base">
                <a:spcBef>
                  <a:spcPct val="0"/>
                </a:spcBef>
                <a:spcAft>
                  <a:spcPct val="0"/>
                </a:spcAft>
              </a:pPr>
              <a:t>1</a:t>
            </a:fld>
            <a:endParaRPr lang="fa-IR" altLang="fa-IR" smtClean="0"/>
          </a:p>
        </p:txBody>
      </p:sp>
    </p:spTree>
    <p:extLst>
      <p:ext uri="{BB962C8B-B14F-4D97-AF65-F5344CB8AC3E}">
        <p14:creationId xmlns:p14="http://schemas.microsoft.com/office/powerpoint/2010/main" val="888469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9998B57-9F77-4F10-89AF-D5D2D841E88C}" type="datetime1">
              <a:rPr lang="en-US"/>
              <a:pPr>
                <a:defRPr/>
              </a:pPr>
              <a:t>11/8/2015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3103D5-C45F-4168-917D-5BE4CF10FE0F}" type="slidenum">
              <a:rPr lang="en-US"/>
              <a:pPr>
                <a:defRPr/>
              </a:pPr>
              <a:t>‹#›</a:t>
            </a:fld>
            <a:endParaRPr lang="en-US"/>
          </a:p>
        </p:txBody>
      </p:sp>
    </p:spTree>
    <p:extLst>
      <p:ext uri="{BB962C8B-B14F-4D97-AF65-F5344CB8AC3E}">
        <p14:creationId xmlns:p14="http://schemas.microsoft.com/office/powerpoint/2010/main" val="1151024570"/>
      </p:ext>
    </p:extLst>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A3624E-47BD-4476-909D-AA5CF11FB2DB}" type="datetime1">
              <a:rPr lang="en-US"/>
              <a:pPr>
                <a:defRPr/>
              </a:pPr>
              <a:t>11/8/2015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C0BD6B-1747-45B5-8D40-F505EC2B037C}" type="slidenum">
              <a:rPr lang="en-US"/>
              <a:pPr>
                <a:defRPr/>
              </a:pPr>
              <a:t>‹#›</a:t>
            </a:fld>
            <a:endParaRPr lang="en-US"/>
          </a:p>
        </p:txBody>
      </p:sp>
    </p:spTree>
    <p:extLst>
      <p:ext uri="{BB962C8B-B14F-4D97-AF65-F5344CB8AC3E}">
        <p14:creationId xmlns:p14="http://schemas.microsoft.com/office/powerpoint/2010/main" val="2592929993"/>
      </p:ext>
    </p:extLst>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1064AFF-4AE1-46DA-85D2-C7A00F7CF892}" type="datetime1">
              <a:rPr lang="en-US"/>
              <a:pPr>
                <a:defRPr/>
              </a:pPr>
              <a:t>11/8/2015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2E11D0-894A-4075-A494-5EA226351162}" type="slidenum">
              <a:rPr lang="en-US"/>
              <a:pPr>
                <a:defRPr/>
              </a:pPr>
              <a:t>‹#›</a:t>
            </a:fld>
            <a:endParaRPr lang="en-US"/>
          </a:p>
        </p:txBody>
      </p:sp>
    </p:spTree>
    <p:extLst>
      <p:ext uri="{BB962C8B-B14F-4D97-AF65-F5344CB8AC3E}">
        <p14:creationId xmlns:p14="http://schemas.microsoft.com/office/powerpoint/2010/main" val="3823389738"/>
      </p:ext>
    </p:extLst>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D009626-25D6-418D-BE54-99D9E9C675B4}" type="datetime1">
              <a:rPr lang="en-US"/>
              <a:pPr>
                <a:defRPr/>
              </a:pPr>
              <a:t>11/8/2015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CC4F03-FFF9-4184-923D-D0BFA49B8A5D}" type="slidenum">
              <a:rPr lang="en-US"/>
              <a:pPr>
                <a:defRPr/>
              </a:pPr>
              <a:t>‹#›</a:t>
            </a:fld>
            <a:endParaRPr lang="en-US"/>
          </a:p>
        </p:txBody>
      </p:sp>
    </p:spTree>
    <p:extLst>
      <p:ext uri="{BB962C8B-B14F-4D97-AF65-F5344CB8AC3E}">
        <p14:creationId xmlns:p14="http://schemas.microsoft.com/office/powerpoint/2010/main" val="2807651197"/>
      </p:ext>
    </p:extLst>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C744E89-B74C-4644-BFA0-7421B6D3F05E}" type="datetime1">
              <a:rPr lang="en-US"/>
              <a:pPr>
                <a:defRPr/>
              </a:pPr>
              <a:t>11/8/2015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D8FD89-F1AE-4734-8055-1B5DE7E2E655}" type="slidenum">
              <a:rPr lang="en-US"/>
              <a:pPr>
                <a:defRPr/>
              </a:pPr>
              <a:t>‹#›</a:t>
            </a:fld>
            <a:endParaRPr lang="en-US"/>
          </a:p>
        </p:txBody>
      </p:sp>
    </p:spTree>
    <p:extLst>
      <p:ext uri="{BB962C8B-B14F-4D97-AF65-F5344CB8AC3E}">
        <p14:creationId xmlns:p14="http://schemas.microsoft.com/office/powerpoint/2010/main" val="535868420"/>
      </p:ext>
    </p:extLst>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57FBACD-269D-44DD-B909-91BAC837FB16}" type="datetime1">
              <a:rPr lang="en-US"/>
              <a:pPr>
                <a:defRPr/>
              </a:pPr>
              <a:t>11/8/2015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3FC6501-1FC4-4D6C-98D1-BEE3661B1C40}" type="slidenum">
              <a:rPr lang="en-US"/>
              <a:pPr>
                <a:defRPr/>
              </a:pPr>
              <a:t>‹#›</a:t>
            </a:fld>
            <a:endParaRPr lang="en-US"/>
          </a:p>
        </p:txBody>
      </p:sp>
    </p:spTree>
    <p:extLst>
      <p:ext uri="{BB962C8B-B14F-4D97-AF65-F5344CB8AC3E}">
        <p14:creationId xmlns:p14="http://schemas.microsoft.com/office/powerpoint/2010/main" val="3640859256"/>
      </p:ext>
    </p:extLst>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2C5D3E2-3A93-4BBB-81A5-A26E687F76D6}" type="datetime1">
              <a:rPr lang="en-US"/>
              <a:pPr>
                <a:defRPr/>
              </a:pPr>
              <a:t>11/8/2015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CD2FA74-5583-4AC0-9371-B70731EA3180}" type="slidenum">
              <a:rPr lang="en-US"/>
              <a:pPr>
                <a:defRPr/>
              </a:pPr>
              <a:t>‹#›</a:t>
            </a:fld>
            <a:endParaRPr lang="en-US"/>
          </a:p>
        </p:txBody>
      </p:sp>
    </p:spTree>
    <p:extLst>
      <p:ext uri="{BB962C8B-B14F-4D97-AF65-F5344CB8AC3E}">
        <p14:creationId xmlns:p14="http://schemas.microsoft.com/office/powerpoint/2010/main" val="4280668012"/>
      </p:ext>
    </p:extLst>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36D3CEF-E42D-45FB-8A17-80F6A5941932}" type="datetime1">
              <a:rPr lang="en-US"/>
              <a:pPr>
                <a:defRPr/>
              </a:pPr>
              <a:t>11/8/2015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BB43599-BD0C-4355-AC84-91069B042261}" type="slidenum">
              <a:rPr lang="en-US"/>
              <a:pPr>
                <a:defRPr/>
              </a:pPr>
              <a:t>‹#›</a:t>
            </a:fld>
            <a:endParaRPr lang="en-US"/>
          </a:p>
        </p:txBody>
      </p:sp>
    </p:spTree>
    <p:extLst>
      <p:ext uri="{BB962C8B-B14F-4D97-AF65-F5344CB8AC3E}">
        <p14:creationId xmlns:p14="http://schemas.microsoft.com/office/powerpoint/2010/main" val="2976201814"/>
      </p:ext>
    </p:extLst>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FDFBB50-4EE6-435F-A4C7-D27BBEDCE31D}" type="datetime1">
              <a:rPr lang="en-US"/>
              <a:pPr>
                <a:defRPr/>
              </a:pPr>
              <a:t>11/8/2015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3297AF8-0E28-4F3A-AC10-17FC063737A7}" type="slidenum">
              <a:rPr lang="en-US"/>
              <a:pPr>
                <a:defRPr/>
              </a:pPr>
              <a:t>‹#›</a:t>
            </a:fld>
            <a:endParaRPr lang="en-US"/>
          </a:p>
        </p:txBody>
      </p:sp>
    </p:spTree>
    <p:extLst>
      <p:ext uri="{BB962C8B-B14F-4D97-AF65-F5344CB8AC3E}">
        <p14:creationId xmlns:p14="http://schemas.microsoft.com/office/powerpoint/2010/main" val="2899636618"/>
      </p:ext>
    </p:extLst>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FDC1F98-40C3-4DFF-A0DF-8E1DFDF4759D}" type="datetime1">
              <a:rPr lang="en-US"/>
              <a:pPr>
                <a:defRPr/>
              </a:pPr>
              <a:t>11/8/2015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AD6367-2315-4C37-891A-57698442639A}" type="slidenum">
              <a:rPr lang="en-US"/>
              <a:pPr>
                <a:defRPr/>
              </a:pPr>
              <a:t>‹#›</a:t>
            </a:fld>
            <a:endParaRPr lang="en-US"/>
          </a:p>
        </p:txBody>
      </p:sp>
    </p:spTree>
    <p:extLst>
      <p:ext uri="{BB962C8B-B14F-4D97-AF65-F5344CB8AC3E}">
        <p14:creationId xmlns:p14="http://schemas.microsoft.com/office/powerpoint/2010/main" val="796510215"/>
      </p:ext>
    </p:extLst>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29A0915-1298-44E1-8BD1-EA77888D55C1}" type="datetime1">
              <a:rPr lang="en-US"/>
              <a:pPr>
                <a:defRPr/>
              </a:pPr>
              <a:t>11/8/2015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C2F7972-43F7-436F-B380-A4574C8A0ABF}" type="slidenum">
              <a:rPr lang="en-US"/>
              <a:pPr>
                <a:defRPr/>
              </a:pPr>
              <a:t>‹#›</a:t>
            </a:fld>
            <a:endParaRPr lang="en-US"/>
          </a:p>
        </p:txBody>
      </p:sp>
    </p:spTree>
    <p:extLst>
      <p:ext uri="{BB962C8B-B14F-4D97-AF65-F5344CB8AC3E}">
        <p14:creationId xmlns:p14="http://schemas.microsoft.com/office/powerpoint/2010/main" val="3802570216"/>
      </p:ext>
    </p:extLst>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a-IR"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a-IR" smtClean="0"/>
              <a:t>Click to edit Master text styles</a:t>
            </a:r>
          </a:p>
          <a:p>
            <a:pPr lvl="1"/>
            <a:r>
              <a:rPr lang="en-US" altLang="fa-IR" smtClean="0"/>
              <a:t>Second level</a:t>
            </a:r>
          </a:p>
          <a:p>
            <a:pPr lvl="2"/>
            <a:r>
              <a:rPr lang="en-US" altLang="fa-IR" smtClean="0"/>
              <a:t>Third level</a:t>
            </a:r>
          </a:p>
          <a:p>
            <a:pPr lvl="3"/>
            <a:r>
              <a:rPr lang="en-US" altLang="fa-IR" smtClean="0"/>
              <a:t>Fourth level</a:t>
            </a:r>
          </a:p>
          <a:p>
            <a:pPr lvl="4"/>
            <a:r>
              <a:rPr lang="en-US" altLang="fa-IR"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8035AD39-F024-4FF1-940E-FE2EEA716FB7}" type="datetime1">
              <a:rPr lang="en-US"/>
              <a:pPr>
                <a:defRPr/>
              </a:pPr>
              <a:t>11/8/2015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D9492D77-0766-48A9-B16A-E1A5DEF0923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random/>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4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5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447800" y="3505200"/>
            <a:ext cx="6400800" cy="2203450"/>
          </a:xfrm>
          <a:prstGeom prst="rect">
            <a:avLst/>
          </a:prstGeom>
        </p:spPr>
        <p:txBody>
          <a:bodyPr tIns="0">
            <a:noAutofit/>
          </a:bodyPr>
          <a:lstStyle/>
          <a:p>
            <a:pPr marL="27432" algn="ctr" rtl="1" eaLnBrk="1" fontAlgn="auto" hangingPunct="1">
              <a:lnSpc>
                <a:spcPct val="80000"/>
              </a:lnSpc>
              <a:spcBef>
                <a:spcPts val="600"/>
              </a:spcBef>
              <a:spcAft>
                <a:spcPts val="0"/>
              </a:spcAft>
              <a:buClr>
                <a:schemeClr val="accent1"/>
              </a:buClr>
              <a:buSzPct val="80000"/>
              <a:defRPr/>
            </a:pPr>
            <a:r>
              <a:rPr lang="fa-IR" sz="2500" dirty="0" smtClean="0">
                <a:solidFill>
                  <a:srgbClr val="92D050"/>
                </a:solidFill>
                <a:latin typeface="Tahoma" panose="020B0604030504040204" pitchFamily="34" charset="0"/>
                <a:ea typeface="Tahoma" panose="020B0604030504040204" pitchFamily="34" charset="0"/>
                <a:cs typeface="B Titr" panose="00000700000000000000" pitchFamily="2" charset="-78"/>
              </a:rPr>
              <a:t>سفارش پروژه شبیه سازی با آپنت:</a:t>
            </a:r>
          </a:p>
          <a:p>
            <a:pPr marL="27432" algn="ctr" rtl="1" eaLnBrk="1" fontAlgn="auto" hangingPunct="1">
              <a:lnSpc>
                <a:spcPct val="80000"/>
              </a:lnSpc>
              <a:spcBef>
                <a:spcPts val="600"/>
              </a:spcBef>
              <a:spcAft>
                <a:spcPts val="0"/>
              </a:spcAft>
              <a:buClr>
                <a:schemeClr val="accent1"/>
              </a:buClr>
              <a:buSzPct val="80000"/>
              <a:defRPr/>
            </a:pPr>
            <a:endParaRPr lang="fa-IR" sz="2500" dirty="0" smtClean="0">
              <a:solidFill>
                <a:srgbClr val="92D050"/>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r>
              <a:rPr lang="fa-IR" sz="2500" dirty="0" smtClean="0">
                <a:solidFill>
                  <a:srgbClr val="92D050"/>
                </a:solidFill>
                <a:latin typeface="Tahoma" panose="020B0604030504040204" pitchFamily="34" charset="0"/>
                <a:ea typeface="Tahoma" panose="020B0604030504040204" pitchFamily="34" charset="0"/>
                <a:cs typeface="B Titr" panose="00000700000000000000" pitchFamily="2" charset="-78"/>
              </a:rPr>
              <a:t>نوآوران گرمی مرجع پروژه های </a:t>
            </a:r>
            <a:r>
              <a:rPr lang="fa-IR" sz="2500" dirty="0" smtClean="0">
                <a:solidFill>
                  <a:srgbClr val="92D050"/>
                </a:solidFill>
                <a:latin typeface="Tahoma" panose="020B0604030504040204" pitchFamily="34" charset="0"/>
                <a:ea typeface="Tahoma" panose="020B0604030504040204" pitchFamily="34" charset="0"/>
                <a:cs typeface="B Titr" panose="00000700000000000000" pitchFamily="2" charset="-78"/>
              </a:rPr>
              <a:t>دانشجویی</a:t>
            </a:r>
          </a:p>
          <a:p>
            <a:pPr marL="27432" algn="ctr" rtl="1" eaLnBrk="1" fontAlgn="auto" hangingPunct="1">
              <a:lnSpc>
                <a:spcPct val="80000"/>
              </a:lnSpc>
              <a:spcBef>
                <a:spcPts val="600"/>
              </a:spcBef>
              <a:spcAft>
                <a:spcPts val="0"/>
              </a:spcAft>
              <a:buClr>
                <a:schemeClr val="accent1"/>
              </a:buClr>
              <a:buSzPct val="80000"/>
              <a:defRPr/>
            </a:pPr>
            <a:endParaRPr lang="fa-IR" sz="2500" dirty="0" smtClean="0">
              <a:solidFill>
                <a:srgbClr val="92D050"/>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r>
              <a:rPr lang="en-US" sz="2500" dirty="0" smtClean="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a:p>
            <a:pPr marL="27432" algn="ctr" rtl="1" eaLnBrk="1" fontAlgn="auto" hangingPunct="1">
              <a:lnSpc>
                <a:spcPct val="80000"/>
              </a:lnSpc>
              <a:spcBef>
                <a:spcPts val="600"/>
              </a:spcBef>
              <a:spcAft>
                <a:spcPts val="0"/>
              </a:spcAft>
              <a:buClr>
                <a:schemeClr val="accent1"/>
              </a:buClr>
              <a:buSzPct val="80000"/>
              <a:defRPr/>
            </a:pPr>
            <a:endParaRPr lang="en-US" sz="2500" dirty="0" smtClean="0">
              <a:solidFill>
                <a:srgbClr val="92D050"/>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r>
              <a:rPr lang="en-US" sz="2500" dirty="0" smtClean="0">
                <a:solidFill>
                  <a:srgbClr val="92D050"/>
                </a:solidFill>
                <a:latin typeface="Tahoma" panose="020B0604030504040204" pitchFamily="34" charset="0"/>
                <a:ea typeface="Tahoma" panose="020B0604030504040204" pitchFamily="34" charset="0"/>
                <a:cs typeface="B Titr" panose="00000700000000000000" pitchFamily="2" charset="-78"/>
              </a:rPr>
              <a:t>09194751295 – </a:t>
            </a:r>
            <a:r>
              <a:rPr lang="en-US" sz="2500" dirty="0" smtClean="0">
                <a:solidFill>
                  <a:srgbClr val="92D050"/>
                </a:solidFill>
                <a:latin typeface="Tahoma" panose="020B0604030504040204" pitchFamily="34" charset="0"/>
                <a:ea typeface="Tahoma" panose="020B0604030504040204" pitchFamily="34" charset="0"/>
                <a:cs typeface="B Titr" panose="00000700000000000000" pitchFamily="2" charset="-78"/>
              </a:rPr>
              <a:t>09365442247</a:t>
            </a:r>
          </a:p>
          <a:p>
            <a:pPr marL="27432" algn="ctr" rtl="1" eaLnBrk="1" fontAlgn="auto" hangingPunct="1">
              <a:lnSpc>
                <a:spcPct val="80000"/>
              </a:lnSpc>
              <a:spcBef>
                <a:spcPts val="600"/>
              </a:spcBef>
              <a:spcAft>
                <a:spcPts val="0"/>
              </a:spcAft>
              <a:buClr>
                <a:schemeClr val="accent1"/>
              </a:buClr>
              <a:buSzPct val="80000"/>
              <a:defRPr/>
            </a:pPr>
            <a:endParaRPr lang="en-US" sz="2500" dirty="0" smtClean="0">
              <a:solidFill>
                <a:srgbClr val="92D050"/>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r>
              <a:rPr lang="en-US" sz="2500" dirty="0" smtClean="0">
                <a:solidFill>
                  <a:srgbClr val="92D050"/>
                </a:solidFill>
                <a:latin typeface="Tahoma" panose="020B0604030504040204" pitchFamily="34" charset="0"/>
                <a:ea typeface="Tahoma" panose="020B0604030504040204" pitchFamily="34" charset="0"/>
                <a:cs typeface="B Titr" panose="00000700000000000000" pitchFamily="2" charset="-78"/>
              </a:rPr>
              <a:t>noavarangermi@gmail.com</a:t>
            </a:r>
            <a:endParaRPr lang="en-US" sz="2500" dirty="0">
              <a:solidFill>
                <a:srgbClr val="92D050"/>
              </a:solidFill>
              <a:latin typeface="Tahoma" panose="020B0604030504040204" pitchFamily="34" charset="0"/>
              <a:ea typeface="Tahoma" panose="020B0604030504040204" pitchFamily="34" charset="0"/>
              <a:cs typeface="B Titr" panose="00000700000000000000" pitchFamily="2" charset="-78"/>
            </a:endParaRPr>
          </a:p>
        </p:txBody>
      </p:sp>
      <p:sp>
        <p:nvSpPr>
          <p:cNvPr id="7" name="Content Placeholder 3"/>
          <p:cNvSpPr txBox="1">
            <a:spLocks/>
          </p:cNvSpPr>
          <p:nvPr/>
        </p:nvSpPr>
        <p:spPr>
          <a:xfrm>
            <a:off x="1568450" y="2035175"/>
            <a:ext cx="6427788" cy="1154113"/>
          </a:xfrm>
          <a:prstGeom prst="rect">
            <a:avLst/>
          </a:prstGeom>
        </p:spPr>
        <p:txBody>
          <a:bodyPr tIns="0">
            <a:spAutoFit/>
          </a:bodyPr>
          <a:lstStyle/>
          <a:p>
            <a:pPr marL="27432" algn="ctr" eaLnBrk="1" fontAlgn="auto" hangingPunct="1">
              <a:spcBef>
                <a:spcPts val="600"/>
              </a:spcBef>
              <a:spcAft>
                <a:spcPts val="0"/>
              </a:spcAft>
              <a:buClr>
                <a:schemeClr val="accent1"/>
              </a:buClr>
              <a:buSzPct val="80000"/>
              <a:buFont typeface="Wingdings 2"/>
              <a:buNone/>
              <a:defRPr/>
            </a:pPr>
            <a:endParaRPr lang="fa-IR" sz="2400" dirty="0">
              <a:solidFill>
                <a:srgbClr val="FF0000"/>
              </a:solidFill>
              <a:latin typeface="+mn-lt"/>
              <a:cs typeface="B Titr" pitchFamily="2" charset="-78"/>
            </a:endParaRPr>
          </a:p>
          <a:p>
            <a:pPr algn="ctr" rtl="1" eaLnBrk="1" fontAlgn="auto" hangingPunct="1">
              <a:spcBef>
                <a:spcPts val="0"/>
              </a:spcBef>
              <a:spcAft>
                <a:spcPts val="0"/>
              </a:spcAft>
              <a:defRPr/>
            </a:pPr>
            <a:r>
              <a:rPr lang="fa-IR" sz="4800" b="1" dirty="0">
                <a:solidFill>
                  <a:srgbClr val="FF0000"/>
                </a:solidFill>
                <a:latin typeface="+mn-lt"/>
                <a:cs typeface="B Titr" pitchFamily="2" charset="-78"/>
              </a:rPr>
              <a:t>شبیه ساز </a:t>
            </a:r>
            <a:r>
              <a:rPr lang="en-US" sz="4800" b="1" dirty="0">
                <a:solidFill>
                  <a:srgbClr val="FF0000"/>
                </a:solidFill>
                <a:latin typeface="+mn-lt"/>
                <a:cs typeface="B Titr" pitchFamily="2" charset="-78"/>
              </a:rPr>
              <a:t> </a:t>
            </a:r>
            <a:r>
              <a:rPr lang="en-US" sz="4800" b="1" dirty="0">
                <a:solidFill>
                  <a:srgbClr val="002060"/>
                </a:solidFill>
                <a:latin typeface="Arial Black" panose="020B0A04020102020204" pitchFamily="34" charset="0"/>
                <a:cs typeface="B Titr" pitchFamily="2" charset="-78"/>
              </a:rPr>
              <a:t>OP</a:t>
            </a:r>
            <a:r>
              <a:rPr lang="en-US" sz="4800" b="1" dirty="0">
                <a:solidFill>
                  <a:srgbClr val="FF0000"/>
                </a:solidFill>
                <a:latin typeface="Arial Black" panose="020B0A04020102020204" pitchFamily="34" charset="0"/>
                <a:cs typeface="B Titr" pitchFamily="2" charset="-78"/>
              </a:rPr>
              <a:t>NET</a:t>
            </a:r>
            <a:endParaRPr lang="fa-IR" sz="4800" b="1" dirty="0">
              <a:solidFill>
                <a:srgbClr val="FF0000"/>
              </a:solidFill>
              <a:latin typeface="Arial Black" panose="020B0A04020102020204" pitchFamily="34" charset="0"/>
              <a:cs typeface="B Titr" pitchFamily="2" charset="-78"/>
            </a:endParaRPr>
          </a:p>
        </p:txBody>
      </p:sp>
      <p:pic>
        <p:nvPicPr>
          <p:cNvPr id="8" name="Picture 7"/>
          <p:cNvPicPr>
            <a:picLocks noChangeAspect="1"/>
          </p:cNvPicPr>
          <p:nvPr/>
        </p:nvPicPr>
        <p:blipFill>
          <a:blip r:embed="rId3">
            <a:biLevel thresh="75000"/>
            <a:extLst/>
          </a:blip>
          <a:stretch>
            <a:fillRect/>
          </a:stretch>
        </p:blipFill>
        <p:spPr>
          <a:xfrm>
            <a:off x="3410727" y="70497"/>
            <a:ext cx="2743200" cy="1836649"/>
          </a:xfrm>
          <a:prstGeom prst="ellipse">
            <a:avLst/>
          </a:prstGeom>
          <a:ln/>
        </p:spPr>
        <p:style>
          <a:lnRef idx="0">
            <a:schemeClr val="accent6"/>
          </a:lnRef>
          <a:fillRef idx="3">
            <a:schemeClr val="accent6"/>
          </a:fillRef>
          <a:effectRef idx="3">
            <a:schemeClr val="accent6"/>
          </a:effectRef>
          <a:fontRef idx="minor">
            <a:schemeClr val="lt1"/>
          </a:fontRef>
        </p:style>
      </p:pic>
      <p:sp>
        <p:nvSpPr>
          <p:cNvPr id="3077" name="Slide Number Placeholder 1"/>
          <p:cNvSpPr>
            <a:spLocks noGrp="1"/>
          </p:cNvSpPr>
          <p:nvPr>
            <p:ph type="sldNum" sz="quarter" idx="12"/>
          </p:nvPr>
        </p:nvSpPr>
        <p:spPr bwMode="auto">
          <a:xfrm>
            <a:off x="0" y="6448425"/>
            <a:ext cx="457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C23D27B9-57E9-4AA0-BF92-DD0FCAD88C41}"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a:t>
            </a:fld>
            <a:endParaRPr lang="en-US" altLang="fa-IR" sz="2800" smtClean="0">
              <a:solidFill>
                <a:srgbClr val="FF0000"/>
              </a:solidFill>
              <a:cs typeface="B Zar" panose="00000400000000000000" pitchFamily="2" charset="-78"/>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3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2000"/>
                                        <p:tgtEl>
                                          <p:spTgt spid="8"/>
                                        </p:tgtEl>
                                      </p:cBhvr>
                                    </p:animEffect>
                                  </p:childTnLst>
                                </p:cTn>
                              </p:par>
                            </p:childTnLst>
                          </p:cTn>
                        </p:par>
                        <p:par>
                          <p:cTn id="8" fill="hold" nodeType="afterGroup">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1000"/>
                                        <p:tgtEl>
                                          <p:spTgt spid="4">
                                            <p:txEl>
                                              <p:pRg st="0" end="0"/>
                                            </p:txEl>
                                          </p:spTgt>
                                        </p:tgtEl>
                                      </p:cBhvr>
                                    </p:animEffect>
                                    <p:anim calcmode="lin" valueType="num">
                                      <p:cBhvr>
                                        <p:cTn id="1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1000"/>
                                        <p:tgtEl>
                                          <p:spTgt spid="4">
                                            <p:txEl>
                                              <p:pRg st="2" end="2"/>
                                            </p:txEl>
                                          </p:spTgt>
                                        </p:tgtEl>
                                      </p:cBhvr>
                                    </p:animEffect>
                                    <p:anim calcmode="lin" valueType="num">
                                      <p:cBhvr>
                                        <p:cTn id="2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1000"/>
                                        <p:tgtEl>
                                          <p:spTgt spid="4">
                                            <p:txEl>
                                              <p:pRg st="4" end="4"/>
                                            </p:txEl>
                                          </p:spTgt>
                                        </p:tgtEl>
                                      </p:cBhvr>
                                    </p:animEffect>
                                    <p:anim calcmode="lin" valueType="num">
                                      <p:cBhvr>
                                        <p:cTn id="3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txEl>
                                              <p:pRg st="6" end="6"/>
                                            </p:txEl>
                                          </p:spTgt>
                                        </p:tgtEl>
                                        <p:attrNameLst>
                                          <p:attrName>style.visibility</p:attrName>
                                        </p:attrNameLst>
                                      </p:cBhvr>
                                      <p:to>
                                        <p:strVal val="visible"/>
                                      </p:to>
                                    </p:set>
                                    <p:animEffect transition="in" filter="fade">
                                      <p:cBhvr>
                                        <p:cTn id="38" dur="1000"/>
                                        <p:tgtEl>
                                          <p:spTgt spid="4">
                                            <p:txEl>
                                              <p:pRg st="6" end="6"/>
                                            </p:txEl>
                                          </p:spTgt>
                                        </p:tgtEl>
                                      </p:cBhvr>
                                    </p:animEffect>
                                    <p:anim calcmode="lin" valueType="num">
                                      <p:cBhvr>
                                        <p:cTn id="3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4">
                                            <p:txEl>
                                              <p:pRg st="8" end="8"/>
                                            </p:txEl>
                                          </p:spTgt>
                                        </p:tgtEl>
                                        <p:attrNameLst>
                                          <p:attrName>style.visibility</p:attrName>
                                        </p:attrNameLst>
                                      </p:cBhvr>
                                      <p:to>
                                        <p:strVal val="visible"/>
                                      </p:to>
                                    </p:set>
                                    <p:animEffect transition="in" filter="fade">
                                      <p:cBhvr>
                                        <p:cTn id="45" dur="1000"/>
                                        <p:tgtEl>
                                          <p:spTgt spid="4">
                                            <p:txEl>
                                              <p:pRg st="8" end="8"/>
                                            </p:txEl>
                                          </p:spTgt>
                                        </p:tgtEl>
                                      </p:cBhvr>
                                    </p:animEffect>
                                    <p:anim calcmode="lin" valueType="num">
                                      <p:cBhvr>
                                        <p:cTn id="46"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3315" name="Slide Number Placeholder 1"/>
          <p:cNvSpPr>
            <a:spLocks noGrp="1"/>
          </p:cNvSpPr>
          <p:nvPr>
            <p:ph type="sldNum" sz="quarter" idx="12"/>
          </p:nvPr>
        </p:nvSpPr>
        <p:spPr bwMode="auto">
          <a:xfrm>
            <a:off x="0" y="6448425"/>
            <a:ext cx="533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B879B8D7-5FA7-4667-A160-354868E53B36}"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10</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189538" y="381000"/>
            <a:ext cx="35909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ساختار سلسله مراتبی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547813"/>
            <a:ext cx="6934200" cy="490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553200" y="1073150"/>
            <a:ext cx="2001838" cy="400050"/>
          </a:xfrm>
          <a:prstGeom prst="rect">
            <a:avLst/>
          </a:prstGeom>
          <a:noFill/>
        </p:spPr>
        <p:txBody>
          <a:bodyPr rtlCol="1">
            <a:spAutoFit/>
          </a:bodyPr>
          <a:lstStyle/>
          <a:p>
            <a:pPr algn="r" eaLnBrk="1" fontAlgn="auto" hangingPunct="1">
              <a:spcBef>
                <a:spcPts val="0"/>
              </a:spcBef>
              <a:spcAft>
                <a:spcPts val="0"/>
              </a:spcAft>
              <a:defRPr/>
            </a:pPr>
            <a:r>
              <a:rPr lang="fa-IR" sz="2000" b="1" dirty="0">
                <a:solidFill>
                  <a:schemeClr val="tx2">
                    <a:lumMod val="75000"/>
                  </a:schemeClr>
                </a:solidFill>
                <a:latin typeface="+mn-lt"/>
                <a:cs typeface="B Zar" panose="00000400000000000000" pitchFamily="2" charset="-78"/>
              </a:rPr>
              <a:t>ویرایشگر کد</a:t>
            </a:r>
          </a:p>
        </p:txBody>
      </p:sp>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6"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par>
                          <p:cTn id="25" fill="hold" nodeType="afterGroup">
                            <p:stCondLst>
                              <p:cond delay="4000"/>
                            </p:stCondLst>
                            <p:childTnLst>
                              <p:par>
                                <p:cTn id="26" presetID="47"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4339" name="Slide Number Placeholder 1"/>
          <p:cNvSpPr>
            <a:spLocks noGrp="1"/>
          </p:cNvSpPr>
          <p:nvPr>
            <p:ph type="sldNum" sz="quarter" idx="12"/>
          </p:nvPr>
        </p:nvSpPr>
        <p:spPr bwMode="auto">
          <a:xfrm>
            <a:off x="0" y="6448425"/>
            <a:ext cx="533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ABCC9A21-F86F-4CD4-B249-023F023B129D}"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11</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059363" y="381000"/>
            <a:ext cx="3721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روشهای مختلف ایجاد مدل شبکه:</a:t>
            </a:r>
          </a:p>
        </p:txBody>
      </p:sp>
      <p:sp>
        <p:nvSpPr>
          <p:cNvPr id="9" name="TextBox 8"/>
          <p:cNvSpPr txBox="1"/>
          <p:nvPr/>
        </p:nvSpPr>
        <p:spPr>
          <a:xfrm>
            <a:off x="288925" y="1371600"/>
            <a:ext cx="8266113" cy="2554288"/>
          </a:xfrm>
          <a:prstGeom prst="rect">
            <a:avLst/>
          </a:prstGeom>
          <a:noFill/>
        </p:spPr>
        <p:txBody>
          <a:bodyPr rtlCol="1">
            <a:spAutoFit/>
          </a:bodyPr>
          <a:lstStyle/>
          <a:p>
            <a:pPr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در شبیه ساز </a:t>
            </a:r>
            <a:r>
              <a:rPr lang="en-US" sz="2400" b="1" dirty="0" err="1">
                <a:solidFill>
                  <a:schemeClr val="tx2">
                    <a:lumMod val="75000"/>
                  </a:schemeClr>
                </a:solidFill>
                <a:latin typeface="+mn-lt"/>
                <a:cs typeface="B Lotus" pitchFamily="2" charset="-78"/>
              </a:rPr>
              <a:t>OPNet</a:t>
            </a:r>
            <a:r>
              <a:rPr lang="fa-IR" sz="2400" b="1" dirty="0">
                <a:solidFill>
                  <a:schemeClr val="tx2">
                    <a:lumMod val="75000"/>
                  </a:schemeClr>
                </a:solidFill>
                <a:latin typeface="+mn-lt"/>
                <a:cs typeface="B Lotus" pitchFamily="2" charset="-78"/>
              </a:rPr>
              <a:t> روشهای مختلفی برای مدل سازی شبکه ها و بکارگیری آنها وجود دارد که بدین شرح می باشند:</a:t>
            </a:r>
          </a:p>
          <a:p>
            <a:pPr algn="just" rtl="1" eaLnBrk="1" fontAlgn="auto" hangingPunct="1">
              <a:spcBef>
                <a:spcPts val="0"/>
              </a:spcBef>
              <a:spcAft>
                <a:spcPts val="0"/>
              </a:spcAft>
              <a:defRPr/>
            </a:pPr>
            <a:endParaRPr lang="fa-IR" sz="120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1- استفاده از مدل های کتابخانه </a:t>
            </a:r>
            <a:r>
              <a:rPr lang="en-US" sz="2400" b="1" dirty="0" err="1">
                <a:solidFill>
                  <a:schemeClr val="tx2">
                    <a:lumMod val="75000"/>
                  </a:schemeClr>
                </a:solidFill>
                <a:latin typeface="+mn-lt"/>
                <a:cs typeface="B Lotus" pitchFamily="2" charset="-78"/>
              </a:rPr>
              <a:t>OPNet</a:t>
            </a:r>
            <a:r>
              <a:rPr lang="fa-IR" sz="2400" b="1" dirty="0">
                <a:solidFill>
                  <a:schemeClr val="tx2">
                    <a:lumMod val="75000"/>
                  </a:schemeClr>
                </a:solidFill>
                <a:latin typeface="+mn-lt"/>
                <a:cs typeface="B Lotus" pitchFamily="2" charset="-78"/>
              </a:rPr>
              <a:t>.</a:t>
            </a:r>
          </a:p>
          <a:p>
            <a:pPr algn="just" rtl="1" eaLnBrk="1" fontAlgn="auto" hangingPunct="1">
              <a:lnSpc>
                <a:spcPct val="150000"/>
              </a:lnSpc>
              <a:spcBef>
                <a:spcPts val="0"/>
              </a:spcBef>
              <a:spcAft>
                <a:spcPts val="0"/>
              </a:spcAft>
              <a:defRPr/>
            </a:pPr>
            <a:r>
              <a:rPr lang="fa-IR" sz="2400" b="1" dirty="0">
                <a:solidFill>
                  <a:schemeClr val="tx2">
                    <a:lumMod val="75000"/>
                  </a:schemeClr>
                </a:solidFill>
                <a:latin typeface="+mn-lt"/>
                <a:cs typeface="B Lotus" pitchFamily="2" charset="-78"/>
              </a:rPr>
              <a:t>2- تعریف مدلهای جدید شبکه.</a:t>
            </a:r>
          </a:p>
          <a:p>
            <a:pPr algn="just" rtl="1" eaLnBrk="1" fontAlgn="auto" hangingPunct="1">
              <a:lnSpc>
                <a:spcPct val="150000"/>
              </a:lnSpc>
              <a:spcBef>
                <a:spcPts val="0"/>
              </a:spcBef>
              <a:spcAft>
                <a:spcPts val="0"/>
              </a:spcAft>
              <a:defRPr/>
            </a:pPr>
            <a:r>
              <a:rPr lang="fa-IR" sz="2400" b="1" dirty="0">
                <a:solidFill>
                  <a:schemeClr val="tx2">
                    <a:lumMod val="75000"/>
                  </a:schemeClr>
                </a:solidFill>
                <a:latin typeface="+mn-lt"/>
                <a:cs typeface="B Lotus" pitchFamily="2" charset="-78"/>
              </a:rPr>
              <a:t>3- تغییر مدلهای کتابخانه ای موجود به ساختار دلخواه.</a:t>
            </a:r>
          </a:p>
        </p:txBody>
      </p:sp>
      <p:sp>
        <p:nvSpPr>
          <p:cNvPr id="7" name="Rectangle 6"/>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 calcmode="lin" valueType="num">
                                      <p:cBhvr>
                                        <p:cTn id="24"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9">
                                            <p:txEl>
                                              <p:pRg st="0" end="0"/>
                                            </p:txEl>
                                          </p:spTgt>
                                        </p:tgtEl>
                                      </p:cBhvr>
                                    </p:animEffect>
                                  </p:childTnLst>
                                </p:cTn>
                              </p:par>
                            </p:childTnLst>
                          </p:cTn>
                        </p:par>
                        <p:par>
                          <p:cTn id="27" fill="hold" nodeType="afterGroup">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9">
                                            <p:txEl>
                                              <p:pRg st="2" end="2"/>
                                            </p:txEl>
                                          </p:spTgt>
                                        </p:tgtEl>
                                        <p:attrNameLst>
                                          <p:attrName>style.visibility</p:attrName>
                                        </p:attrNameLst>
                                      </p:cBhvr>
                                      <p:to>
                                        <p:strVal val="visible"/>
                                      </p:to>
                                    </p:set>
                                    <p:anim calcmode="lin" valueType="num">
                                      <p:cBhvr>
                                        <p:cTn id="30"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9">
                                            <p:txEl>
                                              <p:pRg st="2" end="2"/>
                                            </p:txEl>
                                          </p:spTgt>
                                        </p:tgtEl>
                                        <p:attrNameLst>
                                          <p:attrName>ppt_h</p:attrName>
                                        </p:attrNameLst>
                                      </p:cBhvr>
                                      <p:tavLst>
                                        <p:tav tm="0">
                                          <p:val>
                                            <p:fltVal val="0"/>
                                          </p:val>
                                        </p:tav>
                                        <p:tav tm="100000">
                                          <p:val>
                                            <p:strVal val="#ppt_h"/>
                                          </p:val>
                                        </p:tav>
                                      </p:tavLst>
                                    </p:anim>
                                    <p:animEffect transition="in" filter="fade">
                                      <p:cBhvr>
                                        <p:cTn id="32" dur="500"/>
                                        <p:tgtEl>
                                          <p:spTgt spid="9">
                                            <p:txEl>
                                              <p:pRg st="2" end="2"/>
                                            </p:txEl>
                                          </p:spTgt>
                                        </p:tgtEl>
                                      </p:cBhvr>
                                    </p:animEffect>
                                  </p:childTnLst>
                                </p:cTn>
                              </p:par>
                            </p:childTnLst>
                          </p:cTn>
                        </p:par>
                        <p:par>
                          <p:cTn id="33" fill="hold" nodeType="afterGroup">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9">
                                            <p:txEl>
                                              <p:pRg st="3" end="3"/>
                                            </p:txEl>
                                          </p:spTgt>
                                        </p:tgtEl>
                                        <p:attrNameLst>
                                          <p:attrName>style.visibility</p:attrName>
                                        </p:attrNameLst>
                                      </p:cBhvr>
                                      <p:to>
                                        <p:strVal val="visible"/>
                                      </p:to>
                                    </p:set>
                                    <p:anim calcmode="lin" valueType="num">
                                      <p:cBhvr>
                                        <p:cTn id="36"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37" dur="500" fill="hold"/>
                                        <p:tgtEl>
                                          <p:spTgt spid="9">
                                            <p:txEl>
                                              <p:pRg st="3" end="3"/>
                                            </p:txEl>
                                          </p:spTgt>
                                        </p:tgtEl>
                                        <p:attrNameLst>
                                          <p:attrName>ppt_h</p:attrName>
                                        </p:attrNameLst>
                                      </p:cBhvr>
                                      <p:tavLst>
                                        <p:tav tm="0">
                                          <p:val>
                                            <p:fltVal val="0"/>
                                          </p:val>
                                        </p:tav>
                                        <p:tav tm="100000">
                                          <p:val>
                                            <p:strVal val="#ppt_h"/>
                                          </p:val>
                                        </p:tav>
                                      </p:tavLst>
                                    </p:anim>
                                    <p:animEffect transition="in" filter="fade">
                                      <p:cBhvr>
                                        <p:cTn id="38" dur="500"/>
                                        <p:tgtEl>
                                          <p:spTgt spid="9">
                                            <p:txEl>
                                              <p:pRg st="3" end="3"/>
                                            </p:txEl>
                                          </p:spTgt>
                                        </p:tgtEl>
                                      </p:cBhvr>
                                    </p:animEffect>
                                  </p:childTnLst>
                                </p:cTn>
                              </p:par>
                            </p:childTnLst>
                          </p:cTn>
                        </p:par>
                        <p:par>
                          <p:cTn id="39" fill="hold" nodeType="afterGroup">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9">
                                            <p:txEl>
                                              <p:pRg st="4" end="4"/>
                                            </p:txEl>
                                          </p:spTgt>
                                        </p:tgtEl>
                                        <p:attrNameLst>
                                          <p:attrName>style.visibility</p:attrName>
                                        </p:attrNameLst>
                                      </p:cBhvr>
                                      <p:to>
                                        <p:strVal val="visible"/>
                                      </p:to>
                                    </p:set>
                                    <p:anim calcmode="lin" valueType="num">
                                      <p:cBhvr>
                                        <p:cTn id="42" dur="500" fill="hold"/>
                                        <p:tgtEl>
                                          <p:spTgt spid="9">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9">
                                            <p:txEl>
                                              <p:pRg st="4" end="4"/>
                                            </p:txEl>
                                          </p:spTgt>
                                        </p:tgtEl>
                                        <p:attrNameLst>
                                          <p:attrName>ppt_h</p:attrName>
                                        </p:attrNameLst>
                                      </p:cBhvr>
                                      <p:tavLst>
                                        <p:tav tm="0">
                                          <p:val>
                                            <p:fltVal val="0"/>
                                          </p:val>
                                        </p:tav>
                                        <p:tav tm="100000">
                                          <p:val>
                                            <p:strVal val="#ppt_h"/>
                                          </p:val>
                                        </p:tav>
                                      </p:tavLst>
                                    </p:anim>
                                    <p:animEffect transition="in" filter="fade">
                                      <p:cBhvr>
                                        <p:cTn id="44"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536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17C3BCD3-FFB2-4FEB-A870-F8CFC28AA7AC}"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12</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241925" y="381000"/>
            <a:ext cx="3538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شروع یک شبیه سازی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2600" y="1052513"/>
            <a:ext cx="6832600" cy="577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22813" y="1319213"/>
            <a:ext cx="1470025" cy="553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0" y="3115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1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plus(in)">
                                      <p:cBhvr>
                                        <p:cTn id="24" dur="2000"/>
                                        <p:tgtEl>
                                          <p:spTgt spid="3"/>
                                        </p:tgtEl>
                                      </p:cBhvr>
                                    </p:animEffect>
                                  </p:childTnLst>
                                </p:cTn>
                              </p:par>
                            </p:childTnLst>
                          </p:cTn>
                        </p:par>
                        <p:par>
                          <p:cTn id="25" fill="hold" nodeType="afterGroup">
                            <p:stCondLst>
                              <p:cond delay="4000"/>
                            </p:stCondLst>
                            <p:childTnLst>
                              <p:par>
                                <p:cTn id="26" presetID="22" presetClass="entr" presetSubtype="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6387"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2D970EB8-7B57-4C72-B40C-29BE68B4E10E}"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13</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241925" y="381000"/>
            <a:ext cx="3538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شروع یک شبیه سازی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1123950"/>
            <a:ext cx="6600825"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2" presetClass="entr" presetSubtype="6"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7411"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69E7B9A3-60AB-4124-9EFE-0235F717A53E}"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14</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241925" y="381000"/>
            <a:ext cx="3538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شروع یک شبیه سازی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1123950"/>
            <a:ext cx="6600825"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1263" y="3292475"/>
            <a:ext cx="69723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a:spLocks noChangeArrowheads="1"/>
          </p:cNvSpPr>
          <p:nvPr/>
        </p:nvSpPr>
        <p:spPr bwMode="auto">
          <a:xfrm>
            <a:off x="5973763" y="3275013"/>
            <a:ext cx="17986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fa-IR" altLang="fa-IR" sz="1800" b="1">
                <a:solidFill>
                  <a:srgbClr val="FFFF00"/>
                </a:solidFill>
                <a:cs typeface="B Compset" panose="00000400000000000000" pitchFamily="2" charset="-78"/>
              </a:rPr>
              <a:t>انتخاب توپولوژی اولیه</a:t>
            </a:r>
          </a:p>
        </p:txBody>
      </p:sp>
      <p:sp>
        <p:nvSpPr>
          <p:cNvPr id="8" name="Rectangle 7"/>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22" presetClass="entr" presetSubtype="4"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00"/>
                                        <p:tgtEl>
                                          <p:spTgt spid="4"/>
                                        </p:tgtEl>
                                      </p:cBhvr>
                                    </p:animEffect>
                                  </p:childTnLst>
                                </p:cTn>
                              </p:par>
                            </p:childTnLst>
                          </p:cTn>
                        </p:par>
                        <p:par>
                          <p:cTn id="25" fill="hold" nodeType="afterGroup">
                            <p:stCondLst>
                              <p:cond delay="2500"/>
                            </p:stCondLst>
                            <p:childTnLst>
                              <p:par>
                                <p:cTn id="26" presetID="53" presetClass="entr" presetSubtype="1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nodeType="afterGroup">
                            <p:stCondLst>
                              <p:cond delay="3000"/>
                            </p:stCondLst>
                            <p:childTnLst>
                              <p:par>
                                <p:cTn id="32" presetID="47"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8435"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09A5A659-6A45-470F-912C-CC48D556EE81}"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15</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241925" y="381000"/>
            <a:ext cx="3538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شروع یک شبیه سازی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1123950"/>
            <a:ext cx="6600825"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1263" y="3297238"/>
            <a:ext cx="6972300"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5973763" y="3275013"/>
            <a:ext cx="17986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fa-IR" altLang="fa-IR" sz="1800" b="1">
                <a:solidFill>
                  <a:srgbClr val="FFFF00"/>
                </a:solidFill>
                <a:cs typeface="B Compset" panose="00000400000000000000" pitchFamily="2" charset="-78"/>
              </a:rPr>
              <a:t>انتخاب مقیاس شبکه</a:t>
            </a:r>
          </a:p>
        </p:txBody>
      </p:sp>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53" presetClass="entr" presetSubtype="16"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nodeType="afterGroup">
                            <p:stCondLst>
                              <p:cond delay="2500"/>
                            </p:stCondLst>
                            <p:childTnLst>
                              <p:par>
                                <p:cTn id="28" presetID="22" presetClass="entr" presetSubtype="4"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00"/>
                                        <p:tgtEl>
                                          <p:spTgt spid="3"/>
                                        </p:tgtEl>
                                      </p:cBhvr>
                                    </p:animEffect>
                                  </p:childTnLst>
                                </p:cTn>
                              </p:par>
                            </p:childTnLst>
                          </p:cTn>
                        </p:par>
                        <p:par>
                          <p:cTn id="31" fill="hold" nodeType="afterGroup">
                            <p:stCondLst>
                              <p:cond delay="3000"/>
                            </p:stCondLst>
                            <p:childTnLst>
                              <p:par>
                                <p:cTn id="32" presetID="47"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9459"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BA796E17-DB9B-4950-B0CF-13E0EEDA782F}"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16</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241925" y="381000"/>
            <a:ext cx="3538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شروع یک شبیه سازی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1123950"/>
            <a:ext cx="6600825"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20788" y="3297238"/>
            <a:ext cx="6953250"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5973763" y="3275013"/>
            <a:ext cx="17986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fa-IR" altLang="fa-IR" sz="1800" b="1">
                <a:solidFill>
                  <a:srgbClr val="FFFF00"/>
                </a:solidFill>
                <a:cs typeface="B Compset" panose="00000400000000000000" pitchFamily="2" charset="-78"/>
              </a:rPr>
              <a:t>انتخاب اندازه شبکه</a:t>
            </a:r>
          </a:p>
        </p:txBody>
      </p:sp>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53" presetClass="entr" presetSubtype="16"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nodeType="afterGroup">
                            <p:stCondLst>
                              <p:cond delay="2500"/>
                            </p:stCondLst>
                            <p:childTnLst>
                              <p:par>
                                <p:cTn id="28" presetID="22" presetClass="entr" presetSubtype="4"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down)">
                                      <p:cBhvr>
                                        <p:cTn id="30" dur="500"/>
                                        <p:tgtEl>
                                          <p:spTgt spid="2"/>
                                        </p:tgtEl>
                                      </p:cBhvr>
                                    </p:animEffect>
                                  </p:childTnLst>
                                </p:cTn>
                              </p:par>
                            </p:childTnLst>
                          </p:cTn>
                        </p:par>
                        <p:par>
                          <p:cTn id="31" fill="hold" nodeType="afterGroup">
                            <p:stCondLst>
                              <p:cond delay="3000"/>
                            </p:stCondLst>
                            <p:childTnLst>
                              <p:par>
                                <p:cTn id="32" presetID="47"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2048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08CD51A4-DF44-4A3B-A94E-2CB259F6F176}"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17</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241925" y="381000"/>
            <a:ext cx="3538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شروع یک شبیه سازی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1123950"/>
            <a:ext cx="6600825"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6025" y="3302000"/>
            <a:ext cx="6962775"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5973763" y="3302000"/>
            <a:ext cx="1798637" cy="646113"/>
          </a:xfrm>
          <a:prstGeom prst="rect">
            <a:avLst/>
          </a:prstGeom>
          <a:solidFill>
            <a:srgbClr val="F4817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fa-IR" altLang="fa-IR" sz="1800" b="1">
                <a:solidFill>
                  <a:srgbClr val="FFFF00"/>
                </a:solidFill>
                <a:cs typeface="B Compset" panose="00000400000000000000" pitchFamily="2" charset="-78"/>
              </a:rPr>
              <a:t>انتخاب تکنولوژی مورد نیاز شبکه </a:t>
            </a:r>
          </a:p>
        </p:txBody>
      </p:sp>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22" presetClass="entr" presetSubtype="4"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00"/>
                                        <p:tgtEl>
                                          <p:spTgt spid="4"/>
                                        </p:tgtEl>
                                      </p:cBhvr>
                                    </p:animEffect>
                                  </p:childTnLst>
                                </p:cTn>
                              </p:par>
                            </p:childTnLst>
                          </p:cTn>
                        </p:par>
                        <p:par>
                          <p:cTn id="25" fill="hold" nodeType="afterGroup">
                            <p:stCondLst>
                              <p:cond delay="2500"/>
                            </p:stCondLst>
                            <p:childTnLst>
                              <p:par>
                                <p:cTn id="26" presetID="22" presetClass="entr" presetSubtype="4"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childTnLst>
                          </p:cTn>
                        </p:par>
                        <p:par>
                          <p:cTn id="29" fill="hold" nodeType="afterGroup">
                            <p:stCondLst>
                              <p:cond delay="3000"/>
                            </p:stCondLst>
                            <p:childTnLst>
                              <p:par>
                                <p:cTn id="30" presetID="47"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21507"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6E166B37-9186-41BB-9E91-0F07B8E2E52F}"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18</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241925" y="381000"/>
            <a:ext cx="35385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شروع یک شبیه سازی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1123950"/>
            <a:ext cx="6600825"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1263" y="3292475"/>
            <a:ext cx="69723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5973763" y="3275013"/>
            <a:ext cx="17986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fa-IR" altLang="fa-IR" sz="1800" b="1">
                <a:solidFill>
                  <a:srgbClr val="FFFF00"/>
                </a:solidFill>
                <a:cs typeface="B Compset" panose="00000400000000000000" pitchFamily="2" charset="-78"/>
              </a:rPr>
              <a:t>مرور تنظیمات و تأیید</a:t>
            </a:r>
          </a:p>
        </p:txBody>
      </p:sp>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53" presetClass="entr" presetSubtype="16"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nodeType="afterGroup">
                            <p:stCondLst>
                              <p:cond delay="2500"/>
                            </p:stCondLst>
                            <p:childTnLst>
                              <p:par>
                                <p:cTn id="28" presetID="22" presetClass="entr" presetSubtype="4"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down)">
                                      <p:cBhvr>
                                        <p:cTn id="30" dur="500"/>
                                        <p:tgtEl>
                                          <p:spTgt spid="2"/>
                                        </p:tgtEl>
                                      </p:cBhvr>
                                    </p:animEffect>
                                  </p:childTnLst>
                                </p:cTn>
                              </p:par>
                            </p:childTnLst>
                          </p:cTn>
                        </p:par>
                        <p:par>
                          <p:cTn id="31" fill="hold" nodeType="afterGroup">
                            <p:stCondLst>
                              <p:cond delay="3000"/>
                            </p:stCondLst>
                            <p:childTnLst>
                              <p:par>
                                <p:cTn id="32" presetID="47"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22531"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EA7F0BFC-7CD3-4FC1-8FA1-A81DB83F8AC6}"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19</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241925" y="381000"/>
            <a:ext cx="3538538" cy="1016000"/>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رسم ساختار شبکه:</a:t>
            </a:r>
            <a:endParaRPr lang="fa-IR" b="1" dirty="0">
              <a:solidFill>
                <a:schemeClr val="accent3">
                  <a:lumMod val="50000"/>
                </a:schemeClr>
              </a:solidFill>
              <a:latin typeface="+mn-lt"/>
              <a:cs typeface="B Titr" pitchFamily="2" charset="-78"/>
            </a:endParaRPr>
          </a:p>
        </p:txBody>
      </p:sp>
      <p:sp>
        <p:nvSpPr>
          <p:cNvPr id="3" name="Rectangle 2"/>
          <p:cNvSpPr/>
          <p:nvPr/>
        </p:nvSpPr>
        <p:spPr>
          <a:xfrm>
            <a:off x="482600" y="1382713"/>
            <a:ext cx="8072438" cy="1016000"/>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برای رسم توپولوژی یک شبکه در </a:t>
            </a:r>
            <a:r>
              <a:rPr lang="en-US" sz="2000" b="1" dirty="0" err="1">
                <a:solidFill>
                  <a:schemeClr val="tx2">
                    <a:lumMod val="75000"/>
                  </a:schemeClr>
                </a:solidFill>
                <a:latin typeface="+mn-lt"/>
                <a:cs typeface="B Lotus" pitchFamily="2" charset="-78"/>
              </a:rPr>
              <a:t>OPNet</a:t>
            </a:r>
            <a:r>
              <a:rPr lang="fa-IR" sz="2000" b="1" dirty="0">
                <a:solidFill>
                  <a:schemeClr val="tx2">
                    <a:lumMod val="75000"/>
                  </a:schemeClr>
                </a:solidFill>
                <a:latin typeface="+mn-lt"/>
                <a:cs typeface="B Lotus" pitchFamily="2" charset="-78"/>
              </a:rPr>
              <a:t> سه روش وجود دارد:</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روش اول مي توان هر گره يا لينك مـورد نيـاز بـراي طراحـي شـبكه را بـه طـور جداگانـه از پنجـره </a:t>
            </a:r>
            <a:r>
              <a:rPr lang="en-US" sz="2000" b="1" dirty="0">
                <a:solidFill>
                  <a:schemeClr val="tx2">
                    <a:lumMod val="75000"/>
                  </a:schemeClr>
                </a:solidFill>
                <a:latin typeface="+mn-lt"/>
                <a:cs typeface="B Lotus" pitchFamily="2" charset="-78"/>
              </a:rPr>
              <a:t>object palette</a:t>
            </a:r>
            <a:r>
              <a:rPr lang="fa-IR" sz="2000" b="1" dirty="0">
                <a:solidFill>
                  <a:schemeClr val="tx2">
                    <a:lumMod val="75000"/>
                  </a:schemeClr>
                </a:solidFill>
                <a:latin typeface="+mn-lt"/>
                <a:cs typeface="B Lotus" pitchFamily="2" charset="-78"/>
              </a:rPr>
              <a:t> انتخاب و به محيط ويرايشگر وارد كرد.</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93788" y="2398713"/>
            <a:ext cx="68072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2829"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22" presetClass="entr" presetSubtype="2" fill="hold" grpId="0" nodeType="after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Effect transition="in" filter="wipe(right)">
                                      <p:cBhvr>
                                        <p:cTn id="41" dur="500"/>
                                        <p:tgtEl>
                                          <p:spTgt spid="3">
                                            <p:txEl>
                                              <p:pRg st="0" end="0"/>
                                            </p:txEl>
                                          </p:spTgt>
                                        </p:tgtEl>
                                      </p:cBhvr>
                                    </p:animEffect>
                                  </p:childTnLst>
                                </p:cTn>
                              </p:par>
                            </p:childTnLst>
                          </p:cTn>
                        </p:par>
                        <p:par>
                          <p:cTn id="42" fill="hold" nodeType="afterGroup">
                            <p:stCondLst>
                              <p:cond delay="4500"/>
                            </p:stCondLst>
                            <p:childTnLst>
                              <p:par>
                                <p:cTn id="43" presetID="22" presetClass="entr" presetSubtype="2" fill="hold" grpId="0" nodeType="afterEffect">
                                  <p:stCondLst>
                                    <p:cond delay="0"/>
                                  </p:stCondLst>
                                  <p:childTnLst>
                                    <p:set>
                                      <p:cBhvr>
                                        <p:cTn id="44" dur="1" fill="hold">
                                          <p:stCondLst>
                                            <p:cond delay="0"/>
                                          </p:stCondLst>
                                        </p:cTn>
                                        <p:tgtEl>
                                          <p:spTgt spid="3">
                                            <p:txEl>
                                              <p:pRg st="1" end="1"/>
                                            </p:txEl>
                                          </p:spTgt>
                                        </p:tgtEl>
                                        <p:attrNameLst>
                                          <p:attrName>style.visibility</p:attrName>
                                        </p:attrNameLst>
                                      </p:cBhvr>
                                      <p:to>
                                        <p:strVal val="visible"/>
                                      </p:to>
                                    </p:set>
                                    <p:animEffect transition="in" filter="wipe(right)">
                                      <p:cBhvr>
                                        <p:cTn id="45" dur="500"/>
                                        <p:tgtEl>
                                          <p:spTgt spid="3">
                                            <p:txEl>
                                              <p:pRg st="1" end="1"/>
                                            </p:txEl>
                                          </p:spTgt>
                                        </p:tgtEl>
                                      </p:cBhvr>
                                    </p:animEffect>
                                  </p:childTnLst>
                                </p:cTn>
                              </p:par>
                            </p:childTnLst>
                          </p:cTn>
                        </p:par>
                        <p:par>
                          <p:cTn id="46" fill="hold" nodeType="afterGroup">
                            <p:stCondLst>
                              <p:cond delay="5000"/>
                            </p:stCondLst>
                            <p:childTnLst>
                              <p:par>
                                <p:cTn id="47" presetID="16" presetClass="entr" presetSubtype="42"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barn(outHorizontal)">
                                      <p:cBhvr>
                                        <p:cTn id="4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6629400" y="457200"/>
            <a:ext cx="21669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شبیه سازهای شبکه</a:t>
            </a:r>
          </a:p>
        </p:txBody>
      </p:sp>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9" name="TextBox 8"/>
          <p:cNvSpPr txBox="1"/>
          <p:nvPr/>
        </p:nvSpPr>
        <p:spPr>
          <a:xfrm>
            <a:off x="319088" y="1371600"/>
            <a:ext cx="8266112" cy="4462463"/>
          </a:xfrm>
          <a:prstGeom prst="rect">
            <a:avLst/>
          </a:prstGeom>
          <a:noFill/>
        </p:spPr>
        <p:txBody>
          <a:bodyPr rtlCol="1">
            <a:spAutoFit/>
          </a:bodyPr>
          <a:lstStyle/>
          <a:p>
            <a:pPr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انواع روشهای شبیه سازی:</a:t>
            </a:r>
          </a:p>
          <a:p>
            <a:pPr algn="just" rtl="1" eaLnBrk="1" fontAlgn="auto" hangingPunct="1">
              <a:spcBef>
                <a:spcPts val="0"/>
              </a:spcBef>
              <a:spcAft>
                <a:spcPts val="0"/>
              </a:spcAft>
              <a:defRPr/>
            </a:pPr>
            <a:endParaRPr lang="fa-IR" sz="120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sz="2400" b="1" dirty="0">
                <a:solidFill>
                  <a:schemeClr val="accent2">
                    <a:lumMod val="75000"/>
                  </a:schemeClr>
                </a:solidFill>
                <a:latin typeface="+mn-lt"/>
                <a:cs typeface="B Lotus" pitchFamily="2" charset="-78"/>
              </a:rPr>
              <a:t>1- شبیه سازی به کمک آنالیز دقیق رویدادها.</a:t>
            </a:r>
          </a:p>
          <a:p>
            <a:pPr lvl="1"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مدل های ریاضی برای حصول نتایج استفاده و شبکه با مجموعه ای از معادلات ریاضی مدل می گردد. مانند شبیه ساز </a:t>
            </a:r>
            <a:r>
              <a:rPr lang="en-US" sz="2400" b="1" dirty="0">
                <a:solidFill>
                  <a:schemeClr val="tx2">
                    <a:lumMod val="75000"/>
                  </a:schemeClr>
                </a:solidFill>
                <a:latin typeface="+mn-lt"/>
                <a:cs typeface="B Lotus" pitchFamily="2" charset="-78"/>
              </a:rPr>
              <a:t>Real</a:t>
            </a:r>
            <a:r>
              <a:rPr lang="fa-IR" sz="2400" b="1" dirty="0">
                <a:solidFill>
                  <a:schemeClr val="tx2">
                    <a:lumMod val="75000"/>
                  </a:schemeClr>
                </a:solidFill>
                <a:latin typeface="+mn-lt"/>
                <a:cs typeface="B Lotus" pitchFamily="2" charset="-78"/>
              </a:rPr>
              <a:t>.</a:t>
            </a:r>
          </a:p>
          <a:p>
            <a:pPr lvl="1" algn="just" rtl="1" eaLnBrk="1" fontAlgn="auto" hangingPunct="1">
              <a:spcBef>
                <a:spcPts val="0"/>
              </a:spcBef>
              <a:spcAft>
                <a:spcPts val="0"/>
              </a:spcAft>
              <a:defRPr/>
            </a:pPr>
            <a:endParaRPr lang="fa-IR" sz="120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sz="2400" b="1" dirty="0">
                <a:solidFill>
                  <a:schemeClr val="accent2">
                    <a:lumMod val="75000"/>
                  </a:schemeClr>
                </a:solidFill>
                <a:latin typeface="+mn-lt"/>
                <a:cs typeface="B Lotus" pitchFamily="2" charset="-78"/>
              </a:rPr>
              <a:t>2- شبیه سازی رویداد گسسته(</a:t>
            </a:r>
            <a:r>
              <a:rPr lang="en-US" sz="2400" b="1" dirty="0">
                <a:solidFill>
                  <a:schemeClr val="accent2">
                    <a:lumMod val="75000"/>
                  </a:schemeClr>
                </a:solidFill>
                <a:latin typeface="+mn-lt"/>
                <a:cs typeface="B Lotus" pitchFamily="2" charset="-78"/>
              </a:rPr>
              <a:t>Discrete Event</a:t>
            </a:r>
            <a:r>
              <a:rPr lang="fa-IR" sz="2400" b="1" dirty="0">
                <a:solidFill>
                  <a:schemeClr val="accent2">
                    <a:lumMod val="75000"/>
                  </a:schemeClr>
                </a:solidFill>
                <a:latin typeface="+mn-lt"/>
                <a:cs typeface="B Lotus" pitchFamily="2" charset="-78"/>
              </a:rPr>
              <a:t>).</a:t>
            </a:r>
          </a:p>
          <a:p>
            <a:pPr lvl="1"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شبیه سازی در سطح بسته های موجود در شبکه صورت گرفته و نتایج حاصل از شبیه سازی رویدادهای گسسته به دست می آید. مانند شبیه ساز </a:t>
            </a:r>
            <a:r>
              <a:rPr lang="en-US" sz="2400" b="1" dirty="0">
                <a:solidFill>
                  <a:schemeClr val="tx2">
                    <a:lumMod val="75000"/>
                  </a:schemeClr>
                </a:solidFill>
                <a:latin typeface="+mn-lt"/>
                <a:cs typeface="B Lotus" pitchFamily="2" charset="-78"/>
              </a:rPr>
              <a:t>NS-2</a:t>
            </a:r>
            <a:r>
              <a:rPr lang="fa-IR" sz="2400" b="1" dirty="0">
                <a:solidFill>
                  <a:schemeClr val="tx2">
                    <a:lumMod val="75000"/>
                  </a:schemeClr>
                </a:solidFill>
                <a:latin typeface="+mn-lt"/>
                <a:cs typeface="B Lotus" pitchFamily="2" charset="-78"/>
              </a:rPr>
              <a:t>.</a:t>
            </a:r>
          </a:p>
          <a:p>
            <a:pPr lvl="1" algn="just" rtl="1" eaLnBrk="1" fontAlgn="auto" hangingPunct="1">
              <a:spcBef>
                <a:spcPts val="0"/>
              </a:spcBef>
              <a:spcAft>
                <a:spcPts val="0"/>
              </a:spcAft>
              <a:defRPr/>
            </a:pPr>
            <a:endParaRPr lang="fa-IR" sz="120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sz="2400" b="1" dirty="0">
                <a:solidFill>
                  <a:schemeClr val="accent2">
                    <a:lumMod val="75000"/>
                  </a:schemeClr>
                </a:solidFill>
                <a:latin typeface="+mn-lt"/>
                <a:cs typeface="B Lotus" pitchFamily="2" charset="-78"/>
              </a:rPr>
              <a:t>3- شبیه سازی مرکب یا دورگه.</a:t>
            </a:r>
          </a:p>
          <a:p>
            <a:pPr lvl="1"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شبیه سازی با ترکیب هر دو روش فوق. مانند شبیه ساز </a:t>
            </a:r>
            <a:r>
              <a:rPr lang="en-US" sz="2400" b="1" dirty="0">
                <a:solidFill>
                  <a:schemeClr val="tx2">
                    <a:lumMod val="75000"/>
                  </a:schemeClr>
                </a:solidFill>
                <a:latin typeface="+mn-lt"/>
                <a:cs typeface="B Lotus" pitchFamily="2" charset="-78"/>
              </a:rPr>
              <a:t>OPNet</a:t>
            </a:r>
            <a:r>
              <a:rPr lang="fa-IR" sz="2400" b="1" dirty="0">
                <a:solidFill>
                  <a:schemeClr val="tx2">
                    <a:lumMod val="75000"/>
                  </a:schemeClr>
                </a:solidFill>
                <a:latin typeface="+mn-lt"/>
                <a:cs typeface="B Lotus" pitchFamily="2" charset="-78"/>
              </a:rPr>
              <a:t>.</a:t>
            </a:r>
          </a:p>
          <a:p>
            <a:pPr algn="just" rtl="1" eaLnBrk="1" fontAlgn="auto" hangingPunct="1">
              <a:spcBef>
                <a:spcPts val="0"/>
              </a:spcBef>
              <a:spcAft>
                <a:spcPts val="0"/>
              </a:spcAft>
              <a:defRPr/>
            </a:pPr>
            <a:endParaRPr lang="fa-IR" sz="2400" b="1" dirty="0">
              <a:solidFill>
                <a:schemeClr val="tx2">
                  <a:lumMod val="75000"/>
                </a:schemeClr>
              </a:solidFill>
              <a:latin typeface="+mn-lt"/>
              <a:cs typeface="B Lotus" pitchFamily="2" charset="-78"/>
            </a:endParaRPr>
          </a:p>
        </p:txBody>
      </p:sp>
      <p:sp>
        <p:nvSpPr>
          <p:cNvPr id="5125" name="Slide Number Placeholder 1"/>
          <p:cNvSpPr>
            <a:spLocks noGrp="1"/>
          </p:cNvSpPr>
          <p:nvPr>
            <p:ph type="sldNum" sz="quarter" idx="12"/>
          </p:nvPr>
        </p:nvSpPr>
        <p:spPr bwMode="auto">
          <a:xfrm>
            <a:off x="0" y="6448425"/>
            <a:ext cx="457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5932B1BF-33CD-45F7-B475-73A27BABC2F0}"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a:t>
            </a:fld>
            <a:endParaRPr lang="en-US" altLang="fa-IR" sz="2800" smtClean="0">
              <a:solidFill>
                <a:srgbClr val="FF0000"/>
              </a:solidFill>
              <a:cs typeface="B Zar" panose="00000400000000000000" pitchFamily="2" charset="-78"/>
            </a:endParaRPr>
          </a:p>
        </p:txBody>
      </p:sp>
      <p:sp>
        <p:nvSpPr>
          <p:cNvPr id="2" name="Rectangle 1"/>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par>
                          <p:cTn id="21" fill="hold" nodeType="afterGroup">
                            <p:stCondLst>
                              <p:cond delay="2000"/>
                            </p:stCondLst>
                            <p:childTnLst>
                              <p:par>
                                <p:cTn id="22" presetID="21" presetClass="entr" presetSubtype="8"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wheel(8)">
                                      <p:cBhvr>
                                        <p:cTn id="24" dur="2000"/>
                                        <p:tgtEl>
                                          <p:spTgt spid="9">
                                            <p:txEl>
                                              <p:pRg st="0" end="0"/>
                                            </p:txEl>
                                          </p:spTgt>
                                        </p:tgtEl>
                                      </p:cBhvr>
                                    </p:animEffect>
                                  </p:childTnLst>
                                </p:cTn>
                              </p:par>
                            </p:childTnLst>
                          </p:cTn>
                        </p:par>
                        <p:par>
                          <p:cTn id="25" fill="hold" nodeType="afterGroup">
                            <p:stCondLst>
                              <p:cond delay="4000"/>
                            </p:stCondLst>
                            <p:childTnLst>
                              <p:par>
                                <p:cTn id="26" presetID="21" presetClass="entr" presetSubtype="8" fill="hold" grpId="0" nodeType="afterEffect">
                                  <p:stCondLst>
                                    <p:cond delay="0"/>
                                  </p:stCondLst>
                                  <p:childTnLst>
                                    <p:set>
                                      <p:cBhvr>
                                        <p:cTn id="27" dur="1" fill="hold">
                                          <p:stCondLst>
                                            <p:cond delay="0"/>
                                          </p:stCondLst>
                                        </p:cTn>
                                        <p:tgtEl>
                                          <p:spTgt spid="9">
                                            <p:txEl>
                                              <p:pRg st="2" end="2"/>
                                            </p:txEl>
                                          </p:spTgt>
                                        </p:tgtEl>
                                        <p:attrNameLst>
                                          <p:attrName>style.visibility</p:attrName>
                                        </p:attrNameLst>
                                      </p:cBhvr>
                                      <p:to>
                                        <p:strVal val="visible"/>
                                      </p:to>
                                    </p:set>
                                    <p:animEffect transition="in" filter="wheel(8)">
                                      <p:cBhvr>
                                        <p:cTn id="28" dur="2000"/>
                                        <p:tgtEl>
                                          <p:spTgt spid="9">
                                            <p:txEl>
                                              <p:pRg st="2" end="2"/>
                                            </p:txEl>
                                          </p:spTgt>
                                        </p:tgtEl>
                                      </p:cBhvr>
                                    </p:animEffect>
                                  </p:childTnLst>
                                </p:cTn>
                              </p:par>
                            </p:childTnLst>
                          </p:cTn>
                        </p:par>
                        <p:par>
                          <p:cTn id="29" fill="hold" nodeType="afterGroup">
                            <p:stCondLst>
                              <p:cond delay="6000"/>
                            </p:stCondLst>
                            <p:childTnLst>
                              <p:par>
                                <p:cTn id="30" presetID="21" presetClass="entr" presetSubtype="8" fill="hold" grpId="0" nodeType="afterEffect">
                                  <p:stCondLst>
                                    <p:cond delay="0"/>
                                  </p:stCondLst>
                                  <p:childTnLst>
                                    <p:set>
                                      <p:cBhvr>
                                        <p:cTn id="31" dur="1" fill="hold">
                                          <p:stCondLst>
                                            <p:cond delay="0"/>
                                          </p:stCondLst>
                                        </p:cTn>
                                        <p:tgtEl>
                                          <p:spTgt spid="9">
                                            <p:txEl>
                                              <p:pRg st="3" end="3"/>
                                            </p:txEl>
                                          </p:spTgt>
                                        </p:tgtEl>
                                        <p:attrNameLst>
                                          <p:attrName>style.visibility</p:attrName>
                                        </p:attrNameLst>
                                      </p:cBhvr>
                                      <p:to>
                                        <p:strVal val="visible"/>
                                      </p:to>
                                    </p:set>
                                    <p:animEffect transition="in" filter="wheel(8)">
                                      <p:cBhvr>
                                        <p:cTn id="32" dur="2000"/>
                                        <p:tgtEl>
                                          <p:spTgt spid="9">
                                            <p:txEl>
                                              <p:pRg st="3" end="3"/>
                                            </p:txEl>
                                          </p:spTgt>
                                        </p:tgtEl>
                                      </p:cBhvr>
                                    </p:animEffect>
                                  </p:childTnLst>
                                </p:cTn>
                              </p:par>
                            </p:childTnLst>
                          </p:cTn>
                        </p:par>
                        <p:par>
                          <p:cTn id="33" fill="hold" nodeType="afterGroup">
                            <p:stCondLst>
                              <p:cond delay="8000"/>
                            </p:stCondLst>
                            <p:childTnLst>
                              <p:par>
                                <p:cTn id="34" presetID="21" presetClass="entr" presetSubtype="8" fill="hold" grpId="0" nodeType="afterEffect">
                                  <p:stCondLst>
                                    <p:cond delay="0"/>
                                  </p:stCondLst>
                                  <p:childTnLst>
                                    <p:set>
                                      <p:cBhvr>
                                        <p:cTn id="35" dur="1" fill="hold">
                                          <p:stCondLst>
                                            <p:cond delay="0"/>
                                          </p:stCondLst>
                                        </p:cTn>
                                        <p:tgtEl>
                                          <p:spTgt spid="9">
                                            <p:txEl>
                                              <p:pRg st="5" end="5"/>
                                            </p:txEl>
                                          </p:spTgt>
                                        </p:tgtEl>
                                        <p:attrNameLst>
                                          <p:attrName>style.visibility</p:attrName>
                                        </p:attrNameLst>
                                      </p:cBhvr>
                                      <p:to>
                                        <p:strVal val="visible"/>
                                      </p:to>
                                    </p:set>
                                    <p:animEffect transition="in" filter="wheel(8)">
                                      <p:cBhvr>
                                        <p:cTn id="36" dur="2000"/>
                                        <p:tgtEl>
                                          <p:spTgt spid="9">
                                            <p:txEl>
                                              <p:pRg st="5" end="5"/>
                                            </p:txEl>
                                          </p:spTgt>
                                        </p:tgtEl>
                                      </p:cBhvr>
                                    </p:animEffect>
                                  </p:childTnLst>
                                </p:cTn>
                              </p:par>
                            </p:childTnLst>
                          </p:cTn>
                        </p:par>
                        <p:par>
                          <p:cTn id="37" fill="hold" nodeType="afterGroup">
                            <p:stCondLst>
                              <p:cond delay="10000"/>
                            </p:stCondLst>
                            <p:childTnLst>
                              <p:par>
                                <p:cTn id="38" presetID="21" presetClass="entr" presetSubtype="8" fill="hold" grpId="0" nodeType="afterEffect">
                                  <p:stCondLst>
                                    <p:cond delay="0"/>
                                  </p:stCondLst>
                                  <p:childTnLst>
                                    <p:set>
                                      <p:cBhvr>
                                        <p:cTn id="39" dur="1" fill="hold">
                                          <p:stCondLst>
                                            <p:cond delay="0"/>
                                          </p:stCondLst>
                                        </p:cTn>
                                        <p:tgtEl>
                                          <p:spTgt spid="9">
                                            <p:txEl>
                                              <p:pRg st="6" end="6"/>
                                            </p:txEl>
                                          </p:spTgt>
                                        </p:tgtEl>
                                        <p:attrNameLst>
                                          <p:attrName>style.visibility</p:attrName>
                                        </p:attrNameLst>
                                      </p:cBhvr>
                                      <p:to>
                                        <p:strVal val="visible"/>
                                      </p:to>
                                    </p:set>
                                    <p:animEffect transition="in" filter="wheel(8)">
                                      <p:cBhvr>
                                        <p:cTn id="40" dur="2000"/>
                                        <p:tgtEl>
                                          <p:spTgt spid="9">
                                            <p:txEl>
                                              <p:pRg st="6" end="6"/>
                                            </p:txEl>
                                          </p:spTgt>
                                        </p:tgtEl>
                                      </p:cBhvr>
                                    </p:animEffect>
                                  </p:childTnLst>
                                </p:cTn>
                              </p:par>
                            </p:childTnLst>
                          </p:cTn>
                        </p:par>
                        <p:par>
                          <p:cTn id="41" fill="hold" nodeType="afterGroup">
                            <p:stCondLst>
                              <p:cond delay="12000"/>
                            </p:stCondLst>
                            <p:childTnLst>
                              <p:par>
                                <p:cTn id="42" presetID="21" presetClass="entr" presetSubtype="8" fill="hold" grpId="0" nodeType="afterEffect">
                                  <p:stCondLst>
                                    <p:cond delay="0"/>
                                  </p:stCondLst>
                                  <p:childTnLst>
                                    <p:set>
                                      <p:cBhvr>
                                        <p:cTn id="43" dur="1" fill="hold">
                                          <p:stCondLst>
                                            <p:cond delay="0"/>
                                          </p:stCondLst>
                                        </p:cTn>
                                        <p:tgtEl>
                                          <p:spTgt spid="9">
                                            <p:txEl>
                                              <p:pRg st="8" end="8"/>
                                            </p:txEl>
                                          </p:spTgt>
                                        </p:tgtEl>
                                        <p:attrNameLst>
                                          <p:attrName>style.visibility</p:attrName>
                                        </p:attrNameLst>
                                      </p:cBhvr>
                                      <p:to>
                                        <p:strVal val="visible"/>
                                      </p:to>
                                    </p:set>
                                    <p:animEffect transition="in" filter="wheel(8)">
                                      <p:cBhvr>
                                        <p:cTn id="44" dur="2000"/>
                                        <p:tgtEl>
                                          <p:spTgt spid="9">
                                            <p:txEl>
                                              <p:pRg st="8" end="8"/>
                                            </p:txEl>
                                          </p:spTgt>
                                        </p:tgtEl>
                                      </p:cBhvr>
                                    </p:animEffect>
                                  </p:childTnLst>
                                </p:cTn>
                              </p:par>
                            </p:childTnLst>
                          </p:cTn>
                        </p:par>
                        <p:par>
                          <p:cTn id="45" fill="hold" nodeType="afterGroup">
                            <p:stCondLst>
                              <p:cond delay="14000"/>
                            </p:stCondLst>
                            <p:childTnLst>
                              <p:par>
                                <p:cTn id="46" presetID="21" presetClass="entr" presetSubtype="8" fill="hold" grpId="0" nodeType="afterEffect">
                                  <p:stCondLst>
                                    <p:cond delay="0"/>
                                  </p:stCondLst>
                                  <p:childTnLst>
                                    <p:set>
                                      <p:cBhvr>
                                        <p:cTn id="47" dur="1" fill="hold">
                                          <p:stCondLst>
                                            <p:cond delay="0"/>
                                          </p:stCondLst>
                                        </p:cTn>
                                        <p:tgtEl>
                                          <p:spTgt spid="9">
                                            <p:txEl>
                                              <p:pRg st="9" end="9"/>
                                            </p:txEl>
                                          </p:spTgt>
                                        </p:tgtEl>
                                        <p:attrNameLst>
                                          <p:attrName>style.visibility</p:attrName>
                                        </p:attrNameLst>
                                      </p:cBhvr>
                                      <p:to>
                                        <p:strVal val="visible"/>
                                      </p:to>
                                    </p:set>
                                    <p:animEffect transition="in" filter="wheel(8)">
                                      <p:cBhvr>
                                        <p:cTn id="48" dur="2000"/>
                                        <p:tgtEl>
                                          <p:spTgt spid="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23555"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D77872AC-89FD-4E96-BD9A-FA79A891912C}"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20</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241925" y="381000"/>
            <a:ext cx="3538538" cy="1016000"/>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رسم ساختار شبکه:</a:t>
            </a:r>
            <a:endParaRPr lang="fa-IR" b="1" dirty="0">
              <a:solidFill>
                <a:schemeClr val="accent3">
                  <a:lumMod val="50000"/>
                </a:schemeClr>
              </a:solidFill>
              <a:latin typeface="+mn-lt"/>
              <a:cs typeface="B Titr" pitchFamily="2" charset="-78"/>
            </a:endParaRPr>
          </a:p>
        </p:txBody>
      </p:sp>
      <p:sp>
        <p:nvSpPr>
          <p:cNvPr id="3" name="Rectangle 2"/>
          <p:cNvSpPr/>
          <p:nvPr/>
        </p:nvSpPr>
        <p:spPr>
          <a:xfrm>
            <a:off x="4191000" y="1435100"/>
            <a:ext cx="4364038" cy="2308225"/>
          </a:xfrm>
          <a:prstGeom prst="rect">
            <a:avLst/>
          </a:prstGeom>
        </p:spPr>
        <p:txBody>
          <a:bodyPr>
            <a:spAutoFit/>
          </a:bodyPr>
          <a:lstStyle/>
          <a:p>
            <a:pPr algn="justLow" rtl="1" eaLnBrk="1" fontAlgn="auto" hangingPunct="1">
              <a:spcBef>
                <a:spcPts val="0"/>
              </a:spcBef>
              <a:spcAft>
                <a:spcPts val="0"/>
              </a:spcAft>
              <a:defRPr/>
            </a:pPr>
            <a:r>
              <a:rPr lang="fa-IR" b="1" dirty="0">
                <a:solidFill>
                  <a:schemeClr val="tx2">
                    <a:lumMod val="75000"/>
                  </a:schemeClr>
                </a:solidFill>
                <a:latin typeface="+mn-lt"/>
                <a:cs typeface="B Lotus" pitchFamily="2" charset="-78"/>
              </a:rPr>
              <a:t>روش دوم براي رسم ساختار كلي شبكه استفاده از گزينه </a:t>
            </a:r>
            <a:r>
              <a:rPr lang="en-US" b="1" dirty="0">
                <a:solidFill>
                  <a:schemeClr val="tx2">
                    <a:lumMod val="75000"/>
                  </a:schemeClr>
                </a:solidFill>
                <a:latin typeface="+mn-lt"/>
                <a:cs typeface="B Lotus" pitchFamily="2" charset="-78"/>
              </a:rPr>
              <a:t>Rapid Configuration</a:t>
            </a:r>
            <a:r>
              <a:rPr lang="fa-IR" b="1" dirty="0">
                <a:solidFill>
                  <a:schemeClr val="tx2">
                    <a:lumMod val="75000"/>
                  </a:schemeClr>
                </a:solidFill>
                <a:latin typeface="+mn-lt"/>
                <a:cs typeface="B Lotus" pitchFamily="2" charset="-78"/>
              </a:rPr>
              <a:t> است. با اسـتفاده از ايـن گزينـه مـي تـوان در مـواردي كـه شبكه مورد نظر داراي ساختاري منظم (مثل </a:t>
            </a:r>
            <a:r>
              <a:rPr lang="en-US" b="1" dirty="0">
                <a:solidFill>
                  <a:schemeClr val="tx2">
                    <a:lumMod val="75000"/>
                  </a:schemeClr>
                </a:solidFill>
                <a:latin typeface="+mn-lt"/>
                <a:cs typeface="B Lotus" pitchFamily="2" charset="-78"/>
              </a:rPr>
              <a:t>star, tree, bus</a:t>
            </a:r>
            <a:r>
              <a:rPr lang="fa-IR" b="1" dirty="0">
                <a:solidFill>
                  <a:schemeClr val="tx2">
                    <a:lumMod val="75000"/>
                  </a:schemeClr>
                </a:solidFill>
                <a:latin typeface="+mn-lt"/>
                <a:cs typeface="B Lotus" pitchFamily="2" charset="-78"/>
              </a:rPr>
              <a:t> و ... با تعداد گره هاي زياد اسـت، در كمترين زمان ممكن ساختار شبكه را رسم كرد. براي اين منظور مي تـوان از منـوي</a:t>
            </a:r>
            <a:r>
              <a:rPr lang="en-US" b="1" dirty="0">
                <a:solidFill>
                  <a:schemeClr val="tx2">
                    <a:lumMod val="75000"/>
                  </a:schemeClr>
                </a:solidFill>
                <a:latin typeface="+mn-lt"/>
                <a:cs typeface="B Lotus" pitchFamily="2" charset="-78"/>
              </a:rPr>
              <a:t>Topology </a:t>
            </a:r>
            <a:r>
              <a:rPr lang="fa-IR" b="1" dirty="0">
                <a:solidFill>
                  <a:schemeClr val="tx2">
                    <a:lumMod val="75000"/>
                  </a:schemeClr>
                </a:solidFill>
                <a:latin typeface="+mn-lt"/>
                <a:cs typeface="B Lotus" pitchFamily="2" charset="-78"/>
              </a:rPr>
              <a:t> گزينـه</a:t>
            </a:r>
            <a:r>
              <a:rPr lang="en-US" b="1" dirty="0">
                <a:solidFill>
                  <a:schemeClr val="tx2">
                    <a:lumMod val="75000"/>
                  </a:schemeClr>
                </a:solidFill>
                <a:latin typeface="+mn-lt"/>
                <a:cs typeface="B Lotus" pitchFamily="2" charset="-78"/>
              </a:rPr>
              <a:t>Rapid Configuration</a:t>
            </a:r>
            <a:r>
              <a:rPr lang="fa-IR" b="1" dirty="0">
                <a:solidFill>
                  <a:schemeClr val="tx2">
                    <a:lumMod val="75000"/>
                  </a:schemeClr>
                </a:solidFill>
                <a:latin typeface="+mn-lt"/>
                <a:cs typeface="B Lotus" pitchFamily="2" charset="-78"/>
              </a:rPr>
              <a:t> را انتخاب كرد.</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5438" y="1531938"/>
            <a:ext cx="3686175"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4102100" y="4424363"/>
            <a:ext cx="4452938" cy="1476375"/>
          </a:xfrm>
          <a:prstGeom prst="rect">
            <a:avLst/>
          </a:prstGeom>
        </p:spPr>
        <p:txBody>
          <a:bodyPr>
            <a:spAutoFit/>
          </a:bodyPr>
          <a:lstStyle/>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پس از انتخاب يكي از گزينه هاي مورد نظر بر حسب ساختاري كـه بـراي شـبكه در نظـر داريـم و تاييد آن، در مرحله بعدي بايد پارامترهاي خاص شبكه نظير تعداد گـره هـا، نـوع گـره هـا و لينكهـا و همچنين اطلاعاتي راجع به موقيعت مكاني گره ها، را وارد كرد </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1300" y="3992563"/>
            <a:ext cx="3770313"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ounded Rectangle 9"/>
          <p:cNvSpPr/>
          <p:nvPr/>
        </p:nvSpPr>
        <p:spPr>
          <a:xfrm>
            <a:off x="1371600" y="2968625"/>
            <a:ext cx="1219200" cy="206375"/>
          </a:xfrm>
          <a:prstGeom prst="roundRect">
            <a:avLst/>
          </a:prstGeom>
          <a:noFill/>
          <a:ln>
            <a:solidFill>
              <a:srgbClr val="FFFF00"/>
            </a:solidFill>
          </a:ln>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endParaRPr lang="fa-IR"/>
          </a:p>
        </p:txBody>
      </p:sp>
      <p:cxnSp>
        <p:nvCxnSpPr>
          <p:cNvPr id="12" name="Elbow Connector 11"/>
          <p:cNvCxnSpPr/>
          <p:nvPr/>
        </p:nvCxnSpPr>
        <p:spPr>
          <a:xfrm rot="10800000">
            <a:off x="996950" y="6096000"/>
            <a:ext cx="3194050" cy="452438"/>
          </a:xfrm>
          <a:prstGeom prst="bentConnector3">
            <a:avLst>
              <a:gd name="adj1" fmla="val 62725"/>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8" name="Flowchart: Process 17"/>
          <p:cNvSpPr/>
          <p:nvPr/>
        </p:nvSpPr>
        <p:spPr>
          <a:xfrm>
            <a:off x="4203700" y="6281738"/>
            <a:ext cx="2514600" cy="423862"/>
          </a:xfrm>
          <a:prstGeom prst="flowChartProcess">
            <a:avLst/>
          </a:prstGeom>
        </p:spPr>
        <p:style>
          <a:lnRef idx="1">
            <a:schemeClr val="accent3"/>
          </a:lnRef>
          <a:fillRef idx="2">
            <a:schemeClr val="accent3"/>
          </a:fillRef>
          <a:effectRef idx="1">
            <a:schemeClr val="accent3"/>
          </a:effectRef>
          <a:fontRef idx="minor">
            <a:schemeClr val="dk1"/>
          </a:fontRef>
        </p:style>
        <p:txBody>
          <a:bodyPr rtlCol="1" anchor="ctr"/>
          <a:lstStyle/>
          <a:p>
            <a:pPr algn="ctr" eaLnBrk="1" fontAlgn="auto" hangingPunct="1">
              <a:spcBef>
                <a:spcPts val="0"/>
              </a:spcBef>
              <a:spcAft>
                <a:spcPts val="0"/>
              </a:spcAft>
              <a:defRPr/>
            </a:pPr>
            <a:r>
              <a:rPr lang="fa-IR" b="1" dirty="0">
                <a:solidFill>
                  <a:schemeClr val="accent6">
                    <a:lumMod val="50000"/>
                  </a:schemeClr>
                </a:solidFill>
                <a:cs typeface="B Traffic" panose="00000400000000000000" pitchFamily="2" charset="-78"/>
              </a:rPr>
              <a:t>انتخاب مدل شبکه</a:t>
            </a:r>
          </a:p>
        </p:txBody>
      </p:sp>
      <p:sp>
        <p:nvSpPr>
          <p:cNvPr id="13" name="Rectangle 12"/>
          <p:cNvSpPr/>
          <p:nvPr/>
        </p:nvSpPr>
        <p:spPr>
          <a:xfrm>
            <a:off x="6718300" y="654863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Effect transition="in" filter="wipe(up)">
                                      <p:cBhvr>
                                        <p:cTn id="41" dur="500"/>
                                        <p:tgtEl>
                                          <p:spTgt spid="3">
                                            <p:txEl>
                                              <p:pRg st="0" end="0"/>
                                            </p:txEl>
                                          </p:spTgt>
                                        </p:tgtEl>
                                      </p:cBhvr>
                                    </p:animEffect>
                                  </p:childTnLst>
                                </p:cTn>
                              </p:par>
                            </p:childTnLst>
                          </p:cTn>
                        </p:par>
                        <p:par>
                          <p:cTn id="42" fill="hold" nodeType="afterGroup">
                            <p:stCondLst>
                              <p:cond delay="4500"/>
                            </p:stCondLst>
                            <p:childTnLst>
                              <p:par>
                                <p:cTn id="43" presetID="22" presetClass="entr" presetSubtype="4"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down)">
                                      <p:cBhvr>
                                        <p:cTn id="45" dur="500"/>
                                        <p:tgtEl>
                                          <p:spTgt spid="2"/>
                                        </p:tgtEl>
                                      </p:cBhvr>
                                    </p:animEffect>
                                  </p:childTnLst>
                                </p:cTn>
                              </p:par>
                            </p:childTnLst>
                          </p:cTn>
                        </p:par>
                        <p:par>
                          <p:cTn id="46" fill="hold" nodeType="afterGroup">
                            <p:stCondLst>
                              <p:cond delay="5000"/>
                            </p:stCondLst>
                            <p:childTnLst>
                              <p:par>
                                <p:cTn id="47" presetID="22" presetClass="entr" presetSubtype="4"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down)">
                                      <p:cBhvr>
                                        <p:cTn id="49" dur="500"/>
                                        <p:tgtEl>
                                          <p:spTgt spid="10"/>
                                        </p:tgtEl>
                                      </p:cBhvr>
                                    </p:animEffect>
                                  </p:childTnLst>
                                </p:cTn>
                              </p:par>
                            </p:childTnLst>
                          </p:cTn>
                        </p:par>
                        <p:par>
                          <p:cTn id="50" fill="hold" nodeType="afterGroup">
                            <p:stCondLst>
                              <p:cond delay="5500"/>
                            </p:stCondLst>
                            <p:childTnLst>
                              <p:par>
                                <p:cTn id="51" presetID="22" presetClass="entr" presetSubtype="4"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childTnLst>
                          </p:cTn>
                        </p:par>
                        <p:par>
                          <p:cTn id="54" fill="hold" nodeType="afterGroup">
                            <p:stCondLst>
                              <p:cond delay="6000"/>
                            </p:stCondLst>
                            <p:childTnLst>
                              <p:par>
                                <p:cTn id="55" presetID="22" presetClass="entr" presetSubtype="4"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down)">
                                      <p:cBhvr>
                                        <p:cTn id="57" dur="500"/>
                                        <p:tgtEl>
                                          <p:spTgt spid="4"/>
                                        </p:tgtEl>
                                      </p:cBhvr>
                                    </p:animEffect>
                                  </p:childTnLst>
                                </p:cTn>
                              </p:par>
                            </p:childTnLst>
                          </p:cTn>
                        </p:par>
                        <p:par>
                          <p:cTn id="58" fill="hold" nodeType="afterGroup">
                            <p:stCondLst>
                              <p:cond delay="6500"/>
                            </p:stCondLst>
                            <p:childTnLst>
                              <p:par>
                                <p:cTn id="59" presetID="22" presetClass="entr" presetSubtype="4"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down)">
                                      <p:cBhvr>
                                        <p:cTn id="61" dur="500"/>
                                        <p:tgtEl>
                                          <p:spTgt spid="18"/>
                                        </p:tgtEl>
                                      </p:cBhvr>
                                    </p:animEffect>
                                  </p:childTnLst>
                                </p:cTn>
                              </p:par>
                            </p:childTnLst>
                          </p:cTn>
                        </p:par>
                        <p:par>
                          <p:cTn id="62" fill="hold" nodeType="afterGroup">
                            <p:stCondLst>
                              <p:cond delay="70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P spid="8" grpId="0"/>
      <p:bldP spid="10"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24579"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73D9C2B3-1807-4B07-B9DC-36F6DFEA9840}"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21</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241925" y="381000"/>
            <a:ext cx="3538538" cy="1016000"/>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رسم ساختار شبکه:</a:t>
            </a:r>
            <a:endParaRPr lang="fa-IR" b="1" dirty="0">
              <a:solidFill>
                <a:schemeClr val="accent3">
                  <a:lumMod val="50000"/>
                </a:schemeClr>
              </a:solidFill>
              <a:latin typeface="+mn-lt"/>
              <a:cs typeface="B Titr" pitchFamily="2" charset="-78"/>
            </a:endParaRPr>
          </a:p>
        </p:txBody>
      </p:sp>
      <p:sp>
        <p:nvSpPr>
          <p:cNvPr id="3" name="Rectangle 2"/>
          <p:cNvSpPr/>
          <p:nvPr/>
        </p:nvSpPr>
        <p:spPr>
          <a:xfrm>
            <a:off x="482600" y="1435100"/>
            <a:ext cx="8072438" cy="1938338"/>
          </a:xfrm>
          <a:prstGeom prst="rect">
            <a:avLst/>
          </a:prstGeom>
        </p:spPr>
        <p:txBody>
          <a:bodyPr>
            <a:spAutoFit/>
          </a:bodyPr>
          <a:lstStyle/>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سومين روش براي رسم سـاختار شـبكه در محـيط ويرايشـگر شـبكه، وارد كـردن توپولـوژ ي شـبكه بـا استفاده از يك فايل خارجي است. در </a:t>
            </a:r>
            <a:r>
              <a:rPr lang="en-US" sz="2000" b="1" dirty="0">
                <a:solidFill>
                  <a:schemeClr val="tx2">
                    <a:lumMod val="75000"/>
                  </a:schemeClr>
                </a:solidFill>
                <a:latin typeface="+mn-lt"/>
                <a:cs typeface="B Lotus" pitchFamily="2" charset="-78"/>
              </a:rPr>
              <a:t>OPNET</a:t>
            </a:r>
            <a:r>
              <a:rPr lang="fa-IR" sz="2000" b="1" dirty="0">
                <a:solidFill>
                  <a:schemeClr val="tx2">
                    <a:lumMod val="75000"/>
                  </a:schemeClr>
                </a:solidFill>
                <a:latin typeface="+mn-lt"/>
                <a:cs typeface="B Lotus" pitchFamily="2" charset="-78"/>
              </a:rPr>
              <a:t> اين قابليت ايجاد شـده اسـت كـه بتـوان از يـك فايـل خارجي اطلاعات مربوط به ساختار شبكه را وارد كرد. به طور كلي فايلهايي كه براي اين منظور به كـار مي روند عبارتند از :</a:t>
            </a:r>
          </a:p>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فایلهای </a:t>
            </a:r>
            <a:r>
              <a:rPr lang="en-US" sz="2000" b="1" dirty="0">
                <a:solidFill>
                  <a:schemeClr val="tx2">
                    <a:lumMod val="75000"/>
                  </a:schemeClr>
                </a:solidFill>
                <a:latin typeface="+mn-lt"/>
                <a:cs typeface="B Lotus" pitchFamily="2" charset="-78"/>
              </a:rPr>
              <a:t>XML</a:t>
            </a:r>
            <a:r>
              <a:rPr lang="fa-IR" sz="2000" b="1" dirty="0">
                <a:solidFill>
                  <a:schemeClr val="tx2">
                    <a:lumMod val="75000"/>
                  </a:schemeClr>
                </a:solidFill>
                <a:latin typeface="+mn-lt"/>
                <a:cs typeface="B Lotus" pitchFamily="2" charset="-78"/>
              </a:rPr>
              <a:t> ، فایل های متنی </a:t>
            </a:r>
            <a:r>
              <a:rPr lang="en-US" sz="2000" b="1" dirty="0">
                <a:solidFill>
                  <a:schemeClr val="tx2">
                    <a:lumMod val="75000"/>
                  </a:schemeClr>
                </a:solidFill>
                <a:latin typeface="+mn-lt"/>
                <a:cs typeface="B Lotus" pitchFamily="2" charset="-78"/>
              </a:rPr>
              <a:t>ATM</a:t>
            </a:r>
            <a:r>
              <a:rPr lang="fa-IR" sz="2000" b="1" dirty="0">
                <a:solidFill>
                  <a:schemeClr val="tx2">
                    <a:lumMod val="75000"/>
                  </a:schemeClr>
                </a:solidFill>
                <a:latin typeface="+mn-lt"/>
                <a:cs typeface="B Lotus" pitchFamily="2" charset="-78"/>
              </a:rPr>
              <a:t> (</a:t>
            </a:r>
            <a:r>
              <a:rPr lang="en-US" sz="2000" b="1" dirty="0">
                <a:solidFill>
                  <a:schemeClr val="tx2">
                    <a:lumMod val="75000"/>
                  </a:schemeClr>
                </a:solidFill>
                <a:latin typeface="+mn-lt"/>
                <a:cs typeface="B Lotus" pitchFamily="2" charset="-78"/>
              </a:rPr>
              <a:t>ATM text files</a:t>
            </a:r>
            <a:r>
              <a:rPr lang="fa-IR" sz="2000" b="1" dirty="0">
                <a:solidFill>
                  <a:schemeClr val="tx2">
                    <a:lumMod val="75000"/>
                  </a:schemeClr>
                </a:solidFill>
                <a:latin typeface="+mn-lt"/>
                <a:cs typeface="B Lotus" pitchFamily="2" charset="-78"/>
              </a:rPr>
              <a:t>) ، </a:t>
            </a:r>
            <a:r>
              <a:rPr lang="en-US" sz="2000" b="1" dirty="0">
                <a:solidFill>
                  <a:schemeClr val="tx2">
                    <a:lumMod val="75000"/>
                  </a:schemeClr>
                </a:solidFill>
                <a:latin typeface="+mn-lt"/>
                <a:cs typeface="B Lotus" pitchFamily="2" charset="-78"/>
              </a:rPr>
              <a:t>Device configuration data</a:t>
            </a:r>
            <a:r>
              <a:rPr lang="fa-IR" sz="2000" b="1" dirty="0">
                <a:solidFill>
                  <a:schemeClr val="tx2">
                    <a:lumMod val="75000"/>
                  </a:schemeClr>
                </a:solidFill>
                <a:latin typeface="+mn-lt"/>
                <a:cs typeface="B Lotus" pitchFamily="2" charset="-78"/>
              </a:rPr>
              <a:t> و ... . كه براي اين منظور بيشتر از فايلهاي </a:t>
            </a:r>
            <a:r>
              <a:rPr lang="en-US" sz="2000" b="1" dirty="0">
                <a:solidFill>
                  <a:schemeClr val="tx2">
                    <a:lumMod val="75000"/>
                  </a:schemeClr>
                </a:solidFill>
                <a:latin typeface="+mn-lt"/>
                <a:cs typeface="B Lotus" pitchFamily="2" charset="-78"/>
              </a:rPr>
              <a:t>XML</a:t>
            </a:r>
            <a:r>
              <a:rPr lang="fa-IR" sz="2000" b="1" dirty="0">
                <a:solidFill>
                  <a:schemeClr val="tx2">
                    <a:lumMod val="75000"/>
                  </a:schemeClr>
                </a:solidFill>
                <a:latin typeface="+mn-lt"/>
                <a:cs typeface="B Lotus" pitchFamily="2" charset="-78"/>
              </a:rPr>
              <a:t> استفاده مي شود.</a:t>
            </a:r>
          </a:p>
        </p:txBody>
      </p:sp>
      <p:sp>
        <p:nvSpPr>
          <p:cNvPr id="7" name="Rectangle 6"/>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14" presetClass="entr" presetSubtype="10" fill="hold" grpId="0" nodeType="after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41" dur="500"/>
                                        <p:tgtEl>
                                          <p:spTgt spid="3">
                                            <p:txEl>
                                              <p:pRg st="0" end="0"/>
                                            </p:txEl>
                                          </p:spTgt>
                                        </p:tgtEl>
                                      </p:cBhvr>
                                    </p:animEffect>
                                  </p:childTnLst>
                                </p:cTn>
                              </p:par>
                            </p:childTnLst>
                          </p:cTn>
                        </p:par>
                        <p:par>
                          <p:cTn id="42" fill="hold" nodeType="afterGroup">
                            <p:stCondLst>
                              <p:cond delay="4500"/>
                            </p:stCondLst>
                            <p:childTnLst>
                              <p:par>
                                <p:cTn id="43" presetID="14" presetClass="entr" presetSubtype="10" fill="hold" grpId="0" nodeType="afterEffect">
                                  <p:stCondLst>
                                    <p:cond delay="0"/>
                                  </p:stCondLst>
                                  <p:childTnLst>
                                    <p:set>
                                      <p:cBhvr>
                                        <p:cTn id="4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4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2560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E003FF53-24DE-4165-B2BF-190FCF5E7564}"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22</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18100" y="381000"/>
            <a:ext cx="3662363" cy="100012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تعیین پارامترهای مورد نیاز:</a:t>
            </a:r>
            <a:endParaRPr lang="fa-IR" b="1" dirty="0">
              <a:solidFill>
                <a:schemeClr val="accent3">
                  <a:lumMod val="50000"/>
                </a:schemeClr>
              </a:solidFill>
              <a:latin typeface="+mn-lt"/>
              <a:cs typeface="B Titr" pitchFamily="2" charset="-78"/>
            </a:endParaRPr>
          </a:p>
        </p:txBody>
      </p:sp>
      <p:sp>
        <p:nvSpPr>
          <p:cNvPr id="3" name="Rectangle 2"/>
          <p:cNvSpPr/>
          <p:nvPr/>
        </p:nvSpPr>
        <p:spPr>
          <a:xfrm>
            <a:off x="482600" y="1435100"/>
            <a:ext cx="8072438" cy="2584450"/>
          </a:xfrm>
          <a:prstGeom prst="rect">
            <a:avLst/>
          </a:prstGeom>
        </p:spPr>
        <p:txBody>
          <a:bodyPr>
            <a:spAutoFit/>
          </a:bodyPr>
          <a:lstStyle/>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بعد از رسم ساختار شبكه در محيط ويرايشگر نوبت به اجراي شبيه سازي مي رسد. براي اين منظور بايد ابتدا پارامتر يا پارامترهايي كه مي خواهيم تغييرات آنها را در شبكه بررسي كنيم تعيين كنـيم.</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بـه عنـوان مثال اگر در يك مسئله با توسعه يك شبكه كوچك مواجه باشيم بايد ديد آيا با زياد كـردن بـار شـبكه در اثر گسترش آن سرور عملكرد مورد قبولي خواهد داشت و يـا خيـر و همچنـين تـاخيري كـه در اثـر توسعه شبكه تحميل مي شود قابل قبول خواهد بود.</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نرم افزار </a:t>
            </a:r>
            <a:r>
              <a:rPr lang="en-US" b="1" dirty="0">
                <a:solidFill>
                  <a:schemeClr val="tx2">
                    <a:lumMod val="75000"/>
                  </a:schemeClr>
                </a:solidFill>
                <a:latin typeface="+mn-lt"/>
                <a:cs typeface="B Lotus" pitchFamily="2" charset="-78"/>
              </a:rPr>
              <a:t>OPNET</a:t>
            </a:r>
            <a:r>
              <a:rPr lang="fa-IR" b="1" dirty="0">
                <a:solidFill>
                  <a:schemeClr val="tx2">
                    <a:lumMod val="75000"/>
                  </a:schemeClr>
                </a:solidFill>
                <a:latin typeface="+mn-lt"/>
                <a:cs typeface="B Lotus" pitchFamily="2" charset="-78"/>
              </a:rPr>
              <a:t> اين قابليت را دارد كه به طـور همزمان نتايج حاصل از شبيه سازي قبل و بعد از يك رويداد مختلف را بيان كرده و با يكديگر مقايسـه كند.</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در </a:t>
            </a:r>
            <a:r>
              <a:rPr lang="en-US" b="1" dirty="0">
                <a:solidFill>
                  <a:schemeClr val="tx2">
                    <a:lumMod val="75000"/>
                  </a:schemeClr>
                </a:solidFill>
                <a:latin typeface="+mn-lt"/>
                <a:cs typeface="B Lotus" pitchFamily="2" charset="-78"/>
              </a:rPr>
              <a:t>OPNET</a:t>
            </a:r>
            <a:r>
              <a:rPr lang="fa-IR" b="1" dirty="0">
                <a:solidFill>
                  <a:schemeClr val="tx2">
                    <a:lumMod val="75000"/>
                  </a:schemeClr>
                </a:solidFill>
                <a:latin typeface="+mn-lt"/>
                <a:cs typeface="B Lotus" pitchFamily="2" charset="-78"/>
              </a:rPr>
              <a:t> پارامترهايي كه قصد مشاهده ميزان تغييرات آنها در شبكه را داريم به دو دسته تقسيم مـي شوند (به اين پارامترها اصطلاحا </a:t>
            </a:r>
            <a:r>
              <a:rPr lang="en-US" b="1" dirty="0">
                <a:solidFill>
                  <a:schemeClr val="tx2">
                    <a:lumMod val="75000"/>
                  </a:schemeClr>
                </a:solidFill>
                <a:latin typeface="+mn-lt"/>
                <a:cs typeface="B Lotus" pitchFamily="2" charset="-78"/>
              </a:rPr>
              <a:t>statistics</a:t>
            </a:r>
            <a:r>
              <a:rPr lang="fa-IR" b="1" dirty="0">
                <a:solidFill>
                  <a:schemeClr val="tx2">
                    <a:lumMod val="75000"/>
                  </a:schemeClr>
                </a:solidFill>
                <a:latin typeface="+mn-lt"/>
                <a:cs typeface="B Lotus" pitchFamily="2" charset="-78"/>
              </a:rPr>
              <a:t> گفته مـي شـود):</a:t>
            </a:r>
          </a:p>
        </p:txBody>
      </p:sp>
      <p:graphicFrame>
        <p:nvGraphicFramePr>
          <p:cNvPr id="2" name="Diagram 1"/>
          <p:cNvGraphicFramePr/>
          <p:nvPr/>
        </p:nvGraphicFramePr>
        <p:xfrm>
          <a:off x="685800" y="3888755"/>
          <a:ext cx="5125979" cy="172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482600" y="5851525"/>
            <a:ext cx="8072438" cy="923925"/>
          </a:xfrm>
          <a:prstGeom prst="rect">
            <a:avLst/>
          </a:prstGeom>
        </p:spPr>
        <p:txBody>
          <a:bodyPr>
            <a:spAutoFit/>
          </a:bodyPr>
          <a:lstStyle/>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دسـته اول عمـومي بـوده(</a:t>
            </a:r>
            <a:r>
              <a:rPr lang="en-US" b="1" dirty="0">
                <a:solidFill>
                  <a:schemeClr val="tx2">
                    <a:lumMod val="75000"/>
                  </a:schemeClr>
                </a:solidFill>
                <a:latin typeface="+mn-lt"/>
                <a:cs typeface="B Lotus" pitchFamily="2" charset="-78"/>
              </a:rPr>
              <a:t>global</a:t>
            </a:r>
            <a:r>
              <a:rPr lang="fa-IR" b="1" dirty="0">
                <a:solidFill>
                  <a:schemeClr val="tx2">
                    <a:lumMod val="75000"/>
                  </a:schemeClr>
                </a:solidFill>
                <a:latin typeface="+mn-lt"/>
                <a:cs typeface="B Lotus" pitchFamily="2" charset="-78"/>
              </a:rPr>
              <a:t>) و در مورد همه ادوات شبكه صدق مي كند.</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دسـته دوم پارامترهـايي هسـتند كه مربوط به يك وسيله خاص بوده(</a:t>
            </a:r>
            <a:r>
              <a:rPr lang="en-US" b="1" dirty="0">
                <a:solidFill>
                  <a:schemeClr val="tx2">
                    <a:lumMod val="75000"/>
                  </a:schemeClr>
                </a:solidFill>
                <a:latin typeface="+mn-lt"/>
                <a:cs typeface="B Lotus" pitchFamily="2" charset="-78"/>
              </a:rPr>
              <a:t>object statistics</a:t>
            </a:r>
            <a:r>
              <a:rPr lang="fa-IR" b="1" dirty="0">
                <a:solidFill>
                  <a:schemeClr val="tx2">
                    <a:lumMod val="75000"/>
                  </a:schemeClr>
                </a:solidFill>
                <a:latin typeface="+mn-lt"/>
                <a:cs typeface="B Lotus" pitchFamily="2" charset="-78"/>
              </a:rPr>
              <a:t>) و فقط بايد اطلاعات از آن جمع آوري شده و نتايج گزارش شود.</a:t>
            </a:r>
          </a:p>
        </p:txBody>
      </p:sp>
      <p:sp>
        <p:nvSpPr>
          <p:cNvPr id="8" name="Rectangle 7"/>
          <p:cNvSpPr/>
          <p:nvPr/>
        </p:nvSpPr>
        <p:spPr>
          <a:xfrm>
            <a:off x="0" y="0"/>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Effect transition="in" filter="wipe(down)">
                                      <p:cBhvr>
                                        <p:cTn id="41" dur="500"/>
                                        <p:tgtEl>
                                          <p:spTgt spid="3">
                                            <p:txEl>
                                              <p:pRg st="0" end="0"/>
                                            </p:txEl>
                                          </p:spTgt>
                                        </p:tgtEl>
                                      </p:cBhvr>
                                    </p:animEffect>
                                  </p:childTnLst>
                                </p:cTn>
                              </p:par>
                            </p:childTnLst>
                          </p:cTn>
                        </p:par>
                        <p:par>
                          <p:cTn id="42" fill="hold" nodeType="afterGroup">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3">
                                            <p:txEl>
                                              <p:pRg st="1" end="1"/>
                                            </p:txEl>
                                          </p:spTgt>
                                        </p:tgtEl>
                                        <p:attrNameLst>
                                          <p:attrName>style.visibility</p:attrName>
                                        </p:attrNameLst>
                                      </p:cBhvr>
                                      <p:to>
                                        <p:strVal val="visible"/>
                                      </p:to>
                                    </p:set>
                                    <p:animEffect transition="in" filter="wipe(down)">
                                      <p:cBhvr>
                                        <p:cTn id="45" dur="500"/>
                                        <p:tgtEl>
                                          <p:spTgt spid="3">
                                            <p:txEl>
                                              <p:pRg st="1" end="1"/>
                                            </p:txEl>
                                          </p:spTgt>
                                        </p:tgtEl>
                                      </p:cBhvr>
                                    </p:animEffect>
                                  </p:childTnLst>
                                </p:cTn>
                              </p:par>
                            </p:childTnLst>
                          </p:cTn>
                        </p:par>
                        <p:par>
                          <p:cTn id="46" fill="hold" nodeType="afterGroup">
                            <p:stCondLst>
                              <p:cond delay="5000"/>
                            </p:stCondLst>
                            <p:childTnLst>
                              <p:par>
                                <p:cTn id="47" presetID="22" presetClass="entr" presetSubtype="4" fill="hold" grpId="0" nodeType="afterEffect">
                                  <p:stCondLst>
                                    <p:cond delay="0"/>
                                  </p:stCondLst>
                                  <p:childTnLst>
                                    <p:set>
                                      <p:cBhvr>
                                        <p:cTn id="48" dur="1" fill="hold">
                                          <p:stCondLst>
                                            <p:cond delay="0"/>
                                          </p:stCondLst>
                                        </p:cTn>
                                        <p:tgtEl>
                                          <p:spTgt spid="3">
                                            <p:txEl>
                                              <p:pRg st="2" end="2"/>
                                            </p:txEl>
                                          </p:spTgt>
                                        </p:tgtEl>
                                        <p:attrNameLst>
                                          <p:attrName>style.visibility</p:attrName>
                                        </p:attrNameLst>
                                      </p:cBhvr>
                                      <p:to>
                                        <p:strVal val="visible"/>
                                      </p:to>
                                    </p:set>
                                    <p:animEffect transition="in" filter="wipe(down)">
                                      <p:cBhvr>
                                        <p:cTn id="49" dur="500"/>
                                        <p:tgtEl>
                                          <p:spTgt spid="3">
                                            <p:txEl>
                                              <p:pRg st="2" end="2"/>
                                            </p:txEl>
                                          </p:spTgt>
                                        </p:tgtEl>
                                      </p:cBhvr>
                                    </p:animEffect>
                                  </p:childTnLst>
                                </p:cTn>
                              </p:par>
                            </p:childTnLst>
                          </p:cTn>
                        </p:par>
                        <p:par>
                          <p:cTn id="50" fill="hold" nodeType="afterGroup">
                            <p:stCondLst>
                              <p:cond delay="5500"/>
                            </p:stCondLst>
                            <p:childTnLst>
                              <p:par>
                                <p:cTn id="51" presetID="22" presetClass="entr" presetSubtype="4" fill="hold" grpId="0" nodeType="afterEffect">
                                  <p:stCondLst>
                                    <p:cond delay="0"/>
                                  </p:stCondLst>
                                  <p:childTnLst>
                                    <p:set>
                                      <p:cBhvr>
                                        <p:cTn id="52" dur="1" fill="hold">
                                          <p:stCondLst>
                                            <p:cond delay="0"/>
                                          </p:stCondLst>
                                        </p:cTn>
                                        <p:tgtEl>
                                          <p:spTgt spid="3">
                                            <p:txEl>
                                              <p:pRg st="3" end="3"/>
                                            </p:txEl>
                                          </p:spTgt>
                                        </p:tgtEl>
                                        <p:attrNameLst>
                                          <p:attrName>style.visibility</p:attrName>
                                        </p:attrNameLst>
                                      </p:cBhvr>
                                      <p:to>
                                        <p:strVal val="visible"/>
                                      </p:to>
                                    </p:set>
                                    <p:animEffect transition="in" filter="wipe(down)">
                                      <p:cBhvr>
                                        <p:cTn id="53" dur="500"/>
                                        <p:tgtEl>
                                          <p:spTgt spid="3">
                                            <p:txEl>
                                              <p:pRg st="3" end="3"/>
                                            </p:txEl>
                                          </p:spTgt>
                                        </p:tgtEl>
                                      </p:cBhvr>
                                    </p:animEffect>
                                  </p:childTnLst>
                                </p:cTn>
                              </p:par>
                            </p:childTnLst>
                          </p:cTn>
                        </p:par>
                        <p:par>
                          <p:cTn id="54" fill="hold" nodeType="afterGroup">
                            <p:stCondLst>
                              <p:cond delay="6000"/>
                            </p:stCondLst>
                            <p:childTnLst>
                              <p:par>
                                <p:cTn id="55" presetID="22" presetClass="entr" presetSubtype="4"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down)">
                                      <p:cBhvr>
                                        <p:cTn id="5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26627"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F829852E-2684-48BF-817A-85D40B00C2E6}"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23</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18100" y="381000"/>
            <a:ext cx="3662363" cy="100012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تعیین پارامترهای مورد نیاز:</a:t>
            </a:r>
            <a:endParaRPr lang="fa-IR" b="1" dirty="0">
              <a:solidFill>
                <a:schemeClr val="accent3">
                  <a:lumMod val="50000"/>
                </a:schemeClr>
              </a:solidFill>
              <a:latin typeface="+mn-lt"/>
              <a:cs typeface="B Titr" pitchFamily="2" charset="-78"/>
            </a:endParaRPr>
          </a:p>
        </p:txBody>
      </p:sp>
      <p:sp>
        <p:nvSpPr>
          <p:cNvPr id="3" name="Rectangle 2"/>
          <p:cNvSpPr/>
          <p:nvPr/>
        </p:nvSpPr>
        <p:spPr>
          <a:xfrm>
            <a:off x="482600" y="1435100"/>
            <a:ext cx="8072438" cy="1200150"/>
          </a:xfrm>
          <a:prstGeom prst="rect">
            <a:avLst/>
          </a:prstGeom>
        </p:spPr>
        <p:txBody>
          <a:bodyPr>
            <a:spAutoFit/>
          </a:bodyPr>
          <a:lstStyle/>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در هر صورت براي تعيين و تنظـيم ايـن پارامترهـا مـي تـوان بـا انتخـاب گزينـه </a:t>
            </a:r>
            <a:r>
              <a:rPr lang="en-US" b="1" dirty="0">
                <a:solidFill>
                  <a:schemeClr val="tx2">
                    <a:lumMod val="75000"/>
                  </a:schemeClr>
                </a:solidFill>
                <a:latin typeface="+mn-lt"/>
                <a:cs typeface="B Lotus" pitchFamily="2" charset="-78"/>
              </a:rPr>
              <a:t>Choose individual</a:t>
            </a:r>
          </a:p>
          <a:p>
            <a:pPr algn="just" rtl="1" eaLnBrk="1" fontAlgn="auto" hangingPunct="1">
              <a:spcBef>
                <a:spcPts val="0"/>
              </a:spcBef>
              <a:spcAft>
                <a:spcPts val="0"/>
              </a:spcAft>
              <a:defRPr/>
            </a:pPr>
            <a:r>
              <a:rPr lang="en-US" b="1" dirty="0">
                <a:solidFill>
                  <a:schemeClr val="tx2">
                    <a:lumMod val="75000"/>
                  </a:schemeClr>
                </a:solidFill>
                <a:latin typeface="+mn-lt"/>
                <a:cs typeface="B Lotus" pitchFamily="2" charset="-78"/>
              </a:rPr>
              <a:t>Statistics</a:t>
            </a:r>
            <a:r>
              <a:rPr lang="fa-IR" b="1" dirty="0">
                <a:solidFill>
                  <a:schemeClr val="tx2">
                    <a:lumMod val="75000"/>
                  </a:schemeClr>
                </a:solidFill>
                <a:latin typeface="+mn-lt"/>
                <a:cs typeface="B Lotus" pitchFamily="2" charset="-78"/>
              </a:rPr>
              <a:t> از منوي </a:t>
            </a:r>
            <a:r>
              <a:rPr lang="en-US" b="1" dirty="0">
                <a:solidFill>
                  <a:schemeClr val="tx2">
                    <a:lumMod val="75000"/>
                  </a:schemeClr>
                </a:solidFill>
                <a:latin typeface="+mn-lt"/>
                <a:cs typeface="B Lotus" pitchFamily="2" charset="-78"/>
              </a:rPr>
              <a:t>DES</a:t>
            </a:r>
            <a:r>
              <a:rPr lang="fa-IR" b="1" dirty="0">
                <a:solidFill>
                  <a:schemeClr val="tx2">
                    <a:lumMod val="75000"/>
                  </a:schemeClr>
                </a:solidFill>
                <a:latin typeface="+mn-lt"/>
                <a:cs typeface="B Lotus" pitchFamily="2" charset="-78"/>
              </a:rPr>
              <a:t> اقدام به تعيين اين پارامترها كرد.</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روش ديگر اين است كـه بـر روي وسيله مورد نظریا محیط خالی در ويرايشگر كليك راست كرده و گزينه </a:t>
            </a:r>
            <a:r>
              <a:rPr lang="en-US" b="1" dirty="0">
                <a:solidFill>
                  <a:schemeClr val="tx2">
                    <a:lumMod val="75000"/>
                  </a:schemeClr>
                </a:solidFill>
                <a:latin typeface="+mn-lt"/>
                <a:cs typeface="B Lotus" pitchFamily="2" charset="-78"/>
              </a:rPr>
              <a:t>Choose individual statistics</a:t>
            </a:r>
            <a:r>
              <a:rPr lang="fa-IR" b="1" dirty="0">
                <a:solidFill>
                  <a:schemeClr val="tx2">
                    <a:lumMod val="75000"/>
                  </a:schemeClr>
                </a:solidFill>
                <a:latin typeface="+mn-lt"/>
                <a:cs typeface="B Lotus" pitchFamily="2" charset="-78"/>
              </a:rPr>
              <a:t> را انتخاب كرد.</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663825"/>
            <a:ext cx="6192838" cy="407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2538" y="0"/>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4" presetClass="entr" presetSubtype="16"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box(in)">
                                      <p:cBhvr>
                                        <p:cTn id="41" dur="2000"/>
                                        <p:tgtEl>
                                          <p:spTgt spid="3"/>
                                        </p:tgtEl>
                                      </p:cBhvr>
                                    </p:animEffect>
                                  </p:childTnLst>
                                </p:cTn>
                              </p:par>
                            </p:childTnLst>
                          </p:cTn>
                        </p:par>
                        <p:par>
                          <p:cTn id="42" fill="hold" nodeType="afterGroup">
                            <p:stCondLst>
                              <p:cond delay="6000"/>
                            </p:stCondLst>
                            <p:childTnLst>
                              <p:par>
                                <p:cTn id="43" presetID="6" presetClass="entr" presetSubtype="16"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circle(in)">
                                      <p:cBhvr>
                                        <p:cTn id="4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27651"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FFEA8B5C-2316-4749-9518-572D99981B5D}"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24</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18100" y="381000"/>
            <a:ext cx="3662363" cy="100012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اجرای شبیه سازی:</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646113"/>
          </a:xfrm>
          <a:prstGeom prst="rect">
            <a:avLst/>
          </a:prstGeom>
        </p:spPr>
        <p:txBody>
          <a:bodyPr>
            <a:spAutoFit/>
          </a:bodyPr>
          <a:lstStyle/>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برای اجرای شبیه سازی می توان از منوی </a:t>
            </a:r>
            <a:r>
              <a:rPr lang="en-US" b="1" dirty="0">
                <a:solidFill>
                  <a:schemeClr val="tx2">
                    <a:lumMod val="75000"/>
                  </a:schemeClr>
                </a:solidFill>
                <a:latin typeface="+mn-lt"/>
                <a:cs typeface="B Lotus" pitchFamily="2" charset="-78"/>
              </a:rPr>
              <a:t>DES</a:t>
            </a:r>
            <a:r>
              <a:rPr lang="fa-IR" b="1" dirty="0">
                <a:solidFill>
                  <a:schemeClr val="tx2">
                    <a:lumMod val="75000"/>
                  </a:schemeClr>
                </a:solidFill>
                <a:latin typeface="+mn-lt"/>
                <a:cs typeface="B Lotus" pitchFamily="2" charset="-78"/>
              </a:rPr>
              <a:t> گزینه </a:t>
            </a:r>
            <a:r>
              <a:rPr lang="en-US" b="1" dirty="0">
                <a:solidFill>
                  <a:schemeClr val="tx2">
                    <a:lumMod val="75000"/>
                  </a:schemeClr>
                </a:solidFill>
                <a:latin typeface="+mn-lt"/>
                <a:cs typeface="B Lotus" pitchFamily="2" charset="-78"/>
              </a:rPr>
              <a:t>Configure/Run Discrete Event Simulation…</a:t>
            </a:r>
            <a:r>
              <a:rPr lang="fa-IR" b="1" dirty="0">
                <a:solidFill>
                  <a:schemeClr val="tx2">
                    <a:lumMod val="75000"/>
                  </a:schemeClr>
                </a:solidFill>
                <a:latin typeface="+mn-lt"/>
                <a:cs typeface="B Lotus" pitchFamily="2" charset="-78"/>
              </a:rPr>
              <a:t> را انتخاب و یا در نوار ابزار بر روی آیکن با همین نام و شکل      کلیک نمود.</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2600" y="2290763"/>
            <a:ext cx="85090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ounded Rectangle 3"/>
          <p:cNvSpPr/>
          <p:nvPr/>
        </p:nvSpPr>
        <p:spPr>
          <a:xfrm>
            <a:off x="5241925" y="3771900"/>
            <a:ext cx="3657600" cy="228600"/>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endParaRPr lang="fa-IR"/>
          </a:p>
        </p:txBody>
      </p:sp>
      <p:sp>
        <p:nvSpPr>
          <p:cNvPr id="9" name="Rounded Rectangle 8"/>
          <p:cNvSpPr/>
          <p:nvPr/>
        </p:nvSpPr>
        <p:spPr>
          <a:xfrm>
            <a:off x="4559300" y="2768600"/>
            <a:ext cx="228600" cy="228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endParaRPr lang="fa-I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1719263"/>
            <a:ext cx="2667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Straight Arrow Connector 23"/>
          <p:cNvCxnSpPr/>
          <p:nvPr/>
        </p:nvCxnSpPr>
        <p:spPr>
          <a:xfrm flipV="1">
            <a:off x="4000500" y="2997200"/>
            <a:ext cx="558800" cy="88900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28" name="Straight Arrow Connector 27"/>
          <p:cNvCxnSpPr/>
          <p:nvPr/>
        </p:nvCxnSpPr>
        <p:spPr>
          <a:xfrm flipV="1">
            <a:off x="4279900" y="3960813"/>
            <a:ext cx="927100" cy="509587"/>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12" name="Rectangle 11"/>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par>
                                <p:cTn id="42" presetID="22" presetClass="entr" presetSubtype="4" fill="hold"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down)">
                                      <p:cBhvr>
                                        <p:cTn id="44" dur="500"/>
                                        <p:tgtEl>
                                          <p:spTgt spid="11"/>
                                        </p:tgtEl>
                                      </p:cBhvr>
                                    </p:animEffect>
                                  </p:childTnLst>
                                </p:cTn>
                              </p:par>
                            </p:childTnLst>
                          </p:cTn>
                        </p:par>
                        <p:par>
                          <p:cTn id="45" fill="hold" nodeType="afterGroup">
                            <p:stCondLst>
                              <p:cond delay="4500"/>
                            </p:stCondLst>
                            <p:childTnLst>
                              <p:par>
                                <p:cTn id="46" presetID="2" presetClass="entr" presetSubtype="4"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 calcmode="lin" valueType="num">
                                      <p:cBhvr additive="base">
                                        <p:cTn id="48" dur="500" fill="hold"/>
                                        <p:tgtEl>
                                          <p:spTgt spid="2"/>
                                        </p:tgtEl>
                                        <p:attrNameLst>
                                          <p:attrName>ppt_x</p:attrName>
                                        </p:attrNameLst>
                                      </p:cBhvr>
                                      <p:tavLst>
                                        <p:tav tm="0">
                                          <p:val>
                                            <p:strVal val="#ppt_x"/>
                                          </p:val>
                                        </p:tav>
                                        <p:tav tm="100000">
                                          <p:val>
                                            <p:strVal val="#ppt_x"/>
                                          </p:val>
                                        </p:tav>
                                      </p:tavLst>
                                    </p:anim>
                                    <p:anim calcmode="lin" valueType="num">
                                      <p:cBhvr additive="base">
                                        <p:cTn id="49" dur="500" fill="hold"/>
                                        <p:tgtEl>
                                          <p:spTgt spid="2"/>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5000"/>
                            </p:stCondLst>
                            <p:childTnLst>
                              <p:par>
                                <p:cTn id="51" presetID="22" presetClass="entr" presetSubtype="4" fill="hold"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down)">
                                      <p:cBhvr>
                                        <p:cTn id="53" dur="500"/>
                                        <p:tgtEl>
                                          <p:spTgt spid="24"/>
                                        </p:tgtEl>
                                      </p:cBhvr>
                                    </p:animEffect>
                                  </p:childTnLst>
                                </p:cTn>
                              </p:par>
                            </p:childTnLst>
                          </p:cTn>
                        </p:par>
                        <p:par>
                          <p:cTn id="54" fill="hold" nodeType="afterGroup">
                            <p:stCondLst>
                              <p:cond delay="5500"/>
                            </p:stCondLst>
                            <p:childTnLst>
                              <p:par>
                                <p:cTn id="55" presetID="22" presetClass="entr" presetSubtype="4"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down)">
                                      <p:cBhvr>
                                        <p:cTn id="57" dur="500"/>
                                        <p:tgtEl>
                                          <p:spTgt spid="9"/>
                                        </p:tgtEl>
                                      </p:cBhvr>
                                    </p:animEffect>
                                  </p:childTnLst>
                                </p:cTn>
                              </p:par>
                            </p:childTnLst>
                          </p:cTn>
                        </p:par>
                        <p:par>
                          <p:cTn id="58" fill="hold" nodeType="afterGroup">
                            <p:stCondLst>
                              <p:cond delay="6000"/>
                            </p:stCondLst>
                            <p:childTnLst>
                              <p:par>
                                <p:cTn id="59" presetID="22" presetClass="entr" presetSubtype="4"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wipe(down)">
                                      <p:cBhvr>
                                        <p:cTn id="61" dur="500"/>
                                        <p:tgtEl>
                                          <p:spTgt spid="4"/>
                                        </p:tgtEl>
                                      </p:cBhvr>
                                    </p:animEffect>
                                  </p:childTnLst>
                                </p:cTn>
                              </p:par>
                            </p:childTnLst>
                          </p:cTn>
                        </p:par>
                        <p:par>
                          <p:cTn id="62" fill="hold" nodeType="afterGroup">
                            <p:stCondLst>
                              <p:cond delay="6500"/>
                            </p:stCondLst>
                            <p:childTnLst>
                              <p:par>
                                <p:cTn id="63" presetID="22" presetClass="entr" presetSubtype="4" fill="hold"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down)">
                                      <p:cBhvr>
                                        <p:cTn id="6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P spid="4"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7238" y="2081213"/>
            <a:ext cx="762000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6827D2D7-1485-4E4D-A710-18A508500A39}"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25</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18100" y="381000"/>
            <a:ext cx="3662363" cy="100012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اجرای شبیه سازی:</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646113"/>
          </a:xfrm>
          <a:prstGeom prst="rect">
            <a:avLst/>
          </a:prstGeom>
        </p:spPr>
        <p:txBody>
          <a:bodyPr>
            <a:spAutoFit/>
          </a:bodyPr>
          <a:lstStyle/>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سپس می بایست از پنجره نمایش داده شده تنظیمات جانبی شبیه سازی نظیر مدت زمان شبیه سازی رفتار شبکه را انجام داد.</a:t>
            </a:r>
          </a:p>
        </p:txBody>
      </p:sp>
      <p:sp>
        <p:nvSpPr>
          <p:cNvPr id="10" name="TextBox 9"/>
          <p:cNvSpPr txBox="1"/>
          <p:nvPr/>
        </p:nvSpPr>
        <p:spPr>
          <a:xfrm>
            <a:off x="5740400" y="2921000"/>
            <a:ext cx="2133600" cy="307975"/>
          </a:xfrm>
          <a:prstGeom prst="rect">
            <a:avLst/>
          </a:prstGeom>
          <a:noFill/>
        </p:spPr>
        <p:txBody>
          <a:bodyPr rtlCol="1">
            <a:spAutoFit/>
          </a:bodyPr>
          <a:lstStyle/>
          <a:p>
            <a:pPr eaLnBrk="1" fontAlgn="auto" hangingPunct="1">
              <a:spcBef>
                <a:spcPts val="0"/>
              </a:spcBef>
              <a:spcAft>
                <a:spcPts val="0"/>
              </a:spcAft>
              <a:defRPr/>
            </a:pPr>
            <a:r>
              <a:rPr lang="fa-IR" sz="1400" b="1" dirty="0">
                <a:solidFill>
                  <a:schemeClr val="tx2">
                    <a:lumMod val="75000"/>
                  </a:schemeClr>
                </a:solidFill>
                <a:latin typeface="+mn-lt"/>
                <a:cs typeface="B Compset" panose="00000400000000000000" pitchFamily="2" charset="-78"/>
              </a:rPr>
              <a:t>مدت زمان اجرای شبیه سازی</a:t>
            </a:r>
          </a:p>
        </p:txBody>
      </p:sp>
      <p:sp>
        <p:nvSpPr>
          <p:cNvPr id="14" name="TextBox 13"/>
          <p:cNvSpPr txBox="1"/>
          <p:nvPr/>
        </p:nvSpPr>
        <p:spPr>
          <a:xfrm>
            <a:off x="4610100" y="3176588"/>
            <a:ext cx="2133600" cy="307975"/>
          </a:xfrm>
          <a:prstGeom prst="rect">
            <a:avLst/>
          </a:prstGeom>
          <a:noFill/>
        </p:spPr>
        <p:txBody>
          <a:bodyPr rtlCol="1">
            <a:spAutoFit/>
          </a:bodyPr>
          <a:lstStyle/>
          <a:p>
            <a:pPr eaLnBrk="1" fontAlgn="auto" hangingPunct="1">
              <a:spcBef>
                <a:spcPts val="0"/>
              </a:spcBef>
              <a:spcAft>
                <a:spcPts val="0"/>
              </a:spcAft>
              <a:defRPr/>
            </a:pPr>
            <a:r>
              <a:rPr lang="fa-IR" sz="1400" b="1" dirty="0">
                <a:solidFill>
                  <a:schemeClr val="tx2">
                    <a:lumMod val="75000"/>
                  </a:schemeClr>
                </a:solidFill>
                <a:latin typeface="+mn-lt"/>
                <a:cs typeface="B Compset" panose="00000400000000000000" pitchFamily="2" charset="-78"/>
              </a:rPr>
              <a:t>بذر – جهت اعداد تصادفی دقیقتر</a:t>
            </a:r>
          </a:p>
        </p:txBody>
      </p:sp>
      <p:sp>
        <p:nvSpPr>
          <p:cNvPr id="15" name="TextBox 14"/>
          <p:cNvSpPr txBox="1"/>
          <p:nvPr/>
        </p:nvSpPr>
        <p:spPr>
          <a:xfrm>
            <a:off x="4686300" y="3416300"/>
            <a:ext cx="2133600" cy="307975"/>
          </a:xfrm>
          <a:prstGeom prst="rect">
            <a:avLst/>
          </a:prstGeom>
          <a:noFill/>
        </p:spPr>
        <p:txBody>
          <a:bodyPr rtlCol="1">
            <a:spAutoFit/>
          </a:bodyPr>
          <a:lstStyle/>
          <a:p>
            <a:pPr eaLnBrk="1" fontAlgn="auto" hangingPunct="1">
              <a:spcBef>
                <a:spcPts val="0"/>
              </a:spcBef>
              <a:spcAft>
                <a:spcPts val="0"/>
              </a:spcAft>
              <a:defRPr/>
            </a:pPr>
            <a:r>
              <a:rPr lang="fa-IR" sz="1400" b="1" dirty="0">
                <a:solidFill>
                  <a:schemeClr val="tx2">
                    <a:lumMod val="75000"/>
                  </a:schemeClr>
                </a:solidFill>
                <a:latin typeface="+mn-lt"/>
                <a:cs typeface="B Compset" panose="00000400000000000000" pitchFamily="2" charset="-78"/>
              </a:rPr>
              <a:t>مقادیر برای هر آمار</a:t>
            </a:r>
          </a:p>
        </p:txBody>
      </p:sp>
      <p:sp>
        <p:nvSpPr>
          <p:cNvPr id="16" name="TextBox 15"/>
          <p:cNvSpPr txBox="1"/>
          <p:nvPr/>
        </p:nvSpPr>
        <p:spPr>
          <a:xfrm>
            <a:off x="5080000" y="3673475"/>
            <a:ext cx="2133600" cy="307975"/>
          </a:xfrm>
          <a:prstGeom prst="rect">
            <a:avLst/>
          </a:prstGeom>
          <a:noFill/>
        </p:spPr>
        <p:txBody>
          <a:bodyPr rtlCol="1">
            <a:spAutoFit/>
          </a:bodyPr>
          <a:lstStyle/>
          <a:p>
            <a:pPr eaLnBrk="1" fontAlgn="auto" hangingPunct="1">
              <a:spcBef>
                <a:spcPts val="0"/>
              </a:spcBef>
              <a:spcAft>
                <a:spcPts val="0"/>
              </a:spcAft>
              <a:defRPr/>
            </a:pPr>
            <a:r>
              <a:rPr lang="fa-IR" sz="1400" b="1" dirty="0">
                <a:solidFill>
                  <a:schemeClr val="tx2">
                    <a:lumMod val="75000"/>
                  </a:schemeClr>
                </a:solidFill>
                <a:latin typeface="+mn-lt"/>
                <a:cs typeface="B Compset" panose="00000400000000000000" pitchFamily="2" charset="-78"/>
              </a:rPr>
              <a:t>فاصله زمانی بین مقادیر بروز شده</a:t>
            </a:r>
          </a:p>
        </p:txBody>
      </p:sp>
      <p:sp>
        <p:nvSpPr>
          <p:cNvPr id="18" name="TextBox 17"/>
          <p:cNvSpPr txBox="1"/>
          <p:nvPr/>
        </p:nvSpPr>
        <p:spPr>
          <a:xfrm>
            <a:off x="6019800" y="3914775"/>
            <a:ext cx="2133600" cy="307975"/>
          </a:xfrm>
          <a:prstGeom prst="rect">
            <a:avLst/>
          </a:prstGeom>
          <a:noFill/>
        </p:spPr>
        <p:txBody>
          <a:bodyPr rtlCol="1">
            <a:spAutoFit/>
          </a:bodyPr>
          <a:lstStyle/>
          <a:p>
            <a:pPr eaLnBrk="1" fontAlgn="auto" hangingPunct="1">
              <a:spcBef>
                <a:spcPts val="0"/>
              </a:spcBef>
              <a:spcAft>
                <a:spcPts val="0"/>
              </a:spcAft>
              <a:defRPr/>
            </a:pPr>
            <a:r>
              <a:rPr lang="fa-IR" sz="1400" b="1" dirty="0">
                <a:solidFill>
                  <a:schemeClr val="tx2">
                    <a:lumMod val="75000"/>
                  </a:schemeClr>
                </a:solidFill>
                <a:latin typeface="+mn-lt"/>
                <a:cs typeface="B Compset" panose="00000400000000000000" pitchFamily="2" charset="-78"/>
              </a:rPr>
              <a:t>تنظیمات هسته شبیه ساز</a:t>
            </a:r>
          </a:p>
        </p:txBody>
      </p:sp>
      <p:sp>
        <p:nvSpPr>
          <p:cNvPr id="13" name="Down Arrow Callout 12"/>
          <p:cNvSpPr/>
          <p:nvPr/>
        </p:nvSpPr>
        <p:spPr>
          <a:xfrm>
            <a:off x="4864100" y="5253038"/>
            <a:ext cx="1244600" cy="1201737"/>
          </a:xfrm>
          <a:prstGeom prst="downArrowCallout">
            <a:avLst>
              <a:gd name="adj1" fmla="val 4324"/>
              <a:gd name="adj2" fmla="val 8248"/>
              <a:gd name="adj3" fmla="val 11269"/>
              <a:gd name="adj4" fmla="val 56373"/>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1" anchor="ctr"/>
          <a:lstStyle/>
          <a:p>
            <a:pPr algn="ctr" eaLnBrk="1" fontAlgn="auto" hangingPunct="1">
              <a:spcBef>
                <a:spcPts val="0"/>
              </a:spcBef>
              <a:spcAft>
                <a:spcPts val="0"/>
              </a:spcAft>
              <a:defRPr/>
            </a:pPr>
            <a:r>
              <a:rPr lang="fa-IR" dirty="0">
                <a:solidFill>
                  <a:srgbClr val="FF0000"/>
                </a:solidFill>
                <a:cs typeface="B Titr" panose="00000700000000000000" pitchFamily="2" charset="-78"/>
              </a:rPr>
              <a:t>اجرای</a:t>
            </a:r>
          </a:p>
          <a:p>
            <a:pPr algn="ctr" eaLnBrk="1" fontAlgn="auto" hangingPunct="1">
              <a:spcBef>
                <a:spcPts val="0"/>
              </a:spcBef>
              <a:spcAft>
                <a:spcPts val="0"/>
              </a:spcAft>
              <a:defRPr/>
            </a:pPr>
            <a:r>
              <a:rPr lang="fa-IR" dirty="0">
                <a:solidFill>
                  <a:srgbClr val="FF0000"/>
                </a:solidFill>
                <a:cs typeface="B Titr" panose="00000700000000000000" pitchFamily="2" charset="-78"/>
              </a:rPr>
              <a:t>شبیه سازی</a:t>
            </a:r>
          </a:p>
        </p:txBody>
      </p:sp>
      <p:sp>
        <p:nvSpPr>
          <p:cNvPr id="17" name="Rectangle 16"/>
          <p:cNvSpPr/>
          <p:nvPr/>
        </p:nvSpPr>
        <p:spPr>
          <a:xfrm>
            <a:off x="0" y="0"/>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nodeType="afterGroup">
                            <p:stCondLst>
                              <p:cond delay="4500"/>
                            </p:stCondLst>
                            <p:childTnLst>
                              <p:par>
                                <p:cTn id="45" presetID="6" presetClass="entr" presetSubtype="16"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circle(in)">
                                      <p:cBhvr>
                                        <p:cTn id="47" dur="2000"/>
                                        <p:tgtEl>
                                          <p:spTgt spid="12"/>
                                        </p:tgtEl>
                                      </p:cBhvr>
                                    </p:animEffect>
                                  </p:childTnLst>
                                </p:cTn>
                              </p:par>
                            </p:childTnLst>
                          </p:cTn>
                        </p:par>
                        <p:par>
                          <p:cTn id="48" fill="hold" nodeType="afterGroup">
                            <p:stCondLst>
                              <p:cond delay="6500"/>
                            </p:stCondLst>
                            <p:childTnLst>
                              <p:par>
                                <p:cTn id="49" presetID="21" presetClass="entr" presetSubtype="1" fill="hold" grpId="0" nodeType="afterEffect">
                                  <p:stCondLst>
                                    <p:cond delay="0"/>
                                  </p:stCondLst>
                                  <p:childTnLst>
                                    <p:set>
                                      <p:cBhvr>
                                        <p:cTn id="50" dur="1" fill="hold">
                                          <p:stCondLst>
                                            <p:cond delay="0"/>
                                          </p:stCondLst>
                                        </p:cTn>
                                        <p:tgtEl>
                                          <p:spTgt spid="10">
                                            <p:txEl>
                                              <p:pRg st="0" end="0"/>
                                            </p:txEl>
                                          </p:spTgt>
                                        </p:tgtEl>
                                        <p:attrNameLst>
                                          <p:attrName>style.visibility</p:attrName>
                                        </p:attrNameLst>
                                      </p:cBhvr>
                                      <p:to>
                                        <p:strVal val="visible"/>
                                      </p:to>
                                    </p:set>
                                    <p:animEffect transition="in" filter="wheel(1)">
                                      <p:cBhvr>
                                        <p:cTn id="51" dur="2000"/>
                                        <p:tgtEl>
                                          <p:spTgt spid="10">
                                            <p:txEl>
                                              <p:pRg st="0" end="0"/>
                                            </p:txEl>
                                          </p:spTgt>
                                        </p:tgtEl>
                                      </p:cBhvr>
                                    </p:animEffect>
                                  </p:childTnLst>
                                </p:cTn>
                              </p:par>
                            </p:childTnLst>
                          </p:cTn>
                        </p:par>
                        <p:par>
                          <p:cTn id="52" fill="hold" nodeType="afterGroup">
                            <p:stCondLst>
                              <p:cond delay="8500"/>
                            </p:stCondLst>
                            <p:childTnLst>
                              <p:par>
                                <p:cTn id="53" presetID="21" presetClass="entr" presetSubtype="1" fill="hold" grpId="0" nodeType="afterEffect">
                                  <p:stCondLst>
                                    <p:cond delay="0"/>
                                  </p:stCondLst>
                                  <p:childTnLst>
                                    <p:set>
                                      <p:cBhvr>
                                        <p:cTn id="54" dur="1" fill="hold">
                                          <p:stCondLst>
                                            <p:cond delay="0"/>
                                          </p:stCondLst>
                                        </p:cTn>
                                        <p:tgtEl>
                                          <p:spTgt spid="14">
                                            <p:txEl>
                                              <p:pRg st="0" end="0"/>
                                            </p:txEl>
                                          </p:spTgt>
                                        </p:tgtEl>
                                        <p:attrNameLst>
                                          <p:attrName>style.visibility</p:attrName>
                                        </p:attrNameLst>
                                      </p:cBhvr>
                                      <p:to>
                                        <p:strVal val="visible"/>
                                      </p:to>
                                    </p:set>
                                    <p:animEffect transition="in" filter="wheel(1)">
                                      <p:cBhvr>
                                        <p:cTn id="55" dur="2000"/>
                                        <p:tgtEl>
                                          <p:spTgt spid="14">
                                            <p:txEl>
                                              <p:pRg st="0" end="0"/>
                                            </p:txEl>
                                          </p:spTgt>
                                        </p:tgtEl>
                                      </p:cBhvr>
                                    </p:animEffect>
                                  </p:childTnLst>
                                </p:cTn>
                              </p:par>
                            </p:childTnLst>
                          </p:cTn>
                        </p:par>
                        <p:par>
                          <p:cTn id="56" fill="hold" nodeType="afterGroup">
                            <p:stCondLst>
                              <p:cond delay="10500"/>
                            </p:stCondLst>
                            <p:childTnLst>
                              <p:par>
                                <p:cTn id="57" presetID="21" presetClass="entr" presetSubtype="1" fill="hold" grpId="0" nodeType="afterEffect">
                                  <p:stCondLst>
                                    <p:cond delay="0"/>
                                  </p:stCondLst>
                                  <p:childTnLst>
                                    <p:set>
                                      <p:cBhvr>
                                        <p:cTn id="58" dur="1" fill="hold">
                                          <p:stCondLst>
                                            <p:cond delay="0"/>
                                          </p:stCondLst>
                                        </p:cTn>
                                        <p:tgtEl>
                                          <p:spTgt spid="15">
                                            <p:txEl>
                                              <p:pRg st="0" end="0"/>
                                            </p:txEl>
                                          </p:spTgt>
                                        </p:tgtEl>
                                        <p:attrNameLst>
                                          <p:attrName>style.visibility</p:attrName>
                                        </p:attrNameLst>
                                      </p:cBhvr>
                                      <p:to>
                                        <p:strVal val="visible"/>
                                      </p:to>
                                    </p:set>
                                    <p:animEffect transition="in" filter="wheel(1)">
                                      <p:cBhvr>
                                        <p:cTn id="59" dur="2000"/>
                                        <p:tgtEl>
                                          <p:spTgt spid="15">
                                            <p:txEl>
                                              <p:pRg st="0" end="0"/>
                                            </p:txEl>
                                          </p:spTgt>
                                        </p:tgtEl>
                                      </p:cBhvr>
                                    </p:animEffect>
                                  </p:childTnLst>
                                </p:cTn>
                              </p:par>
                            </p:childTnLst>
                          </p:cTn>
                        </p:par>
                        <p:par>
                          <p:cTn id="60" fill="hold" nodeType="afterGroup">
                            <p:stCondLst>
                              <p:cond delay="12500"/>
                            </p:stCondLst>
                            <p:childTnLst>
                              <p:par>
                                <p:cTn id="61" presetID="21" presetClass="entr" presetSubtype="1" fill="hold" grpId="0" nodeType="afterEffect">
                                  <p:stCondLst>
                                    <p:cond delay="0"/>
                                  </p:stCondLst>
                                  <p:childTnLst>
                                    <p:set>
                                      <p:cBhvr>
                                        <p:cTn id="62" dur="1" fill="hold">
                                          <p:stCondLst>
                                            <p:cond delay="0"/>
                                          </p:stCondLst>
                                        </p:cTn>
                                        <p:tgtEl>
                                          <p:spTgt spid="16">
                                            <p:txEl>
                                              <p:pRg st="0" end="0"/>
                                            </p:txEl>
                                          </p:spTgt>
                                        </p:tgtEl>
                                        <p:attrNameLst>
                                          <p:attrName>style.visibility</p:attrName>
                                        </p:attrNameLst>
                                      </p:cBhvr>
                                      <p:to>
                                        <p:strVal val="visible"/>
                                      </p:to>
                                    </p:set>
                                    <p:animEffect transition="in" filter="wheel(1)">
                                      <p:cBhvr>
                                        <p:cTn id="63" dur="2000"/>
                                        <p:tgtEl>
                                          <p:spTgt spid="16">
                                            <p:txEl>
                                              <p:pRg st="0" end="0"/>
                                            </p:txEl>
                                          </p:spTgt>
                                        </p:tgtEl>
                                      </p:cBhvr>
                                    </p:animEffect>
                                  </p:childTnLst>
                                </p:cTn>
                              </p:par>
                            </p:childTnLst>
                          </p:cTn>
                        </p:par>
                        <p:par>
                          <p:cTn id="64" fill="hold" nodeType="afterGroup">
                            <p:stCondLst>
                              <p:cond delay="14500"/>
                            </p:stCondLst>
                            <p:childTnLst>
                              <p:par>
                                <p:cTn id="65" presetID="21" presetClass="entr" presetSubtype="1" fill="hold" grpId="0" nodeType="afterEffect">
                                  <p:stCondLst>
                                    <p:cond delay="0"/>
                                  </p:stCondLst>
                                  <p:childTnLst>
                                    <p:set>
                                      <p:cBhvr>
                                        <p:cTn id="66" dur="1" fill="hold">
                                          <p:stCondLst>
                                            <p:cond delay="0"/>
                                          </p:stCondLst>
                                        </p:cTn>
                                        <p:tgtEl>
                                          <p:spTgt spid="18">
                                            <p:txEl>
                                              <p:pRg st="0" end="0"/>
                                            </p:txEl>
                                          </p:spTgt>
                                        </p:tgtEl>
                                        <p:attrNameLst>
                                          <p:attrName>style.visibility</p:attrName>
                                        </p:attrNameLst>
                                      </p:cBhvr>
                                      <p:to>
                                        <p:strVal val="visible"/>
                                      </p:to>
                                    </p:set>
                                    <p:animEffect transition="in" filter="wheel(1)">
                                      <p:cBhvr>
                                        <p:cTn id="67" dur="2000"/>
                                        <p:tgtEl>
                                          <p:spTgt spid="18">
                                            <p:txEl>
                                              <p:pRg st="0" end="0"/>
                                            </p:txEl>
                                          </p:spTgt>
                                        </p:tgtEl>
                                      </p:cBhvr>
                                    </p:animEffect>
                                  </p:childTnLst>
                                </p:cTn>
                              </p:par>
                            </p:childTnLst>
                          </p:cTn>
                        </p:par>
                        <p:par>
                          <p:cTn id="68" fill="hold" nodeType="afterGroup">
                            <p:stCondLst>
                              <p:cond delay="16500"/>
                            </p:stCondLst>
                            <p:childTnLst>
                              <p:par>
                                <p:cTn id="69" presetID="21" presetClass="entr" presetSubtype="1" fill="hold" grpId="0" nodeType="after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wheel(1)">
                                      <p:cBhvr>
                                        <p:cTn id="71" dur="2000"/>
                                        <p:tgtEl>
                                          <p:spTgt spid="13">
                                            <p:bg/>
                                          </p:spTgt>
                                        </p:tgtEl>
                                      </p:cBhvr>
                                    </p:animEffect>
                                  </p:childTnLst>
                                </p:cTn>
                              </p:par>
                            </p:childTnLst>
                          </p:cTn>
                        </p:par>
                        <p:par>
                          <p:cTn id="72" fill="hold" nodeType="afterGroup">
                            <p:stCondLst>
                              <p:cond delay="18500"/>
                            </p:stCondLst>
                            <p:childTnLst>
                              <p:par>
                                <p:cTn id="73" presetID="21" presetClass="entr" presetSubtype="1" fill="hold" grpId="0" nodeType="afterEffect">
                                  <p:stCondLst>
                                    <p:cond delay="0"/>
                                  </p:stCondLst>
                                  <p:childTnLst>
                                    <p:set>
                                      <p:cBhvr>
                                        <p:cTn id="74" dur="1" fill="hold">
                                          <p:stCondLst>
                                            <p:cond delay="0"/>
                                          </p:stCondLst>
                                        </p:cTn>
                                        <p:tgtEl>
                                          <p:spTgt spid="13">
                                            <p:txEl>
                                              <p:pRg st="0" end="0"/>
                                            </p:txEl>
                                          </p:spTgt>
                                        </p:tgtEl>
                                        <p:attrNameLst>
                                          <p:attrName>style.visibility</p:attrName>
                                        </p:attrNameLst>
                                      </p:cBhvr>
                                      <p:to>
                                        <p:strVal val="visible"/>
                                      </p:to>
                                    </p:set>
                                    <p:animEffect transition="in" filter="wheel(1)">
                                      <p:cBhvr>
                                        <p:cTn id="75" dur="2000"/>
                                        <p:tgtEl>
                                          <p:spTgt spid="13">
                                            <p:txEl>
                                              <p:pRg st="0" end="0"/>
                                            </p:txEl>
                                          </p:spTgt>
                                        </p:tgtEl>
                                      </p:cBhvr>
                                    </p:animEffect>
                                  </p:childTnLst>
                                </p:cTn>
                              </p:par>
                            </p:childTnLst>
                          </p:cTn>
                        </p:par>
                        <p:par>
                          <p:cTn id="76" fill="hold" nodeType="afterGroup">
                            <p:stCondLst>
                              <p:cond delay="20500"/>
                            </p:stCondLst>
                            <p:childTnLst>
                              <p:par>
                                <p:cTn id="77" presetID="21" presetClass="entr" presetSubtype="1" fill="hold" grpId="0" nodeType="afterEffect">
                                  <p:stCondLst>
                                    <p:cond delay="0"/>
                                  </p:stCondLst>
                                  <p:childTnLst>
                                    <p:set>
                                      <p:cBhvr>
                                        <p:cTn id="78" dur="1" fill="hold">
                                          <p:stCondLst>
                                            <p:cond delay="0"/>
                                          </p:stCondLst>
                                        </p:cTn>
                                        <p:tgtEl>
                                          <p:spTgt spid="13">
                                            <p:txEl>
                                              <p:pRg st="1" end="1"/>
                                            </p:txEl>
                                          </p:spTgt>
                                        </p:tgtEl>
                                        <p:attrNameLst>
                                          <p:attrName>style.visibility</p:attrName>
                                        </p:attrNameLst>
                                      </p:cBhvr>
                                      <p:to>
                                        <p:strVal val="visible"/>
                                      </p:to>
                                    </p:set>
                                    <p:animEffect transition="in" filter="wheel(1)">
                                      <p:cBhvr>
                                        <p:cTn id="79" dur="20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P spid="10" grpId="0" build="p"/>
      <p:bldP spid="14" grpId="0" build="p"/>
      <p:bldP spid="15" grpId="0" build="p"/>
      <p:bldP spid="16" grpId="0" build="p"/>
      <p:bldP spid="18" grpId="0" build="p"/>
      <p:bldP spid="1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29699"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93F4AB57-1720-4FD9-BA14-141BC6BD307A}"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26</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18100" y="381000"/>
            <a:ext cx="3662363" cy="100012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اجرای شبیه سازی:</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368300"/>
          </a:xfrm>
          <a:prstGeom prst="rect">
            <a:avLst/>
          </a:prstGeom>
        </p:spPr>
        <p:txBody>
          <a:bodyPr>
            <a:spAutoFit/>
          </a:bodyPr>
          <a:lstStyle/>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پس از اجرای شبیه سازی پنجره ای نمایش داده شده و وضعیت شبیه سازی را نمایش می دهد.</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27138" y="1897063"/>
            <a:ext cx="6942137" cy="491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ounded Rectangle 3"/>
          <p:cNvSpPr/>
          <p:nvPr/>
        </p:nvSpPr>
        <p:spPr>
          <a:xfrm>
            <a:off x="1371600" y="4241800"/>
            <a:ext cx="1676400" cy="152400"/>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endParaRPr lang="fa-IR"/>
          </a:p>
        </p:txBody>
      </p:sp>
      <p:sp>
        <p:nvSpPr>
          <p:cNvPr id="17" name="Rounded Rectangle 16"/>
          <p:cNvSpPr/>
          <p:nvPr/>
        </p:nvSpPr>
        <p:spPr>
          <a:xfrm>
            <a:off x="3606800" y="4572000"/>
            <a:ext cx="2565400" cy="139700"/>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endParaRPr lang="fa-IR"/>
          </a:p>
        </p:txBody>
      </p:sp>
      <p:sp>
        <p:nvSpPr>
          <p:cNvPr id="9" name="Rectangle 8"/>
          <p:cNvSpPr/>
          <p:nvPr/>
        </p:nvSpPr>
        <p:spPr>
          <a:xfrm>
            <a:off x="0" y="3353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6" presetClass="entr" presetSubtype="16"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circle(in)">
                                      <p:cBhvr>
                                        <p:cTn id="41" dur="2000"/>
                                        <p:tgtEl>
                                          <p:spTgt spid="3"/>
                                        </p:tgtEl>
                                      </p:cBhvr>
                                    </p:animEffect>
                                  </p:childTnLst>
                                </p:cTn>
                              </p:par>
                            </p:childTnLst>
                          </p:cTn>
                        </p:par>
                        <p:par>
                          <p:cTn id="42" fill="hold" nodeType="afterGroup">
                            <p:stCondLst>
                              <p:cond delay="6000"/>
                            </p:stCondLst>
                            <p:childTnLst>
                              <p:par>
                                <p:cTn id="43" presetID="22" presetClass="entr" presetSubtype="4"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down)">
                                      <p:cBhvr>
                                        <p:cTn id="45" dur="500"/>
                                        <p:tgtEl>
                                          <p:spTgt spid="2"/>
                                        </p:tgtEl>
                                      </p:cBhvr>
                                    </p:animEffect>
                                  </p:childTnLst>
                                </p:cTn>
                              </p:par>
                            </p:childTnLst>
                          </p:cTn>
                        </p:par>
                        <p:par>
                          <p:cTn id="46" fill="hold" nodeType="afterGroup">
                            <p:stCondLst>
                              <p:cond delay="6500"/>
                            </p:stCondLst>
                            <p:childTnLst>
                              <p:par>
                                <p:cTn id="47" presetID="16" presetClass="entr" presetSubtype="37"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barn(outVertical)">
                                      <p:cBhvr>
                                        <p:cTn id="49" dur="500"/>
                                        <p:tgtEl>
                                          <p:spTgt spid="4"/>
                                        </p:tgtEl>
                                      </p:cBhvr>
                                    </p:animEffect>
                                  </p:childTnLst>
                                </p:cTn>
                              </p:par>
                            </p:childTnLst>
                          </p:cTn>
                        </p:par>
                        <p:par>
                          <p:cTn id="50" fill="hold" nodeType="afterGroup">
                            <p:stCondLst>
                              <p:cond delay="7000"/>
                            </p:stCondLst>
                            <p:childTnLst>
                              <p:par>
                                <p:cTn id="51" presetID="16" presetClass="entr" presetSubtype="37"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barn(outVertical)">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P spid="4" grpId="0" animBg="1"/>
      <p:bldP spid="1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072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D8351EF5-8348-4FB2-9884-8D7F25B924BE}"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27</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18100" y="381000"/>
            <a:ext cx="3662363" cy="100012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نمایش نتایج:</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646113"/>
          </a:xfrm>
          <a:prstGeom prst="rect">
            <a:avLst/>
          </a:prstGeom>
        </p:spPr>
        <p:txBody>
          <a:bodyPr>
            <a:spAutoFit/>
          </a:bodyPr>
          <a:lstStyle/>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برای نمایش نتایج می بایست از منوی </a:t>
            </a:r>
            <a:r>
              <a:rPr lang="en-US" b="1" dirty="0">
                <a:solidFill>
                  <a:schemeClr val="tx2">
                    <a:lumMod val="75000"/>
                  </a:schemeClr>
                </a:solidFill>
                <a:latin typeface="+mn-lt"/>
                <a:cs typeface="B Lotus" pitchFamily="2" charset="-78"/>
              </a:rPr>
              <a:t>DES</a:t>
            </a:r>
            <a:r>
              <a:rPr lang="fa-IR" b="1" dirty="0">
                <a:solidFill>
                  <a:schemeClr val="tx2">
                    <a:lumMod val="75000"/>
                  </a:schemeClr>
                </a:solidFill>
                <a:latin typeface="+mn-lt"/>
                <a:cs typeface="B Lotus" pitchFamily="2" charset="-78"/>
              </a:rPr>
              <a:t> زیر منوی </a:t>
            </a:r>
            <a:r>
              <a:rPr lang="en-US" b="1" dirty="0">
                <a:solidFill>
                  <a:schemeClr val="tx2">
                    <a:lumMod val="75000"/>
                  </a:schemeClr>
                </a:solidFill>
                <a:latin typeface="+mn-lt"/>
                <a:cs typeface="B Lotus" pitchFamily="2" charset="-78"/>
              </a:rPr>
              <a:t>Results</a:t>
            </a:r>
            <a:r>
              <a:rPr lang="fa-IR" b="1" dirty="0">
                <a:solidFill>
                  <a:schemeClr val="tx2">
                    <a:lumMod val="75000"/>
                  </a:schemeClr>
                </a:solidFill>
                <a:latin typeface="+mn-lt"/>
                <a:cs typeface="B Lotus" pitchFamily="2" charset="-78"/>
              </a:rPr>
              <a:t> گزینه </a:t>
            </a:r>
            <a:r>
              <a:rPr lang="en-US" b="1" dirty="0">
                <a:solidFill>
                  <a:schemeClr val="tx2">
                    <a:lumMod val="75000"/>
                  </a:schemeClr>
                </a:solidFill>
                <a:latin typeface="+mn-lt"/>
                <a:cs typeface="B Lotus" pitchFamily="2" charset="-78"/>
              </a:rPr>
              <a:t>View Results…</a:t>
            </a:r>
            <a:r>
              <a:rPr lang="fa-IR" b="1" dirty="0">
                <a:solidFill>
                  <a:schemeClr val="tx2">
                    <a:lumMod val="75000"/>
                  </a:schemeClr>
                </a:solidFill>
                <a:latin typeface="+mn-lt"/>
                <a:cs typeface="B Lotus" pitchFamily="2" charset="-78"/>
              </a:rPr>
              <a:t> را انتخاب و یا با کلیک راست گزینه </a:t>
            </a:r>
            <a:r>
              <a:rPr lang="en-US" b="1" dirty="0">
                <a:solidFill>
                  <a:schemeClr val="tx2">
                    <a:lumMod val="75000"/>
                  </a:schemeClr>
                </a:solidFill>
                <a:latin typeface="+mn-lt"/>
                <a:cs typeface="B Lotus" pitchFamily="2" charset="-78"/>
              </a:rPr>
              <a:t>View Results</a:t>
            </a:r>
            <a:r>
              <a:rPr lang="fa-IR" b="1" dirty="0">
                <a:solidFill>
                  <a:schemeClr val="tx2">
                    <a:lumMod val="75000"/>
                  </a:schemeClr>
                </a:solidFill>
                <a:latin typeface="+mn-lt"/>
                <a:cs typeface="B Lotus" pitchFamily="2" charset="-78"/>
              </a:rPr>
              <a:t> را انتخاب نمایید تا نتایج نمایش داده شود.</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122488"/>
            <a:ext cx="6569075" cy="469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Callout 2 8"/>
          <p:cNvSpPr/>
          <p:nvPr/>
        </p:nvSpPr>
        <p:spPr>
          <a:xfrm>
            <a:off x="5638800" y="5029200"/>
            <a:ext cx="1219200" cy="676275"/>
          </a:xfrm>
          <a:prstGeom prst="borderCallout2">
            <a:avLst>
              <a:gd name="adj1" fmla="val 17506"/>
              <a:gd name="adj2" fmla="val 597"/>
              <a:gd name="adj3" fmla="val 18750"/>
              <a:gd name="adj4" fmla="val -16667"/>
              <a:gd name="adj5" fmla="val 80287"/>
              <a:gd name="adj6" fmla="val -76843"/>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r>
              <a:rPr lang="fa-IR" sz="2000" b="1" dirty="0">
                <a:cs typeface="B Compset" panose="00000400000000000000" pitchFamily="2" charset="-78"/>
              </a:rPr>
              <a:t>نحوه نمایش نتایج</a:t>
            </a:r>
          </a:p>
        </p:txBody>
      </p:sp>
      <p:sp>
        <p:nvSpPr>
          <p:cNvPr id="10" name="Rectangle 9"/>
          <p:cNvSpPr/>
          <p:nvPr/>
        </p:nvSpPr>
        <p:spPr>
          <a:xfrm>
            <a:off x="0"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Effect transition="in" filter="fade">
                                      <p:cBhvr>
                                        <p:cTn id="41" dur="1000"/>
                                        <p:tgtEl>
                                          <p:spTgt spid="3">
                                            <p:txEl>
                                              <p:pRg st="0" end="0"/>
                                            </p:txEl>
                                          </p:spTgt>
                                        </p:tgtEl>
                                      </p:cBhvr>
                                    </p:animEffect>
                                    <p:anim calcmode="lin" valueType="num">
                                      <p:cBhvr>
                                        <p:cTn id="4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5000"/>
                            </p:stCondLst>
                            <p:childTnLst>
                              <p:par>
                                <p:cTn id="45" presetID="21" presetClass="entr" presetSubtype="1"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heel(1)">
                                      <p:cBhvr>
                                        <p:cTn id="47" dur="2000"/>
                                        <p:tgtEl>
                                          <p:spTgt spid="8"/>
                                        </p:tgtEl>
                                      </p:cBhvr>
                                    </p:animEffect>
                                  </p:childTnLst>
                                </p:cTn>
                              </p:par>
                            </p:childTnLst>
                          </p:cTn>
                        </p:par>
                        <p:par>
                          <p:cTn id="48" fill="hold" nodeType="afterGroup">
                            <p:stCondLst>
                              <p:cond delay="7000"/>
                            </p:stCondLst>
                            <p:childTnLst>
                              <p:par>
                                <p:cTn id="49" presetID="6" presetClass="entr" presetSubtype="16"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circle(in)">
                                      <p:cBhvr>
                                        <p:cTn id="5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1747"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6DA706AE-DFA9-4EEF-BF6B-33F7FD69E80A}"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28</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18100" y="381000"/>
            <a:ext cx="3662363" cy="100012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شروع یک شبیه سازی </a:t>
            </a:r>
            <a:r>
              <a:rPr lang="en-US" sz="2800" b="1" dirty="0">
                <a:solidFill>
                  <a:srgbClr val="C00000"/>
                </a:solidFill>
                <a:latin typeface="+mn-lt"/>
                <a:cs typeface="B Titr" pitchFamily="2" charset="-78"/>
              </a:rPr>
              <a:t>OPNET</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نمایش نتایج:</a:t>
            </a:r>
            <a:endParaRPr lang="fa-IR" b="1" dirty="0">
              <a:solidFill>
                <a:schemeClr val="accent3">
                  <a:lumMod val="50000"/>
                </a:schemeClr>
              </a:solidFill>
              <a:latin typeface="+mn-lt"/>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355725"/>
            <a:ext cx="55403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53" presetClass="entr" presetSubtype="16"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Effect transition="in" filter="fade">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2771" name="Slide Number Placeholder 1"/>
          <p:cNvSpPr>
            <a:spLocks noGrp="1"/>
          </p:cNvSpPr>
          <p:nvPr>
            <p:ph type="sldNum" sz="quarter" idx="12"/>
          </p:nvPr>
        </p:nvSpPr>
        <p:spPr bwMode="auto">
          <a:xfrm>
            <a:off x="0" y="6448425"/>
            <a:ext cx="533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FC422BC7-98B4-49E8-83B3-030F098F4841}"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29</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3786188" y="381000"/>
            <a:ext cx="4994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نمایش نتایج شبیه سازی به صورت صفحات وب</a:t>
            </a:r>
          </a:p>
        </p:txBody>
      </p:sp>
      <p:sp>
        <p:nvSpPr>
          <p:cNvPr id="8" name="Rectangle 7"/>
          <p:cNvSpPr/>
          <p:nvPr/>
        </p:nvSpPr>
        <p:spPr>
          <a:xfrm>
            <a:off x="304800" y="1143000"/>
            <a:ext cx="8250238" cy="1016000"/>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پس از اجرای شبیه سازی کاربر قادر خواهد بود نتایج حاصله را مطابق قالب بکار رفته در صفحات وب دریافت نماید. برای این کار می بایست از منوی </a:t>
            </a:r>
            <a:r>
              <a:rPr lang="en-US" sz="2000" b="1" dirty="0">
                <a:solidFill>
                  <a:schemeClr val="tx2">
                    <a:lumMod val="75000"/>
                  </a:schemeClr>
                </a:solidFill>
                <a:latin typeface="+mn-lt"/>
                <a:cs typeface="B Lotus" pitchFamily="2" charset="-78"/>
              </a:rPr>
              <a:t>DES</a:t>
            </a:r>
            <a:r>
              <a:rPr lang="fa-IR" sz="2000" b="1" dirty="0">
                <a:solidFill>
                  <a:schemeClr val="tx2">
                    <a:lumMod val="75000"/>
                  </a:schemeClr>
                </a:solidFill>
                <a:latin typeface="+mn-lt"/>
                <a:cs typeface="B Lotus" pitchFamily="2" charset="-78"/>
              </a:rPr>
              <a:t> زیر منوی </a:t>
            </a:r>
            <a:r>
              <a:rPr lang="en-US" sz="2000" b="1" dirty="0">
                <a:solidFill>
                  <a:schemeClr val="tx2">
                    <a:lumMod val="75000"/>
                  </a:schemeClr>
                </a:solidFill>
                <a:latin typeface="+mn-lt"/>
                <a:cs typeface="B Lotus" pitchFamily="2" charset="-78"/>
              </a:rPr>
              <a:t>Results</a:t>
            </a:r>
            <a:r>
              <a:rPr lang="fa-IR" sz="2000" b="1" dirty="0">
                <a:solidFill>
                  <a:schemeClr val="tx2">
                    <a:lumMod val="75000"/>
                  </a:schemeClr>
                </a:solidFill>
                <a:latin typeface="+mn-lt"/>
                <a:cs typeface="B Lotus" pitchFamily="2" charset="-78"/>
              </a:rPr>
              <a:t> گزینه </a:t>
            </a:r>
            <a:r>
              <a:rPr lang="en-US" sz="2000" b="1" dirty="0">
                <a:solidFill>
                  <a:schemeClr val="tx2">
                    <a:lumMod val="75000"/>
                  </a:schemeClr>
                </a:solidFill>
                <a:latin typeface="+mn-lt"/>
                <a:cs typeface="B Lotus" pitchFamily="2" charset="-78"/>
              </a:rPr>
              <a:t>Generate Web Reports…</a:t>
            </a:r>
            <a:r>
              <a:rPr lang="fa-IR" sz="2000" b="1" dirty="0">
                <a:solidFill>
                  <a:schemeClr val="tx2">
                    <a:lumMod val="75000"/>
                  </a:schemeClr>
                </a:solidFill>
                <a:latin typeface="+mn-lt"/>
                <a:cs typeface="B Lotus" pitchFamily="2" charset="-78"/>
              </a:rPr>
              <a:t> را انتخاب نمود. در این حالت پنجره ای مطابق زیر نمایش داده خواهد شد.</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2366963"/>
            <a:ext cx="34956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304800" y="4514850"/>
            <a:ext cx="8250238" cy="132397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پس از نامگذاری و انتخاب نتایج مورد نیاز و تأیید، صفحات وب مورد نیاز ساخته می شود. برای نمایش نتایج کافی است از همان مسیر اشاره شده در بالا گزینه </a:t>
            </a:r>
            <a:r>
              <a:rPr lang="en-US" sz="2000" b="1" dirty="0">
                <a:solidFill>
                  <a:schemeClr val="tx2">
                    <a:lumMod val="75000"/>
                  </a:schemeClr>
                </a:solidFill>
                <a:latin typeface="+mn-lt"/>
                <a:cs typeface="B Lotus" pitchFamily="2" charset="-78"/>
              </a:rPr>
              <a:t>Lunch Last Web Report</a:t>
            </a:r>
            <a:r>
              <a:rPr lang="fa-IR" sz="2000" b="1" dirty="0">
                <a:solidFill>
                  <a:schemeClr val="tx2">
                    <a:lumMod val="75000"/>
                  </a:schemeClr>
                </a:solidFill>
                <a:latin typeface="+mn-lt"/>
                <a:cs typeface="B Lotus" pitchFamily="2" charset="-78"/>
              </a:rPr>
              <a:t> را انتخاب نمایید تا نتیجه به شکلی که در صفحه بعد مشاهده می نمایید در پنجره مرورگر اینترنت پیشفرض به نمایش در آید.</a:t>
            </a:r>
          </a:p>
        </p:txBody>
      </p:sp>
      <p:sp>
        <p:nvSpPr>
          <p:cNvPr id="10" name="Rectangle 9"/>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wipe(down)">
                                      <p:cBhvr>
                                        <p:cTn id="24" dur="500"/>
                                        <p:tgtEl>
                                          <p:spTgt spid="8">
                                            <p:txEl>
                                              <p:pRg st="0" end="0"/>
                                            </p:txEl>
                                          </p:spTgt>
                                        </p:tgtEl>
                                      </p:cBhvr>
                                    </p:animEffect>
                                  </p:childTnLst>
                                </p:cTn>
                              </p:par>
                            </p:childTnLst>
                          </p:cTn>
                        </p:par>
                        <p:par>
                          <p:cTn id="25" fill="hold" nodeType="afterGroup">
                            <p:stCondLst>
                              <p:cond delay="2500"/>
                            </p:stCondLst>
                            <p:childTnLst>
                              <p:par>
                                <p:cTn id="26" presetID="16" presetClass="entr" presetSubtype="2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barn(inVertical)">
                                      <p:cBhvr>
                                        <p:cTn id="28" dur="500"/>
                                        <p:tgtEl>
                                          <p:spTgt spid="2"/>
                                        </p:tgtEl>
                                      </p:cBhvr>
                                    </p:animEffect>
                                  </p:childTnLst>
                                </p:cTn>
                              </p:par>
                            </p:childTnLst>
                          </p:cTn>
                        </p:par>
                        <p:par>
                          <p:cTn id="29" fill="hold" nodeType="afterGroup">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wipe(down)">
                                      <p:cBhvr>
                                        <p:cTn id="3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p"/>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6147" name="Slide Number Placeholder 1"/>
          <p:cNvSpPr>
            <a:spLocks noGrp="1"/>
          </p:cNvSpPr>
          <p:nvPr>
            <p:ph type="sldNum" sz="quarter" idx="12"/>
          </p:nvPr>
        </p:nvSpPr>
        <p:spPr bwMode="auto">
          <a:xfrm>
            <a:off x="0" y="6448425"/>
            <a:ext cx="457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C4115FFA-6721-415A-8B11-C4F90F0EB7D0}"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6781800" y="381000"/>
            <a:ext cx="1998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معرفی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sp>
        <p:nvSpPr>
          <p:cNvPr id="8" name="TextBox 7"/>
          <p:cNvSpPr txBox="1"/>
          <p:nvPr/>
        </p:nvSpPr>
        <p:spPr>
          <a:xfrm>
            <a:off x="228600" y="1123950"/>
            <a:ext cx="8551863" cy="1016000"/>
          </a:xfrm>
          <a:prstGeom prst="rect">
            <a:avLst/>
          </a:prstGeom>
          <a:noFill/>
        </p:spPr>
        <p:txBody>
          <a:bodyPr rtlCol="1">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شبیه ساز </a:t>
            </a:r>
            <a:r>
              <a:rPr lang="en-US" sz="2000" b="1" dirty="0">
                <a:solidFill>
                  <a:schemeClr val="tx2">
                    <a:lumMod val="75000"/>
                  </a:schemeClr>
                </a:solidFill>
                <a:latin typeface="+mn-lt"/>
                <a:cs typeface="B Lotus" pitchFamily="2" charset="-78"/>
              </a:rPr>
              <a:t>OPNET(</a:t>
            </a:r>
            <a:r>
              <a:rPr lang="en-US" b="1" dirty="0" err="1">
                <a:solidFill>
                  <a:schemeClr val="tx2">
                    <a:lumMod val="75000"/>
                  </a:schemeClr>
                </a:solidFill>
                <a:latin typeface="+mn-lt"/>
                <a:cs typeface="B Lotus" pitchFamily="2" charset="-78"/>
              </a:rPr>
              <a:t>OPtimum</a:t>
            </a:r>
            <a:r>
              <a:rPr lang="en-US" sz="2000" b="1" dirty="0">
                <a:solidFill>
                  <a:schemeClr val="tx2">
                    <a:lumMod val="75000"/>
                  </a:schemeClr>
                </a:solidFill>
                <a:latin typeface="+mn-lt"/>
                <a:cs typeface="B Lotus" pitchFamily="2" charset="-78"/>
              </a:rPr>
              <a:t> </a:t>
            </a:r>
            <a:r>
              <a:rPr lang="en-US" b="1" dirty="0">
                <a:solidFill>
                  <a:schemeClr val="tx2">
                    <a:lumMod val="75000"/>
                  </a:schemeClr>
                </a:solidFill>
                <a:latin typeface="+mn-lt"/>
                <a:cs typeface="B Lotus" pitchFamily="2" charset="-78"/>
              </a:rPr>
              <a:t>Network performance</a:t>
            </a:r>
            <a:r>
              <a:rPr lang="en-US" sz="2000" b="1" dirty="0">
                <a:solidFill>
                  <a:schemeClr val="tx2">
                    <a:lumMod val="75000"/>
                  </a:schemeClr>
                </a:solidFill>
                <a:latin typeface="+mn-lt"/>
                <a:cs typeface="B Lotus" pitchFamily="2" charset="-78"/>
              </a:rPr>
              <a:t>)</a:t>
            </a:r>
            <a:r>
              <a:rPr lang="fa-IR" sz="2000" b="1" dirty="0">
                <a:solidFill>
                  <a:schemeClr val="tx2">
                    <a:lumMod val="75000"/>
                  </a:schemeClr>
                </a:solidFill>
                <a:latin typeface="+mn-lt"/>
                <a:cs typeface="B Lotus" pitchFamily="2" charset="-78"/>
              </a:rPr>
              <a:t> برای اولین بار در دانشگاه </a:t>
            </a:r>
            <a:r>
              <a:rPr lang="en-US" sz="2000" b="1" dirty="0">
                <a:solidFill>
                  <a:schemeClr val="tx2">
                    <a:lumMod val="75000"/>
                  </a:schemeClr>
                </a:solidFill>
                <a:latin typeface="+mn-lt"/>
                <a:cs typeface="B Lotus" pitchFamily="2" charset="-78"/>
              </a:rPr>
              <a:t>MIT</a:t>
            </a:r>
            <a:r>
              <a:rPr lang="fa-IR" sz="2000" b="1" dirty="0">
                <a:solidFill>
                  <a:schemeClr val="tx2">
                    <a:lumMod val="75000"/>
                  </a:schemeClr>
                </a:solidFill>
                <a:latin typeface="+mn-lt"/>
                <a:cs typeface="B Lotus" pitchFamily="2" charset="-78"/>
              </a:rPr>
              <a:t> و در سال 1987 میلادی جهت طراحی و مطالعه شبکه ها، تجهیزات شبکه، پروتکل و در نهایت آنالیز آنها به کار گرفته شد. از ویژگی های منحصر بفرد این نرم افزار می توان به موارد زیر اشاره نمود:</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541588"/>
            <a:ext cx="4343400"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572000" y="2292350"/>
            <a:ext cx="4114800" cy="3476625"/>
          </a:xfrm>
          <a:prstGeom prst="rect">
            <a:avLst/>
          </a:prstGeom>
        </p:spPr>
        <p:txBody>
          <a:bodyPr>
            <a:spAutoFit/>
          </a:bodyPr>
          <a:lstStyle/>
          <a:p>
            <a:pPr marL="342900" indent="-342900" algn="just" rtl="1" eaLnBrk="1" fontAlgn="auto" hangingPunct="1">
              <a:spcBef>
                <a:spcPts val="0"/>
              </a:spcBef>
              <a:spcAft>
                <a:spcPts val="0"/>
              </a:spcAft>
              <a:buFontTx/>
              <a:buChar char="-"/>
              <a:defRPr/>
            </a:pPr>
            <a:r>
              <a:rPr lang="fa-IR" sz="2000" b="1" dirty="0">
                <a:solidFill>
                  <a:schemeClr val="tx2">
                    <a:lumMod val="75000"/>
                  </a:schemeClr>
                </a:solidFill>
                <a:latin typeface="+mn-lt"/>
                <a:cs typeface="B Lotus" pitchFamily="2" charset="-78"/>
              </a:rPr>
              <a:t>طراحی شبکه به صورت شئ گرا.</a:t>
            </a:r>
          </a:p>
          <a:p>
            <a:pPr marL="342900" indent="-342900" algn="just" rtl="1" eaLnBrk="1" fontAlgn="auto" hangingPunct="1">
              <a:spcBef>
                <a:spcPts val="0"/>
              </a:spcBef>
              <a:spcAft>
                <a:spcPts val="0"/>
              </a:spcAft>
              <a:buFontTx/>
              <a:buChar char="-"/>
              <a:defRPr/>
            </a:pPr>
            <a:r>
              <a:rPr lang="fa-IR" sz="2000" b="1" dirty="0">
                <a:solidFill>
                  <a:schemeClr val="tx2">
                    <a:lumMod val="75000"/>
                  </a:schemeClr>
                </a:solidFill>
                <a:latin typeface="+mn-lt"/>
                <a:cs typeface="B Lotus" pitchFamily="2" charset="-78"/>
              </a:rPr>
              <a:t>طرح ریزی مسئله سلسله مراتبی.</a:t>
            </a:r>
          </a:p>
          <a:p>
            <a:pPr marL="342900" indent="-342900" algn="just" rtl="1" eaLnBrk="1" fontAlgn="auto" hangingPunct="1">
              <a:spcBef>
                <a:spcPts val="0"/>
              </a:spcBef>
              <a:spcAft>
                <a:spcPts val="0"/>
              </a:spcAft>
              <a:buFontTx/>
              <a:buChar char="-"/>
              <a:defRPr/>
            </a:pPr>
            <a:r>
              <a:rPr lang="fa-IR" sz="2000" b="1" dirty="0">
                <a:solidFill>
                  <a:schemeClr val="tx2">
                    <a:lumMod val="75000"/>
                  </a:schemeClr>
                </a:solidFill>
                <a:latin typeface="+mn-lt"/>
                <a:cs typeface="B Lotus" pitchFamily="2" charset="-78"/>
              </a:rPr>
              <a:t>آنالیز عملکرد و رفتار شبکه به روش رویداد گسسته.</a:t>
            </a:r>
          </a:p>
          <a:p>
            <a:pPr marL="342900" indent="-342900" algn="just" rtl="1" eaLnBrk="1" fontAlgn="auto" hangingPunct="1">
              <a:spcBef>
                <a:spcPts val="0"/>
              </a:spcBef>
              <a:spcAft>
                <a:spcPts val="0"/>
              </a:spcAft>
              <a:buFontTx/>
              <a:buChar char="-"/>
              <a:defRPr/>
            </a:pPr>
            <a:r>
              <a:rPr lang="fa-IR" sz="2000" b="1" dirty="0">
                <a:solidFill>
                  <a:schemeClr val="tx2">
                    <a:lumMod val="75000"/>
                  </a:schemeClr>
                </a:solidFill>
                <a:latin typeface="+mn-lt"/>
                <a:cs typeface="B Lotus" pitchFamily="2" charset="-78"/>
              </a:rPr>
              <a:t>قابلیت نصب بر روی سیستم عاملهای </a:t>
            </a:r>
            <a:r>
              <a:rPr lang="en-US" sz="2000" b="1" dirty="0">
                <a:solidFill>
                  <a:schemeClr val="tx2">
                    <a:lumMod val="75000"/>
                  </a:schemeClr>
                </a:solidFill>
                <a:latin typeface="+mn-lt"/>
                <a:cs typeface="B Lotus" pitchFamily="2" charset="-78"/>
              </a:rPr>
              <a:t>Windows</a:t>
            </a:r>
            <a:r>
              <a:rPr lang="fa-IR" sz="2000" b="1" dirty="0">
                <a:solidFill>
                  <a:schemeClr val="tx2">
                    <a:lumMod val="75000"/>
                  </a:schemeClr>
                </a:solidFill>
                <a:latin typeface="+mn-lt"/>
                <a:cs typeface="B Lotus" pitchFamily="2" charset="-78"/>
              </a:rPr>
              <a:t> و </a:t>
            </a:r>
            <a:r>
              <a:rPr lang="en-US" sz="2000" b="1" dirty="0">
                <a:solidFill>
                  <a:schemeClr val="tx2">
                    <a:lumMod val="75000"/>
                  </a:schemeClr>
                </a:solidFill>
                <a:latin typeface="+mn-lt"/>
                <a:cs typeface="B Lotus" pitchFamily="2" charset="-78"/>
              </a:rPr>
              <a:t>Solaris</a:t>
            </a:r>
            <a:r>
              <a:rPr lang="fa-IR" sz="2000" b="1" dirty="0">
                <a:solidFill>
                  <a:schemeClr val="tx2">
                    <a:lumMod val="75000"/>
                  </a:schemeClr>
                </a:solidFill>
                <a:latin typeface="+mn-lt"/>
                <a:cs typeface="B Lotus" pitchFamily="2" charset="-78"/>
              </a:rPr>
              <a:t>.</a:t>
            </a:r>
          </a:p>
          <a:p>
            <a:pPr marL="342900" indent="-342900" algn="just" rtl="1" eaLnBrk="1" fontAlgn="auto" hangingPunct="1">
              <a:spcBef>
                <a:spcPts val="0"/>
              </a:spcBef>
              <a:spcAft>
                <a:spcPts val="0"/>
              </a:spcAft>
              <a:buFontTx/>
              <a:buChar char="-"/>
              <a:defRPr/>
            </a:pPr>
            <a:r>
              <a:rPr lang="fa-IR" sz="2000" b="1" dirty="0">
                <a:solidFill>
                  <a:schemeClr val="tx2">
                    <a:lumMod val="75000"/>
                  </a:schemeClr>
                </a:solidFill>
                <a:latin typeface="+mn-lt"/>
                <a:cs typeface="B Lotus" pitchFamily="2" charset="-78"/>
              </a:rPr>
              <a:t>بهره گیری از کامپایلر </a:t>
            </a:r>
            <a:r>
              <a:rPr lang="en-US" sz="2000" b="1" dirty="0">
                <a:solidFill>
                  <a:schemeClr val="tx2">
                    <a:lumMod val="75000"/>
                  </a:schemeClr>
                </a:solidFill>
                <a:latin typeface="+mn-lt"/>
                <a:cs typeface="B Lotus" pitchFamily="2" charset="-78"/>
              </a:rPr>
              <a:t>C++</a:t>
            </a:r>
            <a:r>
              <a:rPr lang="fa-IR" sz="2000" b="1" dirty="0">
                <a:solidFill>
                  <a:schemeClr val="tx2">
                    <a:lumMod val="75000"/>
                  </a:schemeClr>
                </a:solidFill>
                <a:latin typeface="+mn-lt"/>
                <a:cs typeface="B Lotus" pitchFamily="2" charset="-78"/>
              </a:rPr>
              <a:t>.</a:t>
            </a:r>
          </a:p>
          <a:p>
            <a:pPr marL="342900" indent="-342900" algn="just" rtl="1" eaLnBrk="1" fontAlgn="auto" hangingPunct="1">
              <a:spcBef>
                <a:spcPts val="0"/>
              </a:spcBef>
              <a:spcAft>
                <a:spcPts val="0"/>
              </a:spcAft>
              <a:buFontTx/>
              <a:buChar char="-"/>
              <a:defRPr/>
            </a:pPr>
            <a:r>
              <a:rPr lang="fa-IR" sz="2000" b="1" dirty="0">
                <a:solidFill>
                  <a:schemeClr val="tx2">
                    <a:lumMod val="75000"/>
                  </a:schemeClr>
                </a:solidFill>
                <a:latin typeface="+mn-lt"/>
                <a:cs typeface="B Lotus" pitchFamily="2" charset="-78"/>
              </a:rPr>
              <a:t>پشتیبانی از ابزارها، پروتکلها و انواع مختلف مدل های کتابخانه ای.</a:t>
            </a:r>
          </a:p>
          <a:p>
            <a:pPr marL="342900" indent="-342900" algn="just" rtl="1" eaLnBrk="1" fontAlgn="auto" hangingPunct="1">
              <a:spcBef>
                <a:spcPts val="0"/>
              </a:spcBef>
              <a:spcAft>
                <a:spcPts val="0"/>
              </a:spcAft>
              <a:buFontTx/>
              <a:buChar char="-"/>
              <a:defRPr/>
            </a:pPr>
            <a:r>
              <a:rPr lang="fa-IR" sz="2000" b="1" dirty="0">
                <a:solidFill>
                  <a:schemeClr val="tx2">
                    <a:lumMod val="75000"/>
                  </a:schemeClr>
                </a:solidFill>
                <a:latin typeface="+mn-lt"/>
                <a:cs typeface="B Lotus" pitchFamily="2" charset="-78"/>
              </a:rPr>
              <a:t>امکان ساخت انیمیشن.</a:t>
            </a:r>
          </a:p>
          <a:p>
            <a:pPr marL="342900" indent="-342900" algn="just" rtl="1" eaLnBrk="1" fontAlgn="auto" hangingPunct="1">
              <a:spcBef>
                <a:spcPts val="0"/>
              </a:spcBef>
              <a:spcAft>
                <a:spcPts val="0"/>
              </a:spcAft>
              <a:buFontTx/>
              <a:buChar char="-"/>
              <a:defRPr/>
            </a:pPr>
            <a:r>
              <a:rPr lang="fa-IR" sz="2000" b="1" dirty="0">
                <a:solidFill>
                  <a:schemeClr val="tx2">
                    <a:lumMod val="75000"/>
                  </a:schemeClr>
                </a:solidFill>
                <a:latin typeface="+mn-lt"/>
                <a:cs typeface="B Lotus" pitchFamily="2" charset="-78"/>
              </a:rPr>
              <a:t>امکان بروزرسانی مدلها.</a:t>
            </a:r>
          </a:p>
        </p:txBody>
      </p:sp>
      <p:sp>
        <p:nvSpPr>
          <p:cNvPr id="10" name="Rectangle 9"/>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21" presetClass="entr" presetSubtype="8"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wheel(8)">
                                      <p:cBhvr>
                                        <p:cTn id="24" dur="2000"/>
                                        <p:tgtEl>
                                          <p:spTgt spid="8">
                                            <p:txEl>
                                              <p:pRg st="0" end="0"/>
                                            </p:txEl>
                                          </p:spTgt>
                                        </p:tgtEl>
                                      </p:cBhvr>
                                    </p:animEffect>
                                  </p:childTnLst>
                                </p:cTn>
                              </p:par>
                            </p:childTnLst>
                          </p:cTn>
                        </p:par>
                        <p:par>
                          <p:cTn id="25" fill="hold" nodeType="afterGroup">
                            <p:stCondLst>
                              <p:cond delay="4000"/>
                            </p:stCondLst>
                            <p:childTnLst>
                              <p:par>
                                <p:cTn id="26" presetID="16" presetClass="entr" presetSubtype="2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barn(inHorizontal)">
                                      <p:cBhvr>
                                        <p:cTn id="28" dur="500"/>
                                        <p:tgtEl>
                                          <p:spTgt spid="2"/>
                                        </p:tgtEl>
                                      </p:cBhvr>
                                    </p:animEffect>
                                  </p:childTnLst>
                                </p:cTn>
                              </p:par>
                            </p:childTnLst>
                          </p:cTn>
                        </p:par>
                        <p:par>
                          <p:cTn id="29" fill="hold" nodeType="afterGroup">
                            <p:stCondLst>
                              <p:cond delay="4500"/>
                            </p:stCondLst>
                            <p:childTnLst>
                              <p:par>
                                <p:cTn id="30" presetID="31" presetClass="entr" presetSubtype="0" fill="hold" grpId="0" nodeType="after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5" dur="1000"/>
                                        <p:tgtEl>
                                          <p:spTgt spid="3">
                                            <p:txEl>
                                              <p:pRg st="0" end="0"/>
                                            </p:txEl>
                                          </p:spTgt>
                                        </p:tgtEl>
                                      </p:cBhvr>
                                    </p:animEffect>
                                  </p:childTnLst>
                                </p:cTn>
                              </p:par>
                            </p:childTnLst>
                          </p:cTn>
                        </p:par>
                        <p:par>
                          <p:cTn id="36" fill="hold" nodeType="afterGroup">
                            <p:stCondLst>
                              <p:cond delay="5500"/>
                            </p:stCondLst>
                            <p:childTnLst>
                              <p:par>
                                <p:cTn id="37" presetID="31" presetClass="entr" presetSubtype="0" fill="hold" grpId="0" nodeType="after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anim calcmode="lin" valueType="num">
                                      <p:cBhvr>
                                        <p:cTn id="39"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1" end="1"/>
                                            </p:txEl>
                                          </p:spTgt>
                                        </p:tgtEl>
                                      </p:cBhvr>
                                    </p:animEffect>
                                  </p:childTnLst>
                                </p:cTn>
                              </p:par>
                            </p:childTnLst>
                          </p:cTn>
                        </p:par>
                        <p:par>
                          <p:cTn id="43" fill="hold" nodeType="afterGroup">
                            <p:stCondLst>
                              <p:cond delay="6500"/>
                            </p:stCondLst>
                            <p:childTnLst>
                              <p:par>
                                <p:cTn id="44" presetID="31" presetClass="entr" presetSubtype="0" fill="hold" grpId="0" nodeType="after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 calcmode="lin" valueType="num">
                                      <p:cBhvr>
                                        <p:cTn id="46"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8"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49" dur="1000"/>
                                        <p:tgtEl>
                                          <p:spTgt spid="3">
                                            <p:txEl>
                                              <p:pRg st="2" end="2"/>
                                            </p:txEl>
                                          </p:spTgt>
                                        </p:tgtEl>
                                      </p:cBhvr>
                                    </p:animEffect>
                                  </p:childTnLst>
                                </p:cTn>
                              </p:par>
                            </p:childTnLst>
                          </p:cTn>
                        </p:par>
                        <p:par>
                          <p:cTn id="50" fill="hold" nodeType="afterGroup">
                            <p:stCondLst>
                              <p:cond delay="7500"/>
                            </p:stCondLst>
                            <p:childTnLst>
                              <p:par>
                                <p:cTn id="51" presetID="31" presetClass="entr" presetSubtype="0" fill="hold" grpId="0" nodeType="afterEffect">
                                  <p:stCondLst>
                                    <p:cond delay="0"/>
                                  </p:stCondLst>
                                  <p:childTnLst>
                                    <p:set>
                                      <p:cBhvr>
                                        <p:cTn id="52" dur="1" fill="hold">
                                          <p:stCondLst>
                                            <p:cond delay="0"/>
                                          </p:stCondLst>
                                        </p:cTn>
                                        <p:tgtEl>
                                          <p:spTgt spid="3">
                                            <p:txEl>
                                              <p:pRg st="3" end="3"/>
                                            </p:txEl>
                                          </p:spTgt>
                                        </p:tgtEl>
                                        <p:attrNameLst>
                                          <p:attrName>style.visibility</p:attrName>
                                        </p:attrNameLst>
                                      </p:cBhvr>
                                      <p:to>
                                        <p:strVal val="visible"/>
                                      </p:to>
                                    </p:set>
                                    <p:anim calcmode="lin" valueType="num">
                                      <p:cBhvr>
                                        <p:cTn id="5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5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5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56" dur="1000"/>
                                        <p:tgtEl>
                                          <p:spTgt spid="3">
                                            <p:txEl>
                                              <p:pRg st="3" end="3"/>
                                            </p:txEl>
                                          </p:spTgt>
                                        </p:tgtEl>
                                      </p:cBhvr>
                                    </p:animEffect>
                                  </p:childTnLst>
                                </p:cTn>
                              </p:par>
                            </p:childTnLst>
                          </p:cTn>
                        </p:par>
                        <p:par>
                          <p:cTn id="57" fill="hold" nodeType="afterGroup">
                            <p:stCondLst>
                              <p:cond delay="8500"/>
                            </p:stCondLst>
                            <p:childTnLst>
                              <p:par>
                                <p:cTn id="58" presetID="31" presetClass="entr" presetSubtype="0" fill="hold" grpId="0" nodeType="afterEffect">
                                  <p:stCondLst>
                                    <p:cond delay="0"/>
                                  </p:stCondLst>
                                  <p:childTnLst>
                                    <p:set>
                                      <p:cBhvr>
                                        <p:cTn id="59" dur="1" fill="hold">
                                          <p:stCondLst>
                                            <p:cond delay="0"/>
                                          </p:stCondLst>
                                        </p:cTn>
                                        <p:tgtEl>
                                          <p:spTgt spid="3">
                                            <p:txEl>
                                              <p:pRg st="4" end="4"/>
                                            </p:txEl>
                                          </p:spTgt>
                                        </p:tgtEl>
                                        <p:attrNameLst>
                                          <p:attrName>style.visibility</p:attrName>
                                        </p:attrNameLst>
                                      </p:cBhvr>
                                      <p:to>
                                        <p:strVal val="visible"/>
                                      </p:to>
                                    </p:set>
                                    <p:anim calcmode="lin" valueType="num">
                                      <p:cBhvr>
                                        <p:cTn id="60"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61"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62"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63" dur="1000"/>
                                        <p:tgtEl>
                                          <p:spTgt spid="3">
                                            <p:txEl>
                                              <p:pRg st="4" end="4"/>
                                            </p:txEl>
                                          </p:spTgt>
                                        </p:tgtEl>
                                      </p:cBhvr>
                                    </p:animEffect>
                                  </p:childTnLst>
                                </p:cTn>
                              </p:par>
                            </p:childTnLst>
                          </p:cTn>
                        </p:par>
                        <p:par>
                          <p:cTn id="64" fill="hold" nodeType="afterGroup">
                            <p:stCondLst>
                              <p:cond delay="9500"/>
                            </p:stCondLst>
                            <p:childTnLst>
                              <p:par>
                                <p:cTn id="65" presetID="31" presetClass="entr" presetSubtype="0" fill="hold" grpId="0" nodeType="afterEffect">
                                  <p:stCondLst>
                                    <p:cond delay="0"/>
                                  </p:stCondLst>
                                  <p:childTnLst>
                                    <p:set>
                                      <p:cBhvr>
                                        <p:cTn id="66" dur="1" fill="hold">
                                          <p:stCondLst>
                                            <p:cond delay="0"/>
                                          </p:stCondLst>
                                        </p:cTn>
                                        <p:tgtEl>
                                          <p:spTgt spid="3">
                                            <p:txEl>
                                              <p:pRg st="5" end="5"/>
                                            </p:txEl>
                                          </p:spTgt>
                                        </p:tgtEl>
                                        <p:attrNameLst>
                                          <p:attrName>style.visibility</p:attrName>
                                        </p:attrNameLst>
                                      </p:cBhvr>
                                      <p:to>
                                        <p:strVal val="visible"/>
                                      </p:to>
                                    </p:set>
                                    <p:anim calcmode="lin" valueType="num">
                                      <p:cBhvr>
                                        <p:cTn id="6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6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6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70" dur="1000"/>
                                        <p:tgtEl>
                                          <p:spTgt spid="3">
                                            <p:txEl>
                                              <p:pRg st="5" end="5"/>
                                            </p:txEl>
                                          </p:spTgt>
                                        </p:tgtEl>
                                      </p:cBhvr>
                                    </p:animEffect>
                                  </p:childTnLst>
                                </p:cTn>
                              </p:par>
                            </p:childTnLst>
                          </p:cTn>
                        </p:par>
                        <p:par>
                          <p:cTn id="71" fill="hold" nodeType="afterGroup">
                            <p:stCondLst>
                              <p:cond delay="10500"/>
                            </p:stCondLst>
                            <p:childTnLst>
                              <p:par>
                                <p:cTn id="72" presetID="31" presetClass="entr" presetSubtype="0" fill="hold" grpId="0" nodeType="afterEffect">
                                  <p:stCondLst>
                                    <p:cond delay="0"/>
                                  </p:stCondLst>
                                  <p:childTnLst>
                                    <p:set>
                                      <p:cBhvr>
                                        <p:cTn id="73" dur="1" fill="hold">
                                          <p:stCondLst>
                                            <p:cond delay="0"/>
                                          </p:stCondLst>
                                        </p:cTn>
                                        <p:tgtEl>
                                          <p:spTgt spid="3">
                                            <p:txEl>
                                              <p:pRg st="6" end="6"/>
                                            </p:txEl>
                                          </p:spTgt>
                                        </p:tgtEl>
                                        <p:attrNameLst>
                                          <p:attrName>style.visibility</p:attrName>
                                        </p:attrNameLst>
                                      </p:cBhvr>
                                      <p:to>
                                        <p:strVal val="visible"/>
                                      </p:to>
                                    </p:set>
                                    <p:anim calcmode="lin" valueType="num">
                                      <p:cBhvr>
                                        <p:cTn id="74"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75"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76"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77" dur="1000"/>
                                        <p:tgtEl>
                                          <p:spTgt spid="3">
                                            <p:txEl>
                                              <p:pRg st="6" end="6"/>
                                            </p:txEl>
                                          </p:spTgt>
                                        </p:tgtEl>
                                      </p:cBhvr>
                                    </p:animEffect>
                                  </p:childTnLst>
                                </p:cTn>
                              </p:par>
                            </p:childTnLst>
                          </p:cTn>
                        </p:par>
                        <p:par>
                          <p:cTn id="78" fill="hold" nodeType="afterGroup">
                            <p:stCondLst>
                              <p:cond delay="11500"/>
                            </p:stCondLst>
                            <p:childTnLst>
                              <p:par>
                                <p:cTn id="79" presetID="31" presetClass="entr" presetSubtype="0" fill="hold" grpId="0" nodeType="afterEffect">
                                  <p:stCondLst>
                                    <p:cond delay="0"/>
                                  </p:stCondLst>
                                  <p:childTnLst>
                                    <p:set>
                                      <p:cBhvr>
                                        <p:cTn id="80" dur="1" fill="hold">
                                          <p:stCondLst>
                                            <p:cond delay="0"/>
                                          </p:stCondLst>
                                        </p:cTn>
                                        <p:tgtEl>
                                          <p:spTgt spid="3">
                                            <p:txEl>
                                              <p:pRg st="7" end="7"/>
                                            </p:txEl>
                                          </p:spTgt>
                                        </p:tgtEl>
                                        <p:attrNameLst>
                                          <p:attrName>style.visibility</p:attrName>
                                        </p:attrNameLst>
                                      </p:cBhvr>
                                      <p:to>
                                        <p:strVal val="visible"/>
                                      </p:to>
                                    </p:set>
                                    <p:anim calcmode="lin" valueType="num">
                                      <p:cBhvr>
                                        <p:cTn id="8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8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8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84"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p"/>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3795" name="Slide Number Placeholder 1"/>
          <p:cNvSpPr>
            <a:spLocks noGrp="1"/>
          </p:cNvSpPr>
          <p:nvPr>
            <p:ph type="sldNum" sz="quarter" idx="12"/>
          </p:nvPr>
        </p:nvSpPr>
        <p:spPr bwMode="auto">
          <a:xfrm>
            <a:off x="0" y="6448425"/>
            <a:ext cx="5334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7AE602B0-5307-4C68-ABC2-621FF330F689}"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30</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3786188" y="381000"/>
            <a:ext cx="4994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نمایش نتایج شبیه سازی به صورت صفحات وب</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3863" y="942975"/>
            <a:ext cx="8547100" cy="587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0"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2" presetClass="entr" presetSubtype="12"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4819"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1EDED1F2-8789-4B4C-A7DB-6C67ABC0BC5E}"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31</a:t>
            </a:fld>
            <a:endParaRPr lang="en-US" altLang="fa-IR" sz="2800" smtClean="0">
              <a:solidFill>
                <a:srgbClr val="FF0000"/>
              </a:solidFill>
              <a:cs typeface="B Zar" panose="00000400000000000000" pitchFamily="2" charset="-78"/>
            </a:endParaRPr>
          </a:p>
        </p:txBody>
      </p:sp>
      <p:sp>
        <p:nvSpPr>
          <p:cNvPr id="6" name="TextBox 5"/>
          <p:cNvSpPr txBox="1"/>
          <p:nvPr/>
        </p:nvSpPr>
        <p:spPr>
          <a:xfrm>
            <a:off x="6878638" y="381000"/>
            <a:ext cx="1901825"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انواع شبکه بی سیم</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1200150"/>
          </a:xfrm>
          <a:prstGeom prst="rect">
            <a:avLst/>
          </a:prstGeom>
        </p:spPr>
        <p:txBody>
          <a:bodyPr>
            <a:spAutoFit/>
          </a:bodyPr>
          <a:lstStyle/>
          <a:p>
            <a:pPr algn="justLow" rtl="1" eaLnBrk="1" fontAlgn="auto" hangingPunct="1">
              <a:spcBef>
                <a:spcPts val="0"/>
              </a:spcBef>
              <a:spcAft>
                <a:spcPts val="0"/>
              </a:spcAft>
              <a:defRPr/>
            </a:pPr>
            <a:r>
              <a:rPr lang="fa-IR" b="1" dirty="0">
                <a:solidFill>
                  <a:schemeClr val="tx2">
                    <a:lumMod val="75000"/>
                  </a:schemeClr>
                </a:solidFill>
                <a:latin typeface="+mn-lt"/>
                <a:cs typeface="B Lotus" pitchFamily="2" charset="-78"/>
              </a:rPr>
              <a:t>1- شبکه های بی سیم دارای ساختار(</a:t>
            </a:r>
            <a:r>
              <a:rPr lang="en-US" b="1" dirty="0">
                <a:solidFill>
                  <a:schemeClr val="tx2">
                    <a:lumMod val="75000"/>
                  </a:schemeClr>
                </a:solidFill>
                <a:latin typeface="+mn-lt"/>
                <a:cs typeface="B Lotus" pitchFamily="2" charset="-78"/>
              </a:rPr>
              <a:t>Infrastructure Wireless Networks</a:t>
            </a:r>
            <a:r>
              <a:rPr lang="fa-IR" b="1" dirty="0">
                <a:solidFill>
                  <a:schemeClr val="tx2">
                    <a:lumMod val="75000"/>
                  </a:schemeClr>
                </a:solidFill>
                <a:latin typeface="+mn-lt"/>
                <a:cs typeface="B Lotus" pitchFamily="2" charset="-78"/>
              </a:rPr>
              <a:t>):</a:t>
            </a:r>
          </a:p>
          <a:p>
            <a:pPr lvl="1" algn="justLow" rtl="1" eaLnBrk="1" fontAlgn="auto" hangingPunct="1">
              <a:spcBef>
                <a:spcPts val="0"/>
              </a:spcBef>
              <a:spcAft>
                <a:spcPts val="0"/>
              </a:spcAft>
              <a:defRPr/>
            </a:pPr>
            <a:r>
              <a:rPr lang="fa-IR" b="1" dirty="0">
                <a:solidFill>
                  <a:schemeClr val="tx2">
                    <a:lumMod val="75000"/>
                  </a:schemeClr>
                </a:solidFill>
                <a:latin typeface="+mn-lt"/>
                <a:cs typeface="B Lotus" pitchFamily="2" charset="-78"/>
              </a:rPr>
              <a:t>در این نوع ساختار به کمک </a:t>
            </a:r>
            <a:r>
              <a:rPr lang="en-US" b="1" dirty="0">
                <a:solidFill>
                  <a:schemeClr val="tx2">
                    <a:lumMod val="75000"/>
                  </a:schemeClr>
                </a:solidFill>
                <a:latin typeface="+mn-lt"/>
                <a:cs typeface="B Lotus" pitchFamily="2" charset="-78"/>
              </a:rPr>
              <a:t>Access Point</a:t>
            </a:r>
            <a:r>
              <a:rPr lang="fa-IR" b="1" dirty="0">
                <a:solidFill>
                  <a:schemeClr val="tx2">
                    <a:lumMod val="75000"/>
                  </a:schemeClr>
                </a:solidFill>
                <a:latin typeface="+mn-lt"/>
                <a:cs typeface="B Lotus" pitchFamily="2" charset="-78"/>
              </a:rPr>
              <a:t>ها بسته ها بین گره های تبادل می شوند و گره ها به تنهایی قادر به ارسال و یا دریافت اطلاعات نخواهند بود.</a:t>
            </a:r>
          </a:p>
          <a:p>
            <a:pPr algn="justLow" rtl="1" eaLnBrk="1" fontAlgn="auto" hangingPunct="1">
              <a:spcBef>
                <a:spcPts val="0"/>
              </a:spcBef>
              <a:spcAft>
                <a:spcPts val="0"/>
              </a:spcAft>
              <a:defRPr/>
            </a:pPr>
            <a:endParaRPr lang="fa-IR" b="1" dirty="0">
              <a:solidFill>
                <a:schemeClr val="tx2">
                  <a:lumMod val="75000"/>
                </a:schemeClr>
              </a:solidFill>
              <a:latin typeface="+mn-lt"/>
              <a:cs typeface="B Lotus" pitchFamily="2" charset="-78"/>
            </a:endParaRPr>
          </a:p>
        </p:txBody>
      </p:sp>
      <p:sp>
        <p:nvSpPr>
          <p:cNvPr id="16" name="Rectangle 15"/>
          <p:cNvSpPr/>
          <p:nvPr/>
        </p:nvSpPr>
        <p:spPr>
          <a:xfrm>
            <a:off x="304800" y="2565400"/>
            <a:ext cx="8250238" cy="923925"/>
          </a:xfrm>
          <a:prstGeom prst="rect">
            <a:avLst/>
          </a:prstGeom>
        </p:spPr>
        <p:txBody>
          <a:bodyPr>
            <a:spAutoFit/>
          </a:bodyPr>
          <a:lstStyle/>
          <a:p>
            <a:pPr algn="justLow" rtl="1" eaLnBrk="1" fontAlgn="auto" hangingPunct="1">
              <a:spcBef>
                <a:spcPts val="0"/>
              </a:spcBef>
              <a:spcAft>
                <a:spcPts val="0"/>
              </a:spcAft>
              <a:defRPr/>
            </a:pPr>
            <a:r>
              <a:rPr lang="fa-IR" b="1" dirty="0">
                <a:solidFill>
                  <a:schemeClr val="tx2">
                    <a:lumMod val="75000"/>
                  </a:schemeClr>
                </a:solidFill>
                <a:latin typeface="+mn-lt"/>
                <a:cs typeface="B Lotus" pitchFamily="2" charset="-78"/>
              </a:rPr>
              <a:t>2- شبکه های بی سیم موردی(</a:t>
            </a:r>
            <a:r>
              <a:rPr lang="en-US" b="1" dirty="0">
                <a:solidFill>
                  <a:schemeClr val="tx2">
                    <a:lumMod val="75000"/>
                  </a:schemeClr>
                </a:solidFill>
                <a:latin typeface="+mn-lt"/>
                <a:cs typeface="B Lotus" pitchFamily="2" charset="-78"/>
              </a:rPr>
              <a:t>Ad Hoc Wireless Networks</a:t>
            </a:r>
            <a:r>
              <a:rPr lang="fa-IR" b="1" dirty="0">
                <a:solidFill>
                  <a:schemeClr val="tx2">
                    <a:lumMod val="75000"/>
                  </a:schemeClr>
                </a:solidFill>
                <a:latin typeface="+mn-lt"/>
                <a:cs typeface="B Lotus" pitchFamily="2" charset="-78"/>
              </a:rPr>
              <a:t>):</a:t>
            </a:r>
          </a:p>
          <a:p>
            <a:pPr lvl="1" algn="justLow" rtl="1" eaLnBrk="1" fontAlgn="auto" hangingPunct="1">
              <a:spcBef>
                <a:spcPts val="0"/>
              </a:spcBef>
              <a:spcAft>
                <a:spcPts val="0"/>
              </a:spcAft>
              <a:defRPr/>
            </a:pPr>
            <a:r>
              <a:rPr lang="fa-IR" b="1" dirty="0">
                <a:solidFill>
                  <a:schemeClr val="tx2">
                    <a:lumMod val="75000"/>
                  </a:schemeClr>
                </a:solidFill>
                <a:latin typeface="+mn-lt"/>
                <a:cs typeface="B Lotus" pitchFamily="2" charset="-78"/>
              </a:rPr>
              <a:t>در این نوع شبکه، گره ها به تنهایی قادر به تبادل اطلاعات ما بین خود و دیگر تجهیزات جانبی همانند روترها و ... خواهند بود.</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762375"/>
            <a:ext cx="4144963" cy="29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65188" y="3736975"/>
            <a:ext cx="303847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8053066" y="3822026"/>
            <a:ext cx="627665" cy="381000"/>
          </a:xfrm>
          <a:prstGeom prst="rect">
            <a:avLst/>
          </a:prstGeom>
        </p:spPr>
        <p:style>
          <a:lnRef idx="0">
            <a:schemeClr val="accent5"/>
          </a:lnRef>
          <a:fillRef idx="3">
            <a:schemeClr val="accent5"/>
          </a:fillRef>
          <a:effectRef idx="3">
            <a:schemeClr val="accent5"/>
          </a:effectRef>
          <a:fontRef idx="minor">
            <a:schemeClr val="lt1"/>
          </a:fontRef>
        </p:style>
        <p:txBody>
          <a:bodyPr rtlCol="1">
            <a:spAutoFit/>
          </a:bodyPr>
          <a:lstStyle/>
          <a:p>
            <a:pPr algn="ctr" eaLnBrk="1" fontAlgn="auto" hangingPunct="1">
              <a:spcBef>
                <a:spcPts val="0"/>
              </a:spcBef>
              <a:spcAft>
                <a:spcPts val="0"/>
              </a:spcAft>
              <a:defRPr/>
            </a:pPr>
            <a:r>
              <a:rPr lang="fa-IR"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B Titr" panose="00000700000000000000" pitchFamily="2" charset="-78"/>
              </a:rPr>
              <a:t>1</a:t>
            </a:r>
          </a:p>
        </p:txBody>
      </p:sp>
      <p:sp>
        <p:nvSpPr>
          <p:cNvPr id="21" name="TextBox 20"/>
          <p:cNvSpPr txBox="1"/>
          <p:nvPr/>
        </p:nvSpPr>
        <p:spPr>
          <a:xfrm>
            <a:off x="3096818" y="3808652"/>
            <a:ext cx="627665" cy="381000"/>
          </a:xfrm>
          <a:prstGeom prst="rect">
            <a:avLst/>
          </a:prstGeom>
        </p:spPr>
        <p:style>
          <a:lnRef idx="0">
            <a:schemeClr val="accent5"/>
          </a:lnRef>
          <a:fillRef idx="3">
            <a:schemeClr val="accent5"/>
          </a:fillRef>
          <a:effectRef idx="3">
            <a:schemeClr val="accent5"/>
          </a:effectRef>
          <a:fontRef idx="minor">
            <a:schemeClr val="lt1"/>
          </a:fontRef>
        </p:style>
        <p:txBody>
          <a:bodyPr rtlCol="1">
            <a:spAutoFit/>
          </a:bodyPr>
          <a:lstStyle/>
          <a:p>
            <a:pPr algn="ctr" eaLnBrk="1" fontAlgn="auto" hangingPunct="1">
              <a:spcBef>
                <a:spcPts val="0"/>
              </a:spcBef>
              <a:spcAft>
                <a:spcPts val="0"/>
              </a:spcAft>
              <a:defRPr/>
            </a:pPr>
            <a:r>
              <a:rPr lang="fa-IR"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B Titr" panose="00000700000000000000" pitchFamily="2" charset="-78"/>
              </a:rPr>
              <a:t>2</a:t>
            </a:r>
          </a:p>
        </p:txBody>
      </p:sp>
      <p:sp>
        <p:nvSpPr>
          <p:cNvPr id="11" name="Rectangle 10"/>
          <p:cNvSpPr/>
          <p:nvPr/>
        </p:nvSpPr>
        <p:spPr>
          <a:xfrm>
            <a:off x="0"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4" presetClass="entr" presetSubtype="16" fill="hold" grpId="0" nodeType="after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Effect transition="in" filter="box(in)">
                                      <p:cBhvr>
                                        <p:cTn id="41" dur="2000"/>
                                        <p:tgtEl>
                                          <p:spTgt spid="3">
                                            <p:txEl>
                                              <p:pRg st="0" end="0"/>
                                            </p:txEl>
                                          </p:spTgt>
                                        </p:tgtEl>
                                      </p:cBhvr>
                                    </p:animEffect>
                                  </p:childTnLst>
                                </p:cTn>
                              </p:par>
                            </p:childTnLst>
                          </p:cTn>
                        </p:par>
                        <p:par>
                          <p:cTn id="42" fill="hold" nodeType="afterGroup">
                            <p:stCondLst>
                              <p:cond delay="6000"/>
                            </p:stCondLst>
                            <p:childTnLst>
                              <p:par>
                                <p:cTn id="43" presetID="4" presetClass="entr" presetSubtype="16" fill="hold" grpId="0" nodeType="afterEffect">
                                  <p:stCondLst>
                                    <p:cond delay="0"/>
                                  </p:stCondLst>
                                  <p:childTnLst>
                                    <p:set>
                                      <p:cBhvr>
                                        <p:cTn id="44" dur="1" fill="hold">
                                          <p:stCondLst>
                                            <p:cond delay="0"/>
                                          </p:stCondLst>
                                        </p:cTn>
                                        <p:tgtEl>
                                          <p:spTgt spid="3">
                                            <p:txEl>
                                              <p:pRg st="1" end="1"/>
                                            </p:txEl>
                                          </p:spTgt>
                                        </p:tgtEl>
                                        <p:attrNameLst>
                                          <p:attrName>style.visibility</p:attrName>
                                        </p:attrNameLst>
                                      </p:cBhvr>
                                      <p:to>
                                        <p:strVal val="visible"/>
                                      </p:to>
                                    </p:set>
                                    <p:animEffect transition="in" filter="box(in)">
                                      <p:cBhvr>
                                        <p:cTn id="45" dur="2000"/>
                                        <p:tgtEl>
                                          <p:spTgt spid="3">
                                            <p:txEl>
                                              <p:pRg st="1" end="1"/>
                                            </p:txEl>
                                          </p:spTgt>
                                        </p:tgtEl>
                                      </p:cBhvr>
                                    </p:animEffect>
                                  </p:childTnLst>
                                </p:cTn>
                              </p:par>
                            </p:childTnLst>
                          </p:cTn>
                        </p:par>
                        <p:par>
                          <p:cTn id="46" fill="hold" nodeType="afterGroup">
                            <p:stCondLst>
                              <p:cond delay="8000"/>
                            </p:stCondLst>
                            <p:childTnLst>
                              <p:par>
                                <p:cTn id="47" presetID="16" presetClass="entr" presetSubtype="37"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barn(outVertical)">
                                      <p:cBhvr>
                                        <p:cTn id="49" dur="500"/>
                                        <p:tgtEl>
                                          <p:spTgt spid="15"/>
                                        </p:tgtEl>
                                      </p:cBhvr>
                                    </p:animEffect>
                                  </p:childTnLst>
                                </p:cTn>
                              </p:par>
                            </p:childTnLst>
                          </p:cTn>
                        </p:par>
                        <p:par>
                          <p:cTn id="50" fill="hold" nodeType="afterGroup">
                            <p:stCondLst>
                              <p:cond delay="8500"/>
                            </p:stCondLst>
                            <p:childTnLst>
                              <p:par>
                                <p:cTn id="51" presetID="4" presetClass="entr" presetSubtype="16" fill="hold" grpId="0" nodeType="afterEffect">
                                  <p:stCondLst>
                                    <p:cond delay="0"/>
                                  </p:stCondLst>
                                  <p:childTnLst>
                                    <p:set>
                                      <p:cBhvr>
                                        <p:cTn id="52" dur="1" fill="hold">
                                          <p:stCondLst>
                                            <p:cond delay="0"/>
                                          </p:stCondLst>
                                        </p:cTn>
                                        <p:tgtEl>
                                          <p:spTgt spid="16">
                                            <p:txEl>
                                              <p:pRg st="0" end="0"/>
                                            </p:txEl>
                                          </p:spTgt>
                                        </p:tgtEl>
                                        <p:attrNameLst>
                                          <p:attrName>style.visibility</p:attrName>
                                        </p:attrNameLst>
                                      </p:cBhvr>
                                      <p:to>
                                        <p:strVal val="visible"/>
                                      </p:to>
                                    </p:set>
                                    <p:animEffect transition="in" filter="box(in)">
                                      <p:cBhvr>
                                        <p:cTn id="53" dur="2000"/>
                                        <p:tgtEl>
                                          <p:spTgt spid="16">
                                            <p:txEl>
                                              <p:pRg st="0" end="0"/>
                                            </p:txEl>
                                          </p:spTgt>
                                        </p:tgtEl>
                                      </p:cBhvr>
                                    </p:animEffect>
                                  </p:childTnLst>
                                </p:cTn>
                              </p:par>
                            </p:childTnLst>
                          </p:cTn>
                        </p:par>
                        <p:par>
                          <p:cTn id="54" fill="hold" nodeType="afterGroup">
                            <p:stCondLst>
                              <p:cond delay="10500"/>
                            </p:stCondLst>
                            <p:childTnLst>
                              <p:par>
                                <p:cTn id="55" presetID="4" presetClass="entr" presetSubtype="16" fill="hold" grpId="0" nodeType="afterEffect">
                                  <p:stCondLst>
                                    <p:cond delay="0"/>
                                  </p:stCondLst>
                                  <p:childTnLst>
                                    <p:set>
                                      <p:cBhvr>
                                        <p:cTn id="56" dur="1" fill="hold">
                                          <p:stCondLst>
                                            <p:cond delay="0"/>
                                          </p:stCondLst>
                                        </p:cTn>
                                        <p:tgtEl>
                                          <p:spTgt spid="16">
                                            <p:txEl>
                                              <p:pRg st="1" end="1"/>
                                            </p:txEl>
                                          </p:spTgt>
                                        </p:tgtEl>
                                        <p:attrNameLst>
                                          <p:attrName>style.visibility</p:attrName>
                                        </p:attrNameLst>
                                      </p:cBhvr>
                                      <p:to>
                                        <p:strVal val="visible"/>
                                      </p:to>
                                    </p:set>
                                    <p:animEffect transition="in" filter="box(in)">
                                      <p:cBhvr>
                                        <p:cTn id="57" dur="2000"/>
                                        <p:tgtEl>
                                          <p:spTgt spid="16">
                                            <p:txEl>
                                              <p:pRg st="1" end="1"/>
                                            </p:txEl>
                                          </p:spTgt>
                                        </p:tgtEl>
                                      </p:cBhvr>
                                    </p:animEffect>
                                  </p:childTnLst>
                                </p:cTn>
                              </p:par>
                            </p:childTnLst>
                          </p:cTn>
                        </p:par>
                        <p:par>
                          <p:cTn id="58" fill="hold" nodeType="afterGroup">
                            <p:stCondLst>
                              <p:cond delay="12500"/>
                            </p:stCondLst>
                            <p:childTnLst>
                              <p:par>
                                <p:cTn id="59" presetID="16" presetClass="entr" presetSubtype="21"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barn(inVertical)">
                                      <p:cBhvr>
                                        <p:cTn id="61" dur="500"/>
                                        <p:tgtEl>
                                          <p:spTgt spid="20"/>
                                        </p:tgtEl>
                                      </p:cBhvr>
                                    </p:animEffect>
                                  </p:childTnLst>
                                </p:cTn>
                              </p:par>
                            </p:childTnLst>
                          </p:cTn>
                        </p:par>
                        <p:par>
                          <p:cTn id="62" fill="hold" nodeType="afterGroup">
                            <p:stCondLst>
                              <p:cond delay="13000"/>
                            </p:stCondLst>
                            <p:childTnLst>
                              <p:par>
                                <p:cTn id="63" presetID="16" presetClass="entr" presetSubtype="21"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barn(inVertical)">
                                      <p:cBhvr>
                                        <p:cTn id="65" dur="500"/>
                                        <p:tgtEl>
                                          <p:spTgt spid="19"/>
                                        </p:tgtEl>
                                      </p:cBhvr>
                                    </p:animEffect>
                                  </p:childTnLst>
                                </p:cTn>
                              </p:par>
                            </p:childTnLst>
                          </p:cTn>
                        </p:par>
                        <p:par>
                          <p:cTn id="66" fill="hold" nodeType="afterGroup">
                            <p:stCondLst>
                              <p:cond delay="13500"/>
                            </p:stCondLst>
                            <p:childTnLst>
                              <p:par>
                                <p:cTn id="67" presetID="16" presetClass="entr" presetSubtype="21"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barn(inVertical)">
                                      <p:cBhvr>
                                        <p:cTn id="6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P spid="16"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584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318354EE-2C62-4F24-ABE8-96A4E0FE9BC4}"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32</a:t>
            </a:fld>
            <a:endParaRPr lang="en-US" altLang="fa-IR" sz="2800" smtClean="0">
              <a:solidFill>
                <a:srgbClr val="FF0000"/>
              </a:solidFill>
              <a:cs typeface="B Zar" panose="00000400000000000000" pitchFamily="2" charset="-78"/>
            </a:endParaRPr>
          </a:p>
        </p:txBody>
      </p:sp>
      <p:sp>
        <p:nvSpPr>
          <p:cNvPr id="6" name="TextBox 5"/>
          <p:cNvSpPr txBox="1"/>
          <p:nvPr/>
        </p:nvSpPr>
        <p:spPr>
          <a:xfrm>
            <a:off x="4505325" y="381000"/>
            <a:ext cx="4275138"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1- رسم ساختار شبکه بی سیم به روش دستی:</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922338"/>
          </a:xfrm>
          <a:prstGeom prst="rect">
            <a:avLst/>
          </a:prstGeom>
        </p:spPr>
        <p:txBody>
          <a:bodyPr>
            <a:spAutoFit/>
          </a:bodyPr>
          <a:lstStyle/>
          <a:p>
            <a:pPr algn="justLow" rtl="1" eaLnBrk="1" fontAlgn="auto" hangingPunct="1">
              <a:spcBef>
                <a:spcPts val="0"/>
              </a:spcBef>
              <a:spcAft>
                <a:spcPts val="0"/>
              </a:spcAft>
              <a:defRPr/>
            </a:pPr>
            <a:r>
              <a:rPr lang="fa-IR" b="1" dirty="0">
                <a:solidFill>
                  <a:schemeClr val="tx2">
                    <a:lumMod val="75000"/>
                  </a:schemeClr>
                </a:solidFill>
                <a:latin typeface="+mn-lt"/>
                <a:cs typeface="B Lotus" pitchFamily="2" charset="-78"/>
              </a:rPr>
              <a:t>در این روش با استفاده از </a:t>
            </a:r>
            <a:r>
              <a:rPr lang="en-US" b="1" dirty="0">
                <a:solidFill>
                  <a:schemeClr val="tx2">
                    <a:lumMod val="75000"/>
                  </a:schemeClr>
                </a:solidFill>
                <a:latin typeface="+mn-lt"/>
                <a:cs typeface="B Lotus" pitchFamily="2" charset="-78"/>
              </a:rPr>
              <a:t>Object Palette</a:t>
            </a:r>
            <a:r>
              <a:rPr lang="fa-IR" b="1" dirty="0">
                <a:solidFill>
                  <a:schemeClr val="tx2">
                    <a:lumMod val="75000"/>
                  </a:schemeClr>
                </a:solidFill>
                <a:latin typeface="+mn-lt"/>
                <a:cs typeface="B Lotus" pitchFamily="2" charset="-78"/>
              </a:rPr>
              <a:t> اشیاه مورد نظر را از شاخه های تعریف شده حاوی اشیاء مورد نیاز برای ارتباطات بی سیم انتخاب و شبکه مورد نظر را طراحی می نماییم.</a:t>
            </a:r>
          </a:p>
          <a:p>
            <a:pPr algn="justLow" rtl="1" eaLnBrk="1" fontAlgn="auto" hangingPunct="1">
              <a:spcBef>
                <a:spcPts val="0"/>
              </a:spcBef>
              <a:spcAft>
                <a:spcPts val="0"/>
              </a:spcAft>
              <a:defRPr/>
            </a:pPr>
            <a:endParaRPr lang="fa-IR" b="1" dirty="0">
              <a:solidFill>
                <a:schemeClr val="tx2">
                  <a:lumMod val="75000"/>
                </a:schemeClr>
              </a:solidFill>
              <a:latin typeface="+mn-lt"/>
              <a:cs typeface="B Lotus"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25563" y="2101850"/>
            <a:ext cx="6743700" cy="460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0"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14" presetClass="entr" presetSubtype="10" fill="hold" grpId="0" nodeType="after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41" dur="500"/>
                                        <p:tgtEl>
                                          <p:spTgt spid="3">
                                            <p:txEl>
                                              <p:pRg st="0" end="0"/>
                                            </p:txEl>
                                          </p:spTgt>
                                        </p:tgtEl>
                                      </p:cBhvr>
                                    </p:animEffect>
                                  </p:childTnLst>
                                </p:cTn>
                              </p:par>
                            </p:childTnLst>
                          </p:cTn>
                        </p:par>
                        <p:par>
                          <p:cTn id="42" fill="hold" nodeType="afterGroup">
                            <p:stCondLst>
                              <p:cond delay="4500"/>
                            </p:stCondLst>
                            <p:childTnLst>
                              <p:par>
                                <p:cTn id="43" presetID="42" presetClass="entr" presetSubtype="0"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1000"/>
                                        <p:tgtEl>
                                          <p:spTgt spid="2"/>
                                        </p:tgtEl>
                                      </p:cBhvr>
                                    </p:animEffect>
                                    <p:anim calcmode="lin" valueType="num">
                                      <p:cBhvr>
                                        <p:cTn id="46" dur="1000" fill="hold"/>
                                        <p:tgtEl>
                                          <p:spTgt spid="2"/>
                                        </p:tgtEl>
                                        <p:attrNameLst>
                                          <p:attrName>ppt_x</p:attrName>
                                        </p:attrNameLst>
                                      </p:cBhvr>
                                      <p:tavLst>
                                        <p:tav tm="0">
                                          <p:val>
                                            <p:strVal val="#ppt_x"/>
                                          </p:val>
                                        </p:tav>
                                        <p:tav tm="100000">
                                          <p:val>
                                            <p:strVal val="#ppt_x"/>
                                          </p:val>
                                        </p:tav>
                                      </p:tavLst>
                                    </p:anim>
                                    <p:anim calcmode="lin" valueType="num">
                                      <p:cBhvr>
                                        <p:cTn id="4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6867"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90479E7C-4BA3-42D7-B91E-76489C06D3CD}"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33</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06988" y="381000"/>
            <a:ext cx="3673475"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2- رسم ساختار شبکه به کمک ویزارد:</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922338"/>
          </a:xfrm>
          <a:prstGeom prst="rect">
            <a:avLst/>
          </a:prstGeom>
        </p:spPr>
        <p:txBody>
          <a:bodyPr>
            <a:spAutoFit/>
          </a:bodyPr>
          <a:lstStyle/>
          <a:p>
            <a:pPr algn="justLow" rtl="1" eaLnBrk="1" fontAlgn="auto" hangingPunct="1">
              <a:spcBef>
                <a:spcPts val="0"/>
              </a:spcBef>
              <a:spcAft>
                <a:spcPts val="0"/>
              </a:spcAft>
              <a:defRPr/>
            </a:pPr>
            <a:r>
              <a:rPr lang="fa-IR" b="1" dirty="0">
                <a:solidFill>
                  <a:schemeClr val="tx2">
                    <a:lumMod val="75000"/>
                  </a:schemeClr>
                </a:solidFill>
                <a:latin typeface="+mn-lt"/>
                <a:cs typeface="B Lotus" pitchFamily="2" charset="-78"/>
              </a:rPr>
              <a:t>ابتدا از منوی </a:t>
            </a:r>
            <a:r>
              <a:rPr lang="en-US" b="1" dirty="0">
                <a:solidFill>
                  <a:schemeClr val="tx2">
                    <a:lumMod val="75000"/>
                  </a:schemeClr>
                </a:solidFill>
                <a:latin typeface="+mn-lt"/>
                <a:cs typeface="B Lotus" pitchFamily="2" charset="-78"/>
              </a:rPr>
              <a:t>Topology</a:t>
            </a:r>
            <a:r>
              <a:rPr lang="fa-IR" b="1" dirty="0">
                <a:solidFill>
                  <a:schemeClr val="tx2">
                    <a:lumMod val="75000"/>
                  </a:schemeClr>
                </a:solidFill>
                <a:latin typeface="+mn-lt"/>
                <a:cs typeface="B Lotus" pitchFamily="2" charset="-78"/>
              </a:rPr>
              <a:t> گزینه </a:t>
            </a:r>
            <a:r>
              <a:rPr lang="en-US" b="1" dirty="0">
                <a:solidFill>
                  <a:schemeClr val="tx2">
                    <a:lumMod val="75000"/>
                  </a:schemeClr>
                </a:solidFill>
                <a:latin typeface="+mn-lt"/>
                <a:cs typeface="B Lotus" pitchFamily="2" charset="-78"/>
              </a:rPr>
              <a:t>Deploy Wireless Network</a:t>
            </a:r>
            <a:r>
              <a:rPr lang="fa-IR" b="1" dirty="0">
                <a:solidFill>
                  <a:schemeClr val="tx2">
                    <a:lumMod val="75000"/>
                  </a:schemeClr>
                </a:solidFill>
                <a:latin typeface="+mn-lt"/>
                <a:cs typeface="B Lotus" pitchFamily="2" charset="-78"/>
              </a:rPr>
              <a:t> را انتخاب تا پنجره ای مشابه شکل زیر به نمایش در آید. سپس کلید </a:t>
            </a:r>
            <a:r>
              <a:rPr lang="en-US" b="1" dirty="0">
                <a:solidFill>
                  <a:schemeClr val="tx2">
                    <a:lumMod val="75000"/>
                  </a:schemeClr>
                </a:solidFill>
                <a:latin typeface="+mn-lt"/>
                <a:cs typeface="B Lotus" pitchFamily="2" charset="-78"/>
              </a:rPr>
              <a:t>Continue</a:t>
            </a:r>
            <a:r>
              <a:rPr lang="fa-IR" b="1" dirty="0">
                <a:solidFill>
                  <a:schemeClr val="tx2">
                    <a:lumMod val="75000"/>
                  </a:schemeClr>
                </a:solidFill>
                <a:latin typeface="+mn-lt"/>
                <a:cs typeface="B Lotus" pitchFamily="2" charset="-78"/>
              </a:rPr>
              <a:t> را فشرده و در 6 مرحله ساخت شبکه بی سیم را به پایان می رسانیم.</a:t>
            </a:r>
          </a:p>
          <a:p>
            <a:pPr algn="justLow" rtl="1" eaLnBrk="1" fontAlgn="auto" hangingPunct="1">
              <a:spcBef>
                <a:spcPts val="0"/>
              </a:spcBef>
              <a:spcAft>
                <a:spcPts val="0"/>
              </a:spcAft>
              <a:defRPr/>
            </a:pPr>
            <a:endParaRPr lang="fa-IR" b="1" dirty="0">
              <a:solidFill>
                <a:schemeClr val="tx2">
                  <a:lumMod val="75000"/>
                </a:schemeClr>
              </a:solidFill>
              <a:latin typeface="+mn-lt"/>
              <a:cs typeface="B Lotus"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6563" y="2178050"/>
            <a:ext cx="3227387" cy="416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7175" y="2187575"/>
            <a:ext cx="4760913"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16" presetClass="entr" presetSubtype="21"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barn(inVertical)">
                                      <p:cBhvr>
                                        <p:cTn id="41" dur="500"/>
                                        <p:tgtEl>
                                          <p:spTgt spid="3"/>
                                        </p:tgtEl>
                                      </p:cBhvr>
                                    </p:animEffect>
                                  </p:childTnLst>
                                </p:cTn>
                              </p:par>
                            </p:childTnLst>
                          </p:cTn>
                        </p:par>
                        <p:par>
                          <p:cTn id="42" fill="hold" nodeType="afterGroup">
                            <p:stCondLst>
                              <p:cond delay="4500"/>
                            </p:stCondLst>
                            <p:childTnLst>
                              <p:par>
                                <p:cTn id="43" presetID="16" presetClass="entr" presetSubtype="21"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arn(inVertical)">
                                      <p:cBhvr>
                                        <p:cTn id="45" dur="500"/>
                                        <p:tgtEl>
                                          <p:spTgt spid="10"/>
                                        </p:tgtEl>
                                      </p:cBhvr>
                                    </p:animEffect>
                                  </p:childTnLst>
                                </p:cTn>
                              </p:par>
                            </p:childTnLst>
                          </p:cTn>
                        </p:par>
                        <p:par>
                          <p:cTn id="46" fill="hold" nodeType="afterGroup">
                            <p:stCondLst>
                              <p:cond delay="5000"/>
                            </p:stCondLst>
                            <p:childTnLst>
                              <p:par>
                                <p:cTn id="47" presetID="16" presetClass="entr" presetSubtype="21"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barn(inVertical)">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7891"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35DCFA23-570B-460F-8BA9-E92CFCF990C3}"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34</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06988" y="381000"/>
            <a:ext cx="3673475"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2- رسم ساختار شبکه به کمک ویزارد:</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708025"/>
          </a:xfrm>
          <a:prstGeom prst="rect">
            <a:avLst/>
          </a:prstGeom>
        </p:spPr>
        <p:txBody>
          <a:bodyPr>
            <a:spAutoFit/>
          </a:bodyPr>
          <a:lstStyle/>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مختصات محدوده مورد نظر برای ساخت شبکه بی سیم را در قسمت </a:t>
            </a:r>
            <a:r>
              <a:rPr lang="en-US" sz="2000" b="1" dirty="0">
                <a:solidFill>
                  <a:schemeClr val="tx2">
                    <a:lumMod val="75000"/>
                  </a:schemeClr>
                </a:solidFill>
                <a:latin typeface="+mn-lt"/>
                <a:cs typeface="B Lotus" pitchFamily="2" charset="-78"/>
              </a:rPr>
              <a:t>Location Specifications</a:t>
            </a:r>
            <a:r>
              <a:rPr lang="fa-IR" sz="2000" b="1" dirty="0">
                <a:solidFill>
                  <a:schemeClr val="tx2">
                    <a:lumMod val="75000"/>
                  </a:schemeClr>
                </a:solidFill>
                <a:latin typeface="+mn-lt"/>
                <a:cs typeface="B Lotus" pitchFamily="2" charset="-78"/>
              </a:rPr>
              <a:t> وارد می نمایید.</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47850" y="2279650"/>
            <a:ext cx="516255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1806"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6" presetClass="entr" presetSubtype="16"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circle(in)">
                                      <p:cBhvr>
                                        <p:cTn id="41" dur="2000"/>
                                        <p:tgtEl>
                                          <p:spTgt spid="3"/>
                                        </p:tgtEl>
                                      </p:cBhvr>
                                    </p:animEffect>
                                  </p:childTnLst>
                                </p:cTn>
                              </p:par>
                            </p:childTnLst>
                          </p:cTn>
                        </p:par>
                        <p:par>
                          <p:cTn id="42" fill="hold" nodeType="afterGroup">
                            <p:stCondLst>
                              <p:cond delay="6000"/>
                            </p:stCondLst>
                            <p:childTnLst>
                              <p:par>
                                <p:cTn id="43" presetID="22" presetClass="entr" presetSubtype="4"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down)">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8915"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210EC70D-64C4-4F59-B706-C0B6520F44D6}"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35</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06988" y="381000"/>
            <a:ext cx="3673475"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2- رسم ساختار شبکه به کمک ویزارد:</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1938338"/>
          </a:xfrm>
          <a:prstGeom prst="rect">
            <a:avLst/>
          </a:prstGeom>
        </p:spPr>
        <p:txBody>
          <a:bodyPr>
            <a:spAutoFit/>
          </a:bodyPr>
          <a:lstStyle/>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تکنولوژی مورد استفاده در شبکه بی سیم (موردی،دارای ساختار و یا وایمکس) و سپس جزئیات تنظیمات تکنولوژی انتخاب شده را انتخاب می کنیم. بسته به تکنولوژی انتخابی، جزئیات(همانند نرخ داده، مد عملیاتی، قدرت سیگنال</a:t>
            </a:r>
          </a:p>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گره، پروتکل مسیریابی و ...) می-</a:t>
            </a:r>
          </a:p>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تواند متفاوت باشد.</a:t>
            </a:r>
          </a:p>
          <a:p>
            <a:pPr algn="justLow"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087563"/>
            <a:ext cx="5172075"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13" presetClass="entr" presetSubtype="16"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plus(in)">
                                      <p:cBhvr>
                                        <p:cTn id="41" dur="2000"/>
                                        <p:tgtEl>
                                          <p:spTgt spid="3"/>
                                        </p:tgtEl>
                                      </p:cBhvr>
                                    </p:animEffect>
                                  </p:childTnLst>
                                </p:cTn>
                              </p:par>
                            </p:childTnLst>
                          </p:cTn>
                        </p:par>
                        <p:par>
                          <p:cTn id="42" fill="hold" nodeType="afterGroup">
                            <p:stCondLst>
                              <p:cond delay="6000"/>
                            </p:stCondLst>
                            <p:childTnLst>
                              <p:par>
                                <p:cTn id="43" presetID="16" presetClass="entr" presetSubtype="21"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barn(inVertical)">
                                      <p:cBhvr>
                                        <p:cTn id="4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39939"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74322F2F-7842-479A-A937-56959577C08C}"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36</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06988" y="381000"/>
            <a:ext cx="3673475"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2- رسم ساختار شبکه به کمک ویزارد:</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1938338"/>
          </a:xfrm>
          <a:prstGeom prst="rect">
            <a:avLst/>
          </a:prstGeom>
        </p:spPr>
        <p:txBody>
          <a:bodyPr>
            <a:spAutoFit/>
          </a:bodyPr>
          <a:lstStyle/>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مرحله بعد وضعیت قرار گیری گره ها در شبکه و همپوشانی آنها را انتخاب می کنیم. در این حالت گره ها می تواند به صورت سلولی (شش ضلعی، چهارگوش یا بدون نظم) قرار گرفته و تعداد سلولها یا شعاع پراکندگی و نیز </a:t>
            </a:r>
          </a:p>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نحوه چیدمان گره ها قابل تغییر</a:t>
            </a:r>
          </a:p>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خواهد بود.</a:t>
            </a:r>
          </a:p>
          <a:p>
            <a:pPr algn="justLow"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2600" y="2160588"/>
            <a:ext cx="5181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Effect transition="in" filter="fade">
                                      <p:cBhvr>
                                        <p:cTn id="41" dur="500"/>
                                        <p:tgtEl>
                                          <p:spTgt spid="3">
                                            <p:txEl>
                                              <p:pRg st="0" end="0"/>
                                            </p:txEl>
                                          </p:spTgt>
                                        </p:tgtEl>
                                      </p:cBhvr>
                                    </p:animEffect>
                                  </p:childTnLst>
                                </p:cTn>
                              </p:par>
                            </p:childTnLst>
                          </p:cTn>
                        </p:par>
                        <p:par>
                          <p:cTn id="42" fill="hold" nodeType="afterGroup">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3">
                                            <p:txEl>
                                              <p:pRg st="1" end="1"/>
                                            </p:txEl>
                                          </p:spTgt>
                                        </p:tgtEl>
                                        <p:attrNameLst>
                                          <p:attrName>style.visibility</p:attrName>
                                        </p:attrNameLst>
                                      </p:cBhvr>
                                      <p:to>
                                        <p:strVal val="visible"/>
                                      </p:to>
                                    </p:set>
                                    <p:animEffect transition="in" filter="fade">
                                      <p:cBhvr>
                                        <p:cTn id="45" dur="500"/>
                                        <p:tgtEl>
                                          <p:spTgt spid="3">
                                            <p:txEl>
                                              <p:pRg st="1" end="1"/>
                                            </p:txEl>
                                          </p:spTgt>
                                        </p:tgtEl>
                                      </p:cBhvr>
                                    </p:animEffect>
                                  </p:childTnLst>
                                </p:cTn>
                              </p:par>
                            </p:childTnLst>
                          </p:cTn>
                        </p:par>
                        <p:par>
                          <p:cTn id="46" fill="hold" nodeType="afterGroup">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
                                            <p:txEl>
                                              <p:pRg st="2" end="2"/>
                                            </p:txEl>
                                          </p:spTgt>
                                        </p:tgtEl>
                                        <p:attrNameLst>
                                          <p:attrName>style.visibility</p:attrName>
                                        </p:attrNameLst>
                                      </p:cBhvr>
                                      <p:to>
                                        <p:strVal val="visible"/>
                                      </p:to>
                                    </p:set>
                                    <p:animEffect transition="in" filter="fade">
                                      <p:cBhvr>
                                        <p:cTn id="49" dur="500"/>
                                        <p:tgtEl>
                                          <p:spTgt spid="3">
                                            <p:txEl>
                                              <p:pRg st="2" end="2"/>
                                            </p:txEl>
                                          </p:spTgt>
                                        </p:tgtEl>
                                      </p:cBhvr>
                                    </p:animEffect>
                                  </p:childTnLst>
                                </p:cTn>
                              </p:par>
                            </p:childTnLst>
                          </p:cTn>
                        </p:par>
                        <p:par>
                          <p:cTn id="50" fill="hold" nodeType="afterGroup">
                            <p:stCondLst>
                              <p:cond delay="5500"/>
                            </p:stCondLst>
                            <p:childTnLst>
                              <p:par>
                                <p:cTn id="51" presetID="16" presetClass="entr" presetSubtype="21" fill="hold"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barn(inVertical)">
                                      <p:cBhvr>
                                        <p:cTn id="5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4096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D37830B7-1921-48BE-80F6-FFE40529C1A2}"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37</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06988" y="381000"/>
            <a:ext cx="3673475"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2- رسم ساختار شبکه به کمک ویزارد:</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1016000"/>
          </a:xfrm>
          <a:prstGeom prst="rect">
            <a:avLst/>
          </a:prstGeom>
        </p:spPr>
        <p:txBody>
          <a:bodyPr>
            <a:spAutoFit/>
          </a:bodyPr>
          <a:lstStyle/>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مرحله چهارم تعداد گره ها، </a:t>
            </a:r>
            <a:r>
              <a:rPr lang="en-US" sz="2000" b="1" dirty="0">
                <a:solidFill>
                  <a:schemeClr val="tx2">
                    <a:lumMod val="75000"/>
                  </a:schemeClr>
                </a:solidFill>
                <a:latin typeface="+mn-lt"/>
                <a:cs typeface="B Lotus" pitchFamily="2" charset="-78"/>
              </a:rPr>
              <a:t>Access Point</a:t>
            </a:r>
            <a:r>
              <a:rPr lang="fa-IR" sz="2000" b="1" dirty="0">
                <a:solidFill>
                  <a:schemeClr val="tx2">
                    <a:lumMod val="75000"/>
                  </a:schemeClr>
                </a:solidFill>
                <a:latin typeface="+mn-lt"/>
                <a:cs typeface="B Lotus" pitchFamily="2" charset="-78"/>
              </a:rPr>
              <a:t> ها و نیز نوع و نام هر کدام یک از آنها را انتخاب می نماییم.</a:t>
            </a:r>
          </a:p>
          <a:p>
            <a:pPr algn="justLow"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9788" y="2109788"/>
            <a:ext cx="5181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000"/>
                                        <p:tgtEl>
                                          <p:spTgt spid="3"/>
                                        </p:tgtEl>
                                      </p:cBhvr>
                                    </p:animEffect>
                                    <p:anim calcmode="lin" valueType="num">
                                      <p:cBhvr>
                                        <p:cTn id="42" dur="1000" fill="hold"/>
                                        <p:tgtEl>
                                          <p:spTgt spid="3"/>
                                        </p:tgtEl>
                                        <p:attrNameLst>
                                          <p:attrName>ppt_x</p:attrName>
                                        </p:attrNameLst>
                                      </p:cBhvr>
                                      <p:tavLst>
                                        <p:tav tm="0">
                                          <p:val>
                                            <p:strVal val="#ppt_x"/>
                                          </p:val>
                                        </p:tav>
                                        <p:tav tm="100000">
                                          <p:val>
                                            <p:strVal val="#ppt_x"/>
                                          </p:val>
                                        </p:tav>
                                      </p:tavLst>
                                    </p:anim>
                                    <p:anim calcmode="lin" valueType="num">
                                      <p:cBhvr>
                                        <p:cTn id="43" dur="1000" fill="hold"/>
                                        <p:tgtEl>
                                          <p:spTgt spid="3"/>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5000"/>
                            </p:stCondLst>
                            <p:childTnLst>
                              <p:par>
                                <p:cTn id="45" presetID="2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down)">
                                      <p:cBhvr>
                                        <p:cTn id="4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41987"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DFD7E290-792D-45D6-BE73-546C8C810B67}"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38</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06988" y="381000"/>
            <a:ext cx="3673475"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2- رسم ساختار شبکه به کمک ویزارد:</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708025"/>
          </a:xfrm>
          <a:prstGeom prst="rect">
            <a:avLst/>
          </a:prstGeom>
        </p:spPr>
        <p:txBody>
          <a:bodyPr>
            <a:spAutoFit/>
          </a:bodyPr>
          <a:lstStyle/>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مرحله پنجم نیز نحوه حرکت نودهای متحرک(منحنی حرکت) آنها را انتخاب می نماییم.</a:t>
            </a:r>
          </a:p>
          <a:p>
            <a:pPr algn="justLow"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2600" y="1854200"/>
            <a:ext cx="4699000" cy="485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705600" y="6551809"/>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2" presetClass="entr" presetSubtype="4"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500"/>
                            </p:stCondLst>
                            <p:childTnLst>
                              <p:par>
                                <p:cTn id="44" presetID="22" presetClass="entr" presetSubtype="4"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down)">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43011"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4B667F57-95F8-4C37-9C86-C70CA4FB4281}"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39</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06988" y="381000"/>
            <a:ext cx="3673475"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2- رسم ساختار شبکه به کمک ویزارد:</a:t>
            </a:r>
            <a:endParaRPr lang="fa-IR" b="1" dirty="0">
              <a:solidFill>
                <a:schemeClr val="accent3">
                  <a:lumMod val="50000"/>
                </a:schemeClr>
              </a:solidFill>
              <a:latin typeface="+mn-lt"/>
              <a:cs typeface="B Titr" pitchFamily="2" charset="-78"/>
            </a:endParaRPr>
          </a:p>
        </p:txBody>
      </p:sp>
      <p:sp>
        <p:nvSpPr>
          <p:cNvPr id="3" name="Rectangle 2"/>
          <p:cNvSpPr/>
          <p:nvPr/>
        </p:nvSpPr>
        <p:spPr>
          <a:xfrm>
            <a:off x="304800" y="1435100"/>
            <a:ext cx="8250238" cy="1322388"/>
          </a:xfrm>
          <a:prstGeom prst="rect">
            <a:avLst/>
          </a:prstGeom>
        </p:spPr>
        <p:txBody>
          <a:bodyPr>
            <a:spAutoFit/>
          </a:bodyPr>
          <a:lstStyle/>
          <a:p>
            <a:pPr algn="justLow"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مرحله آخر نیز می توان تنظیمات اعمال شده را مشاهده و نسبت به ذخیره سازی آن اقدام نمود. </a:t>
            </a:r>
            <a:r>
              <a:rPr lang="fa-IR" sz="2000" b="1">
                <a:solidFill>
                  <a:schemeClr val="tx2">
                    <a:lumMod val="75000"/>
                  </a:schemeClr>
                </a:solidFill>
                <a:latin typeface="+mn-lt"/>
                <a:cs typeface="B Lotus" pitchFamily="2" charset="-78"/>
              </a:rPr>
              <a:t>در نهایت با </a:t>
            </a:r>
            <a:r>
              <a:rPr lang="fa-IR" sz="2000" b="1" dirty="0">
                <a:solidFill>
                  <a:schemeClr val="tx2">
                    <a:lumMod val="75000"/>
                  </a:schemeClr>
                </a:solidFill>
                <a:latin typeface="+mn-lt"/>
                <a:cs typeface="B Lotus" pitchFamily="2" charset="-78"/>
              </a:rPr>
              <a:t>فشردن کلید </a:t>
            </a:r>
            <a:r>
              <a:rPr lang="en-US" sz="2000" b="1" dirty="0">
                <a:solidFill>
                  <a:schemeClr val="tx2">
                    <a:lumMod val="75000"/>
                  </a:schemeClr>
                </a:solidFill>
                <a:latin typeface="+mn-lt"/>
                <a:cs typeface="B Lotus" pitchFamily="2" charset="-78"/>
              </a:rPr>
              <a:t>Finish</a:t>
            </a:r>
            <a:r>
              <a:rPr lang="fa-IR" sz="2000" b="1" dirty="0">
                <a:solidFill>
                  <a:schemeClr val="tx2">
                    <a:lumMod val="75000"/>
                  </a:schemeClr>
                </a:solidFill>
                <a:latin typeface="+mn-lt"/>
                <a:cs typeface="B Lotus" pitchFamily="2" charset="-78"/>
              </a:rPr>
              <a:t> شبکه مورد نظر با تعداد گره ها و تنظیمات اعمال شده نمایش داده می شود.</a:t>
            </a:r>
          </a:p>
          <a:p>
            <a:pPr algn="justLow"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173288"/>
            <a:ext cx="51816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668007" y="6544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6" presetClass="entr" presetSubtype="16"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circle(in)">
                                      <p:cBhvr>
                                        <p:cTn id="41" dur="2000"/>
                                        <p:tgtEl>
                                          <p:spTgt spid="3"/>
                                        </p:tgtEl>
                                      </p:cBhvr>
                                    </p:animEffect>
                                  </p:childTnLst>
                                </p:cTn>
                              </p:par>
                            </p:childTnLst>
                          </p:cTn>
                        </p:par>
                        <p:par>
                          <p:cTn id="42" fill="hold" nodeType="afterGroup">
                            <p:stCondLst>
                              <p:cond delay="6000"/>
                            </p:stCondLst>
                            <p:childTnLst>
                              <p:par>
                                <p:cTn id="43" presetID="22" presetClass="entr" presetSubtype="4"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down)">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7171" name="Slide Number Placeholder 1"/>
          <p:cNvSpPr>
            <a:spLocks noGrp="1"/>
          </p:cNvSpPr>
          <p:nvPr>
            <p:ph type="sldNum" sz="quarter" idx="12"/>
          </p:nvPr>
        </p:nvSpPr>
        <p:spPr bwMode="auto">
          <a:xfrm>
            <a:off x="0" y="6448425"/>
            <a:ext cx="457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32FB392D-7F26-4C08-98DE-ACF8FE428166}"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233988" y="381000"/>
            <a:ext cx="35464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مراحل شبیه سازی در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sp>
        <p:nvSpPr>
          <p:cNvPr id="8" name="TextBox 7"/>
          <p:cNvSpPr txBox="1"/>
          <p:nvPr/>
        </p:nvSpPr>
        <p:spPr>
          <a:xfrm>
            <a:off x="228600" y="1144588"/>
            <a:ext cx="8266113" cy="831850"/>
          </a:xfrm>
          <a:prstGeom prst="rect">
            <a:avLst/>
          </a:prstGeom>
          <a:noFill/>
        </p:spPr>
        <p:txBody>
          <a:bodyPr rtlCol="1">
            <a:spAutoFit/>
          </a:bodyPr>
          <a:lstStyle/>
          <a:p>
            <a:pPr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به طور کلی در </a:t>
            </a:r>
            <a:r>
              <a:rPr lang="en-US" sz="2400" b="1" dirty="0">
                <a:solidFill>
                  <a:schemeClr val="tx2">
                    <a:lumMod val="75000"/>
                  </a:schemeClr>
                </a:solidFill>
                <a:latin typeface="+mn-lt"/>
                <a:cs typeface="B Lotus" pitchFamily="2" charset="-78"/>
              </a:rPr>
              <a:t>OPNET</a:t>
            </a:r>
            <a:r>
              <a:rPr lang="fa-IR" sz="2400" b="1" dirty="0">
                <a:solidFill>
                  <a:schemeClr val="tx2">
                    <a:lumMod val="75000"/>
                  </a:schemeClr>
                </a:solidFill>
                <a:latin typeface="+mn-lt"/>
                <a:cs typeface="B Lotus" pitchFamily="2" charset="-78"/>
              </a:rPr>
              <a:t> برای انجام شبیه سازی می توان 4 مرحله مختلف را در نظر گرفت:</a:t>
            </a:r>
          </a:p>
        </p:txBody>
      </p:sp>
      <p:graphicFrame>
        <p:nvGraphicFramePr>
          <p:cNvPr id="9" name="Diagram 8"/>
          <p:cNvGraphicFramePr/>
          <p:nvPr/>
        </p:nvGraphicFramePr>
        <p:xfrm>
          <a:off x="1600200" y="1676400"/>
          <a:ext cx="6400800" cy="5051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6669080" y="6566606"/>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44035"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2FE05252-DFE6-41C1-907F-CD8795523B98}"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40</a:t>
            </a:fld>
            <a:endParaRPr lang="en-US" altLang="fa-IR" sz="2800" smtClean="0">
              <a:solidFill>
                <a:srgbClr val="FF0000"/>
              </a:solidFill>
              <a:cs typeface="B Zar" panose="00000400000000000000" pitchFamily="2" charset="-78"/>
            </a:endParaRPr>
          </a:p>
        </p:txBody>
      </p:sp>
      <p:sp>
        <p:nvSpPr>
          <p:cNvPr id="6" name="TextBox 5"/>
          <p:cNvSpPr txBox="1"/>
          <p:nvPr/>
        </p:nvSpPr>
        <p:spPr>
          <a:xfrm>
            <a:off x="5106988" y="381000"/>
            <a:ext cx="3673475" cy="9382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شبکه های بیسیم:</a:t>
            </a:r>
            <a:endParaRPr lang="fa-IR" sz="2800" b="1" dirty="0">
              <a:solidFill>
                <a:srgbClr val="C00000"/>
              </a:solidFill>
              <a:latin typeface="+mn-lt"/>
              <a:cs typeface="B Titr" pitchFamily="2" charset="-78"/>
            </a:endParaRPr>
          </a:p>
          <a:p>
            <a:pPr algn="r" rtl="1" eaLnBrk="1" fontAlgn="auto" hangingPunct="1">
              <a:spcBef>
                <a:spcPts val="0"/>
              </a:spcBef>
              <a:spcAft>
                <a:spcPts val="0"/>
              </a:spcAft>
              <a:defRPr/>
            </a:pPr>
            <a:endParaRPr lang="fa-IR" sz="1100" b="1" dirty="0">
              <a:solidFill>
                <a:srgbClr val="C00000"/>
              </a:solidFill>
              <a:latin typeface="+mn-lt"/>
              <a:cs typeface="B Titr" pitchFamily="2" charset="-78"/>
            </a:endParaRPr>
          </a:p>
          <a:p>
            <a:pPr algn="r" rtl="1" eaLnBrk="1" fontAlgn="auto" hangingPunct="1">
              <a:spcBef>
                <a:spcPts val="0"/>
              </a:spcBef>
              <a:spcAft>
                <a:spcPts val="0"/>
              </a:spcAft>
              <a:defRPr/>
            </a:pPr>
            <a:r>
              <a:rPr lang="fa-IR" sz="2000" b="1" dirty="0">
                <a:solidFill>
                  <a:schemeClr val="accent3">
                    <a:lumMod val="50000"/>
                  </a:schemeClr>
                </a:solidFill>
                <a:latin typeface="+mn-lt"/>
                <a:cs typeface="B Titr" pitchFamily="2" charset="-78"/>
              </a:rPr>
              <a:t>  2- رسم ساختار شبکه به کمک ویزارد:</a:t>
            </a:r>
            <a:endParaRPr lang="fa-IR" b="1" dirty="0">
              <a:solidFill>
                <a:schemeClr val="accent3">
                  <a:lumMod val="50000"/>
                </a:schemeClr>
              </a:solidFill>
              <a:latin typeface="+mn-lt"/>
              <a:cs typeface="B Titr"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73213" y="1408113"/>
            <a:ext cx="6248400" cy="53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0"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31"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1000" fill="hold"/>
                                        <p:tgtEl>
                                          <p:spTgt spid="4"/>
                                        </p:tgtEl>
                                        <p:attrNameLst>
                                          <p:attrName>ppt_w</p:attrName>
                                        </p:attrNameLst>
                                      </p:cBhvr>
                                      <p:tavLst>
                                        <p:tav tm="0">
                                          <p:val>
                                            <p:fltVal val="0"/>
                                          </p:val>
                                        </p:tav>
                                        <p:tav tm="100000">
                                          <p:val>
                                            <p:strVal val="#ppt_w"/>
                                          </p:val>
                                        </p:tav>
                                      </p:tavLst>
                                    </p:anim>
                                    <p:anim calcmode="lin" valueType="num">
                                      <p:cBhvr>
                                        <p:cTn id="42" dur="1000" fill="hold"/>
                                        <p:tgtEl>
                                          <p:spTgt spid="4"/>
                                        </p:tgtEl>
                                        <p:attrNameLst>
                                          <p:attrName>ppt_h</p:attrName>
                                        </p:attrNameLst>
                                      </p:cBhvr>
                                      <p:tavLst>
                                        <p:tav tm="0">
                                          <p:val>
                                            <p:fltVal val="0"/>
                                          </p:val>
                                        </p:tav>
                                        <p:tav tm="100000">
                                          <p:val>
                                            <p:strVal val="#ppt_h"/>
                                          </p:val>
                                        </p:tav>
                                      </p:tavLst>
                                    </p:anim>
                                    <p:anim calcmode="lin" valueType="num">
                                      <p:cBhvr>
                                        <p:cTn id="43" dur="1000" fill="hold"/>
                                        <p:tgtEl>
                                          <p:spTgt spid="4"/>
                                        </p:tgtEl>
                                        <p:attrNameLst>
                                          <p:attrName>style.rotation</p:attrName>
                                        </p:attrNameLst>
                                      </p:cBhvr>
                                      <p:tavLst>
                                        <p:tav tm="0">
                                          <p:val>
                                            <p:fltVal val="90"/>
                                          </p:val>
                                        </p:tav>
                                        <p:tav tm="100000">
                                          <p:val>
                                            <p:fltVal val="0"/>
                                          </p:val>
                                        </p:tav>
                                      </p:tavLst>
                                    </p:anim>
                                    <p:animEffect transition="in" filter="fade">
                                      <p:cBhvr>
                                        <p:cTn id="4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45059"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49C52C3C-1F2C-4421-A43E-5E7C48991D2D}"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41</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6245225" y="381000"/>
            <a:ext cx="2535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ضبط و پخش انیمیشن:</a:t>
            </a:r>
            <a:endParaRPr lang="fa-IR" altLang="fa-IR" sz="2800" b="1">
              <a:solidFill>
                <a:srgbClr val="C00000"/>
              </a:solidFill>
              <a:cs typeface="B Titr" panose="00000700000000000000" pitchFamily="2" charset="-78"/>
            </a:endParaRPr>
          </a:p>
        </p:txBody>
      </p:sp>
      <p:sp>
        <p:nvSpPr>
          <p:cNvPr id="8" name="Rectangle 7"/>
          <p:cNvSpPr/>
          <p:nvPr/>
        </p:nvSpPr>
        <p:spPr>
          <a:xfrm>
            <a:off x="304800" y="1052513"/>
            <a:ext cx="8458200"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a:t>
            </a:r>
            <a:r>
              <a:rPr lang="en-US" sz="2000" b="1" dirty="0" err="1">
                <a:solidFill>
                  <a:schemeClr val="tx2">
                    <a:lumMod val="75000"/>
                  </a:schemeClr>
                </a:solidFill>
                <a:latin typeface="+mn-lt"/>
                <a:cs typeface="B Lotus" pitchFamily="2" charset="-78"/>
              </a:rPr>
              <a:t>OPNet</a:t>
            </a:r>
            <a:r>
              <a:rPr lang="fa-IR" sz="2000" b="1" dirty="0">
                <a:solidFill>
                  <a:schemeClr val="tx2">
                    <a:lumMod val="75000"/>
                  </a:schemeClr>
                </a:solidFill>
                <a:latin typeface="+mn-lt"/>
                <a:cs typeface="B Lotus" pitchFamily="2" charset="-78"/>
              </a:rPr>
              <a:t> این امکان فراهم گردیده تا بتوان در هنگام شبیه سازی از جریان بسته های تبادل شده در شبکه و نیز حرکت گره ها انیمیشن تهیه و به نمایش در آورد.</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2600" y="1779588"/>
            <a:ext cx="5580063" cy="460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6062663" y="1806575"/>
            <a:ext cx="2700337" cy="19399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برای این کار می بایست قبل از اجرای شبیه سازی و از منوی </a:t>
            </a:r>
            <a:r>
              <a:rPr lang="en-US" sz="2000" b="1" dirty="0">
                <a:solidFill>
                  <a:schemeClr val="tx2">
                    <a:lumMod val="75000"/>
                  </a:schemeClr>
                </a:solidFill>
                <a:latin typeface="+mn-lt"/>
                <a:cs typeface="B Lotus" pitchFamily="2" charset="-78"/>
              </a:rPr>
              <a:t>DES</a:t>
            </a:r>
            <a:r>
              <a:rPr lang="fa-IR" sz="2000" b="1" dirty="0">
                <a:solidFill>
                  <a:schemeClr val="tx2">
                    <a:lumMod val="75000"/>
                  </a:schemeClr>
                </a:solidFill>
                <a:latin typeface="+mn-lt"/>
                <a:cs typeface="B Lotus" pitchFamily="2" charset="-78"/>
              </a:rPr>
              <a:t> گزینه های مورد نظر را مطابق شکل روبرو انتخاب نموده و سپس شبیه سازی را اجرا نمود.</a:t>
            </a:r>
          </a:p>
        </p:txBody>
      </p:sp>
      <p:sp>
        <p:nvSpPr>
          <p:cNvPr id="9" name="Rounded Rectangular Callout 8"/>
          <p:cNvSpPr/>
          <p:nvPr/>
        </p:nvSpPr>
        <p:spPr>
          <a:xfrm>
            <a:off x="3630613" y="2514600"/>
            <a:ext cx="2133600" cy="352425"/>
          </a:xfrm>
          <a:prstGeom prst="wedgeRoundRectCallout">
            <a:avLst>
              <a:gd name="adj1" fmla="val -71428"/>
              <a:gd name="adj2" fmla="val 73611"/>
              <a:gd name="adj3" fmla="val 16667"/>
            </a:avLst>
          </a:prstGeom>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r>
              <a:rPr lang="fa-IR" dirty="0">
                <a:solidFill>
                  <a:srgbClr val="FF0000"/>
                </a:solidFill>
                <a:cs typeface="B Traffic" panose="00000400000000000000" pitchFamily="2" charset="-78"/>
              </a:rPr>
              <a:t>ضبط جریان بسته ها</a:t>
            </a:r>
          </a:p>
        </p:txBody>
      </p:sp>
      <p:sp>
        <p:nvSpPr>
          <p:cNvPr id="10" name="Rounded Rectangular Callout 9"/>
          <p:cNvSpPr/>
          <p:nvPr/>
        </p:nvSpPr>
        <p:spPr>
          <a:xfrm>
            <a:off x="3630613" y="3249613"/>
            <a:ext cx="2133600" cy="354012"/>
          </a:xfrm>
          <a:prstGeom prst="wedgeRoundRectCallout">
            <a:avLst>
              <a:gd name="adj1" fmla="val -61904"/>
              <a:gd name="adj2" fmla="val -77468"/>
              <a:gd name="adj3" fmla="val 16667"/>
            </a:avLst>
          </a:prstGeom>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r>
              <a:rPr lang="fa-IR" dirty="0">
                <a:solidFill>
                  <a:srgbClr val="FF0000"/>
                </a:solidFill>
                <a:cs typeface="B Traffic" panose="00000400000000000000" pitchFamily="2" charset="-78"/>
              </a:rPr>
              <a:t>ضبط حرکت گره ها</a:t>
            </a:r>
          </a:p>
        </p:txBody>
      </p:sp>
      <p:sp>
        <p:nvSpPr>
          <p:cNvPr id="11" name="Rectangle 10"/>
          <p:cNvSpPr/>
          <p:nvPr/>
        </p:nvSpPr>
        <p:spPr>
          <a:xfrm>
            <a:off x="6705600" y="6566606"/>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childTnLst>
                          </p:cTn>
                        </p:par>
                        <p:par>
                          <p:cTn id="25" fill="hold" nodeType="afterGroup">
                            <p:stCondLst>
                              <p:cond delay="2500"/>
                            </p:stCondLst>
                            <p:childTnLst>
                              <p:par>
                                <p:cTn id="26" presetID="16" presetClass="entr" presetSubtype="21"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barn(inVertical)">
                                      <p:cBhvr>
                                        <p:cTn id="28" dur="500"/>
                                        <p:tgtEl>
                                          <p:spTgt spid="3"/>
                                        </p:tgtEl>
                                      </p:cBhvr>
                                    </p:animEffect>
                                  </p:childTnLst>
                                </p:cTn>
                              </p:par>
                            </p:childTnLst>
                          </p:cTn>
                        </p:par>
                        <p:par>
                          <p:cTn id="29" fill="hold" nodeType="afterGroup">
                            <p:stCondLst>
                              <p:cond delay="3000"/>
                            </p:stCondLst>
                            <p:childTnLst>
                              <p:par>
                                <p:cTn id="30" presetID="22" presetClass="entr" presetSubtype="4"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00"/>
                                        <p:tgtEl>
                                          <p:spTgt spid="2"/>
                                        </p:tgtEl>
                                      </p:cBhvr>
                                    </p:animEffect>
                                  </p:childTnLst>
                                </p:cTn>
                              </p:par>
                            </p:childTnLst>
                          </p:cTn>
                        </p:par>
                        <p:par>
                          <p:cTn id="33" fill="hold" nodeType="afterGroup">
                            <p:stCondLst>
                              <p:cond delay="3500"/>
                            </p:stCondLst>
                            <p:childTnLst>
                              <p:par>
                                <p:cTn id="34" presetID="16" presetClass="entr" presetSubtype="21"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500"/>
                                        <p:tgtEl>
                                          <p:spTgt spid="9"/>
                                        </p:tgtEl>
                                      </p:cBhvr>
                                    </p:animEffect>
                                  </p:childTnLst>
                                </p:cTn>
                              </p:par>
                            </p:childTnLst>
                          </p:cTn>
                        </p:par>
                        <p:par>
                          <p:cTn id="37" fill="hold" nodeType="afterGroup">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inVertical)">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P spid="3" grpId="0"/>
      <p:bldP spid="9" grpId="0" animBg="1"/>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4608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927FACE2-E585-45EB-A51F-B78BADD23BA2}"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42</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6245225" y="381000"/>
            <a:ext cx="2535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ضبط و پخش انیمیشن:</a:t>
            </a:r>
            <a:endParaRPr lang="fa-IR" altLang="fa-IR" sz="2800" b="1">
              <a:solidFill>
                <a:srgbClr val="C00000"/>
              </a:solidFill>
              <a:cs typeface="B Titr" panose="00000700000000000000" pitchFamily="2" charset="-78"/>
            </a:endParaRPr>
          </a:p>
        </p:txBody>
      </p:sp>
      <p:sp>
        <p:nvSpPr>
          <p:cNvPr id="8" name="Rectangle 7"/>
          <p:cNvSpPr/>
          <p:nvPr/>
        </p:nvSpPr>
        <p:spPr>
          <a:xfrm>
            <a:off x="304800" y="1052513"/>
            <a:ext cx="8458200"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پس از اجرای شبیه سازی انیمیشن مورد نظر آماده پخش می باشد. برای نمایش انیمیشن نرم افزار </a:t>
            </a:r>
            <a:r>
              <a:rPr lang="en-US" sz="2000" b="1" dirty="0" err="1">
                <a:solidFill>
                  <a:schemeClr val="tx2">
                    <a:lumMod val="75000"/>
                  </a:schemeClr>
                </a:solidFill>
                <a:latin typeface="+mn-lt"/>
                <a:cs typeface="B Lotus" pitchFamily="2" charset="-78"/>
              </a:rPr>
              <a:t>OPNet</a:t>
            </a:r>
            <a:r>
              <a:rPr lang="fa-IR" sz="2000" b="1" dirty="0">
                <a:solidFill>
                  <a:schemeClr val="tx2">
                    <a:lumMod val="75000"/>
                  </a:schemeClr>
                </a:solidFill>
                <a:latin typeface="+mn-lt"/>
                <a:cs typeface="B Lotus" pitchFamily="2" charset="-78"/>
              </a:rPr>
              <a:t> از یک پلیر خاص به نام </a:t>
            </a:r>
            <a:r>
              <a:rPr lang="en-US" sz="2000" b="1" dirty="0">
                <a:solidFill>
                  <a:schemeClr val="tx2">
                    <a:lumMod val="75000"/>
                  </a:schemeClr>
                </a:solidFill>
                <a:latin typeface="+mn-lt"/>
                <a:cs typeface="B Lotus" pitchFamily="2" charset="-78"/>
              </a:rPr>
              <a:t>Animation Viewer</a:t>
            </a:r>
            <a:r>
              <a:rPr lang="fa-IR" sz="2000" b="1" dirty="0">
                <a:solidFill>
                  <a:schemeClr val="tx2">
                    <a:lumMod val="75000"/>
                  </a:schemeClr>
                </a:solidFill>
                <a:latin typeface="+mn-lt"/>
                <a:cs typeface="B Lotus" pitchFamily="2" charset="-78"/>
              </a:rPr>
              <a:t> استفاده می نماید.</a:t>
            </a:r>
          </a:p>
        </p:txBody>
      </p:sp>
      <p:sp>
        <p:nvSpPr>
          <p:cNvPr id="3" name="Rectangle 2"/>
          <p:cNvSpPr/>
          <p:nvPr/>
        </p:nvSpPr>
        <p:spPr>
          <a:xfrm>
            <a:off x="6062663" y="1806575"/>
            <a:ext cx="2700337" cy="132397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برای دسترسی به این پلیر و نمایش انیمیشن از منوی </a:t>
            </a:r>
            <a:r>
              <a:rPr lang="en-US" sz="2000" b="1" dirty="0">
                <a:solidFill>
                  <a:schemeClr val="tx2">
                    <a:lumMod val="75000"/>
                  </a:schemeClr>
                </a:solidFill>
                <a:latin typeface="+mn-lt"/>
                <a:cs typeface="B Lotus" pitchFamily="2" charset="-78"/>
              </a:rPr>
              <a:t>DES</a:t>
            </a:r>
            <a:r>
              <a:rPr lang="fa-IR" sz="2000" b="1" dirty="0">
                <a:solidFill>
                  <a:schemeClr val="tx2">
                    <a:lumMod val="75000"/>
                  </a:schemeClr>
                </a:solidFill>
                <a:latin typeface="+mn-lt"/>
                <a:cs typeface="B Lotus" pitchFamily="2" charset="-78"/>
              </a:rPr>
              <a:t> گزینه </a:t>
            </a:r>
            <a:r>
              <a:rPr lang="en-US" sz="2000" b="1" dirty="0">
                <a:solidFill>
                  <a:schemeClr val="tx2">
                    <a:lumMod val="75000"/>
                  </a:schemeClr>
                </a:solidFill>
                <a:latin typeface="+mn-lt"/>
                <a:cs typeface="B Lotus" pitchFamily="2" charset="-78"/>
              </a:rPr>
              <a:t>Play 2D Animation </a:t>
            </a:r>
            <a:r>
              <a:rPr lang="fa-IR" sz="2000" b="1" dirty="0">
                <a:solidFill>
                  <a:schemeClr val="tx2">
                    <a:lumMod val="75000"/>
                  </a:schemeClr>
                </a:solidFill>
                <a:latin typeface="+mn-lt"/>
                <a:cs typeface="B Lotus" pitchFamily="2" charset="-78"/>
              </a:rPr>
              <a:t>را انتخاب نمایید.</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6725" y="1806575"/>
            <a:ext cx="5583238" cy="459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ounded Rectangular Callout 9"/>
          <p:cNvSpPr/>
          <p:nvPr/>
        </p:nvSpPr>
        <p:spPr>
          <a:xfrm>
            <a:off x="2028825" y="4448175"/>
            <a:ext cx="2133600" cy="354013"/>
          </a:xfrm>
          <a:prstGeom prst="wedgeRoundRectCallout">
            <a:avLst>
              <a:gd name="adj1" fmla="val -67261"/>
              <a:gd name="adj2" fmla="val 116777"/>
              <a:gd name="adj3" fmla="val 16667"/>
            </a:avLst>
          </a:prstGeom>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r>
              <a:rPr lang="fa-IR" dirty="0">
                <a:solidFill>
                  <a:srgbClr val="FF0000"/>
                </a:solidFill>
                <a:cs typeface="B Traffic" panose="00000400000000000000" pitchFamily="2" charset="-78"/>
              </a:rPr>
              <a:t>پخش انیمیشن</a:t>
            </a:r>
          </a:p>
        </p:txBody>
      </p:sp>
      <p:sp>
        <p:nvSpPr>
          <p:cNvPr id="9" name="Rectangle 8"/>
          <p:cNvSpPr/>
          <p:nvPr/>
        </p:nvSpPr>
        <p:spPr>
          <a:xfrm>
            <a:off x="6658348" y="6544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6"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par>
                          <p:cTn id="25" fill="hold" nodeType="afterGroup">
                            <p:stCondLst>
                              <p:cond delay="4000"/>
                            </p:stCondLst>
                            <p:childTnLst>
                              <p:par>
                                <p:cTn id="26" presetID="6" presetClass="entr" presetSubtype="16"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circle(in)">
                                      <p:cBhvr>
                                        <p:cTn id="28" dur="2000"/>
                                        <p:tgtEl>
                                          <p:spTgt spid="3"/>
                                        </p:tgtEl>
                                      </p:cBhvr>
                                    </p:animEffect>
                                  </p:childTnLst>
                                </p:cTn>
                              </p:par>
                            </p:childTnLst>
                          </p:cTn>
                        </p:par>
                        <p:par>
                          <p:cTn id="29" fill="hold" nodeType="afterGroup">
                            <p:stCondLst>
                              <p:cond delay="6000"/>
                            </p:stCondLst>
                            <p:childTnLst>
                              <p:par>
                                <p:cTn id="30" presetID="22" presetClass="entr" presetSubtype="4"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nodeType="afterGroup">
                            <p:stCondLst>
                              <p:cond delay="6500"/>
                            </p:stCondLst>
                            <p:childTnLst>
                              <p:par>
                                <p:cTn id="34" presetID="16" presetClass="entr" presetSubtype="21"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inVertical)">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3" grpId="0"/>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47107"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D3A4E2BD-4856-41D6-89B3-0D7261B53A07}"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43</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6245225" y="381000"/>
            <a:ext cx="2535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ضبط و پخش انیمیشن:</a:t>
            </a:r>
            <a:endParaRPr lang="fa-IR" altLang="fa-IR" sz="2800" b="1">
              <a:solidFill>
                <a:srgbClr val="C00000"/>
              </a:solidFill>
              <a:cs typeface="B Titr" panose="00000700000000000000" pitchFamily="2" charset="-78"/>
            </a:endParaRPr>
          </a:p>
        </p:txBody>
      </p:sp>
      <p:sp>
        <p:nvSpPr>
          <p:cNvPr id="8" name="Rectangle 7"/>
          <p:cNvSpPr/>
          <p:nvPr/>
        </p:nvSpPr>
        <p:spPr>
          <a:xfrm>
            <a:off x="304800" y="989013"/>
            <a:ext cx="8458200" cy="400050"/>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این اسلاید 2 نمونه از انیمیشن ضبط شده به نمایش در می آید.</a:t>
            </a:r>
          </a:p>
        </p:txBody>
      </p:sp>
      <p:pic>
        <p:nvPicPr>
          <p:cNvPr id="4" name="Rec002">
            <a:hlinkClick r:id="" action="ppaction://media"/>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3613" y="1452563"/>
            <a:ext cx="7140575" cy="517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220"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6"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par>
                          <p:cTn id="25" fill="hold" nodeType="afterGroup">
                            <p:stCondLst>
                              <p:cond delay="4000"/>
                            </p:stCondLst>
                            <p:childTnLst>
                              <p:par>
                                <p:cTn id="26" presetID="53" presetClass="entr" presetSubtype="16"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48131"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81F0AAE4-3F4E-4FD6-8A90-646F3E12E7A3}"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44</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6245225" y="381000"/>
            <a:ext cx="2535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ضبط و پخش انیمیشن:</a:t>
            </a:r>
            <a:endParaRPr lang="fa-IR" altLang="fa-IR" sz="2800" b="1">
              <a:solidFill>
                <a:srgbClr val="C00000"/>
              </a:solidFill>
              <a:cs typeface="B Titr" panose="00000700000000000000" pitchFamily="2" charset="-78"/>
            </a:endParaRPr>
          </a:p>
        </p:txBody>
      </p:sp>
      <p:sp>
        <p:nvSpPr>
          <p:cNvPr id="8" name="Rectangle 7"/>
          <p:cNvSpPr/>
          <p:nvPr/>
        </p:nvSpPr>
        <p:spPr>
          <a:xfrm>
            <a:off x="304800" y="1014413"/>
            <a:ext cx="8458200" cy="400050"/>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این اسلاید 2 نمونه از انیمیشن ضبط شده به نمایش در می آید.</a:t>
            </a:r>
          </a:p>
        </p:txBody>
      </p:sp>
      <p:pic>
        <p:nvPicPr>
          <p:cNvPr id="2" name="Rec007">
            <a:hlinkClick r:id="" action="ppaction://media"/>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3450" y="1452563"/>
            <a:ext cx="7200900"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0"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6"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par>
                          <p:cTn id="25" fill="hold" nodeType="afterGroup">
                            <p:stCondLst>
                              <p:cond delay="4000"/>
                            </p:stCondLst>
                            <p:childTnLst>
                              <p:par>
                                <p:cTn id="26" presetID="53" presetClass="entr" presetSubtype="1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49155"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55C2E1C8-0284-42EA-80EF-03D391734B9B}"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45</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6950075" y="381000"/>
            <a:ext cx="18303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شبیه سازی صف</a:t>
            </a:r>
            <a:endParaRPr lang="fa-IR" altLang="fa-IR" sz="2800" b="1">
              <a:solidFill>
                <a:srgbClr val="C00000"/>
              </a:solidFill>
              <a:cs typeface="B Titr" panose="00000700000000000000" pitchFamily="2" charset="-78"/>
            </a:endParaRPr>
          </a:p>
        </p:txBody>
      </p:sp>
      <p:sp>
        <p:nvSpPr>
          <p:cNvPr id="8" name="Rectangle 7"/>
          <p:cNvSpPr/>
          <p:nvPr/>
        </p:nvSpPr>
        <p:spPr>
          <a:xfrm>
            <a:off x="304800" y="1143000"/>
            <a:ext cx="8250238" cy="3332163"/>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a:t>
            </a:r>
            <a:r>
              <a:rPr lang="en-US" sz="2000" b="1" dirty="0" err="1">
                <a:solidFill>
                  <a:schemeClr val="tx2">
                    <a:lumMod val="75000"/>
                  </a:schemeClr>
                </a:solidFill>
                <a:latin typeface="+mn-lt"/>
                <a:cs typeface="B Lotus" pitchFamily="2" charset="-78"/>
              </a:rPr>
              <a:t>OPNet</a:t>
            </a:r>
            <a:r>
              <a:rPr lang="fa-IR" sz="2000" b="1" dirty="0">
                <a:solidFill>
                  <a:schemeClr val="tx2">
                    <a:lumMod val="75000"/>
                  </a:schemeClr>
                </a:solidFill>
                <a:latin typeface="+mn-lt"/>
                <a:cs typeface="B Lotus" pitchFamily="2" charset="-78"/>
              </a:rPr>
              <a:t> با استفاده از ویرایشگر گره می توان صف های مختلفی را پیاده سازی و شبیه سازی نمود. در این صورت پارامترهای مختلفی نظیر نرخ رسیدن بسته ها، سایز بسته ها، ظرفیت سرویس، نحوه پردازش محتویات صف و ... وجود دارد.</a:t>
            </a:r>
          </a:p>
          <a:p>
            <a:pPr algn="just" rtl="1" eaLnBrk="1" fontAlgn="auto" hangingPunct="1">
              <a:spcBef>
                <a:spcPts val="0"/>
              </a:spcBef>
              <a:spcAft>
                <a:spcPts val="0"/>
              </a:spcAft>
              <a:defRPr/>
            </a:pPr>
            <a:endParaRPr lang="fa-IR" sz="105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شبیه سازی صف در طی 3 مرحله صورت می گیرد:</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1- مرحله طراحی صف.</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2- مرحله بکارگیری صف و تعیین آمار مورد نیاز.</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3- مرحله اجرای صف و نمایش نتایج شبیه سازی.</a:t>
            </a:r>
          </a:p>
          <a:p>
            <a:pPr algn="just"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در این مقاله نحوه شبیه سازی یک صف </a:t>
            </a:r>
            <a:r>
              <a:rPr lang="en-US" sz="2000" b="1" dirty="0">
                <a:solidFill>
                  <a:schemeClr val="tx2">
                    <a:lumMod val="75000"/>
                  </a:schemeClr>
                </a:solidFill>
                <a:latin typeface="+mn-lt"/>
                <a:cs typeface="B Lotus" pitchFamily="2" charset="-78"/>
              </a:rPr>
              <a:t>MM1</a:t>
            </a:r>
            <a:r>
              <a:rPr lang="fa-IR" sz="2000" b="1" dirty="0">
                <a:solidFill>
                  <a:schemeClr val="tx2">
                    <a:lumMod val="75000"/>
                  </a:schemeClr>
                </a:solidFill>
                <a:latin typeface="+mn-lt"/>
                <a:cs typeface="B Lotus" pitchFamily="2" charset="-78"/>
              </a:rPr>
              <a:t> را بیان می کنیم.</a:t>
            </a:r>
          </a:p>
          <a:p>
            <a:pPr algn="just"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p:txBody>
      </p:sp>
      <p:sp>
        <p:nvSpPr>
          <p:cNvPr id="7" name="Rectangle 6"/>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barn(inVertical)">
                                      <p:cBhvr>
                                        <p:cTn id="24" dur="500"/>
                                        <p:tgtEl>
                                          <p:spTgt spid="8">
                                            <p:txEl>
                                              <p:pRg st="0" end="0"/>
                                            </p:txEl>
                                          </p:spTgt>
                                        </p:tgtEl>
                                      </p:cBhvr>
                                    </p:animEffect>
                                  </p:childTnLst>
                                </p:cTn>
                              </p:par>
                            </p:childTnLst>
                          </p:cTn>
                        </p:par>
                        <p:par>
                          <p:cTn id="25" fill="hold" nodeType="afterGroup">
                            <p:stCondLst>
                              <p:cond delay="2500"/>
                            </p:stCondLst>
                            <p:childTnLst>
                              <p:par>
                                <p:cTn id="26" presetID="16" presetClass="entr" presetSubtype="21" fill="hold" grpId="0" nodeType="afterEffect">
                                  <p:stCondLst>
                                    <p:cond delay="0"/>
                                  </p:stCondLst>
                                  <p:childTnLst>
                                    <p:set>
                                      <p:cBhvr>
                                        <p:cTn id="27" dur="1" fill="hold">
                                          <p:stCondLst>
                                            <p:cond delay="0"/>
                                          </p:stCondLst>
                                        </p:cTn>
                                        <p:tgtEl>
                                          <p:spTgt spid="8">
                                            <p:txEl>
                                              <p:pRg st="2" end="2"/>
                                            </p:txEl>
                                          </p:spTgt>
                                        </p:tgtEl>
                                        <p:attrNameLst>
                                          <p:attrName>style.visibility</p:attrName>
                                        </p:attrNameLst>
                                      </p:cBhvr>
                                      <p:to>
                                        <p:strVal val="visible"/>
                                      </p:to>
                                    </p:set>
                                    <p:animEffect transition="in" filter="barn(inVertical)">
                                      <p:cBhvr>
                                        <p:cTn id="28" dur="500"/>
                                        <p:tgtEl>
                                          <p:spTgt spid="8">
                                            <p:txEl>
                                              <p:pRg st="2" end="2"/>
                                            </p:txEl>
                                          </p:spTgt>
                                        </p:tgtEl>
                                      </p:cBhvr>
                                    </p:animEffect>
                                  </p:childTnLst>
                                </p:cTn>
                              </p:par>
                            </p:childTnLst>
                          </p:cTn>
                        </p:par>
                        <p:par>
                          <p:cTn id="29" fill="hold" nodeType="afterGroup">
                            <p:stCondLst>
                              <p:cond delay="3000"/>
                            </p:stCondLst>
                            <p:childTnLst>
                              <p:par>
                                <p:cTn id="30" presetID="16" presetClass="entr" presetSubtype="21" fill="hold" grpId="0" nodeType="afterEffect">
                                  <p:stCondLst>
                                    <p:cond delay="0"/>
                                  </p:stCondLst>
                                  <p:childTnLst>
                                    <p:set>
                                      <p:cBhvr>
                                        <p:cTn id="31" dur="1" fill="hold">
                                          <p:stCondLst>
                                            <p:cond delay="0"/>
                                          </p:stCondLst>
                                        </p:cTn>
                                        <p:tgtEl>
                                          <p:spTgt spid="8">
                                            <p:txEl>
                                              <p:pRg st="3" end="3"/>
                                            </p:txEl>
                                          </p:spTgt>
                                        </p:tgtEl>
                                        <p:attrNameLst>
                                          <p:attrName>style.visibility</p:attrName>
                                        </p:attrNameLst>
                                      </p:cBhvr>
                                      <p:to>
                                        <p:strVal val="visible"/>
                                      </p:to>
                                    </p:set>
                                    <p:animEffect transition="in" filter="barn(inVertical)">
                                      <p:cBhvr>
                                        <p:cTn id="32" dur="500"/>
                                        <p:tgtEl>
                                          <p:spTgt spid="8">
                                            <p:txEl>
                                              <p:pRg st="3" end="3"/>
                                            </p:txEl>
                                          </p:spTgt>
                                        </p:tgtEl>
                                      </p:cBhvr>
                                    </p:animEffect>
                                  </p:childTnLst>
                                </p:cTn>
                              </p:par>
                            </p:childTnLst>
                          </p:cTn>
                        </p:par>
                        <p:par>
                          <p:cTn id="33" fill="hold" nodeType="afterGroup">
                            <p:stCondLst>
                              <p:cond delay="3500"/>
                            </p:stCondLst>
                            <p:childTnLst>
                              <p:par>
                                <p:cTn id="34" presetID="16" presetClass="entr" presetSubtype="21" fill="hold" grpId="0" nodeType="afterEffect">
                                  <p:stCondLst>
                                    <p:cond delay="0"/>
                                  </p:stCondLst>
                                  <p:childTnLst>
                                    <p:set>
                                      <p:cBhvr>
                                        <p:cTn id="35" dur="1" fill="hold">
                                          <p:stCondLst>
                                            <p:cond delay="0"/>
                                          </p:stCondLst>
                                        </p:cTn>
                                        <p:tgtEl>
                                          <p:spTgt spid="8">
                                            <p:txEl>
                                              <p:pRg st="4" end="4"/>
                                            </p:txEl>
                                          </p:spTgt>
                                        </p:tgtEl>
                                        <p:attrNameLst>
                                          <p:attrName>style.visibility</p:attrName>
                                        </p:attrNameLst>
                                      </p:cBhvr>
                                      <p:to>
                                        <p:strVal val="visible"/>
                                      </p:to>
                                    </p:set>
                                    <p:animEffect transition="in" filter="barn(inVertical)">
                                      <p:cBhvr>
                                        <p:cTn id="36" dur="500"/>
                                        <p:tgtEl>
                                          <p:spTgt spid="8">
                                            <p:txEl>
                                              <p:pRg st="4" end="4"/>
                                            </p:txEl>
                                          </p:spTgt>
                                        </p:tgtEl>
                                      </p:cBhvr>
                                    </p:animEffect>
                                  </p:childTnLst>
                                </p:cTn>
                              </p:par>
                            </p:childTnLst>
                          </p:cTn>
                        </p:par>
                        <p:par>
                          <p:cTn id="37" fill="hold" nodeType="afterGroup">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8">
                                            <p:txEl>
                                              <p:pRg st="5" end="5"/>
                                            </p:txEl>
                                          </p:spTgt>
                                        </p:tgtEl>
                                        <p:attrNameLst>
                                          <p:attrName>style.visibility</p:attrName>
                                        </p:attrNameLst>
                                      </p:cBhvr>
                                      <p:to>
                                        <p:strVal val="visible"/>
                                      </p:to>
                                    </p:set>
                                    <p:animEffect transition="in" filter="barn(inVertical)">
                                      <p:cBhvr>
                                        <p:cTn id="40" dur="500"/>
                                        <p:tgtEl>
                                          <p:spTgt spid="8">
                                            <p:txEl>
                                              <p:pRg st="5" end="5"/>
                                            </p:txEl>
                                          </p:spTgt>
                                        </p:tgtEl>
                                      </p:cBhvr>
                                    </p:animEffect>
                                  </p:childTnLst>
                                </p:cTn>
                              </p:par>
                            </p:childTnLst>
                          </p:cTn>
                        </p:par>
                        <p:par>
                          <p:cTn id="41" fill="hold" nodeType="afterGroup">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8">
                                            <p:txEl>
                                              <p:pRg st="7" end="7"/>
                                            </p:txEl>
                                          </p:spTgt>
                                        </p:tgtEl>
                                        <p:attrNameLst>
                                          <p:attrName>style.visibility</p:attrName>
                                        </p:attrNameLst>
                                      </p:cBhvr>
                                      <p:to>
                                        <p:strVal val="visible"/>
                                      </p:to>
                                    </p:set>
                                    <p:animEffect transition="in" filter="barn(inVertical)">
                                      <p:cBhvr>
                                        <p:cTn id="44"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50179"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3293B5DA-2DF3-4B0F-A6CD-F1AD9016FCAB}"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46</a:t>
            </a:fld>
            <a:endParaRPr lang="en-US" altLang="fa-IR" sz="2800" smtClean="0">
              <a:solidFill>
                <a:srgbClr val="FF0000"/>
              </a:solidFill>
              <a:cs typeface="B Zar" panose="00000400000000000000" pitchFamily="2" charset="-78"/>
            </a:endParaRPr>
          </a:p>
        </p:txBody>
      </p:sp>
      <p:sp>
        <p:nvSpPr>
          <p:cNvPr id="6" name="TextBox 5"/>
          <p:cNvSpPr txBox="1"/>
          <p:nvPr/>
        </p:nvSpPr>
        <p:spPr>
          <a:xfrm>
            <a:off x="6950075" y="381000"/>
            <a:ext cx="1830388" cy="846138"/>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7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طراحی صف</a:t>
            </a:r>
            <a:endParaRPr lang="fa-IR" sz="2000" b="1" dirty="0">
              <a:solidFill>
                <a:schemeClr val="accent6">
                  <a:lumMod val="50000"/>
                </a:schemeClr>
              </a:solidFill>
              <a:latin typeface="+mn-lt"/>
              <a:cs typeface="B Titr" pitchFamily="2" charset="-78"/>
            </a:endParaRPr>
          </a:p>
        </p:txBody>
      </p:sp>
      <p:sp>
        <p:nvSpPr>
          <p:cNvPr id="8" name="Rectangle 7"/>
          <p:cNvSpPr/>
          <p:nvPr/>
        </p:nvSpPr>
        <p:spPr>
          <a:xfrm>
            <a:off x="304800" y="1270000"/>
            <a:ext cx="8250238"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1- برای شروع از منوی </a:t>
            </a:r>
            <a:r>
              <a:rPr lang="en-US" sz="2000" b="1" dirty="0">
                <a:solidFill>
                  <a:schemeClr val="tx2">
                    <a:lumMod val="75000"/>
                  </a:schemeClr>
                </a:solidFill>
                <a:latin typeface="+mn-lt"/>
                <a:cs typeface="B Lotus" pitchFamily="2" charset="-78"/>
              </a:rPr>
              <a:t>File</a:t>
            </a:r>
            <a:r>
              <a:rPr lang="fa-IR" sz="2000" b="1" dirty="0">
                <a:solidFill>
                  <a:schemeClr val="tx2">
                    <a:lumMod val="75000"/>
                  </a:schemeClr>
                </a:solidFill>
                <a:latin typeface="+mn-lt"/>
                <a:cs typeface="B Lotus" pitchFamily="2" charset="-78"/>
              </a:rPr>
              <a:t> گزینه </a:t>
            </a:r>
            <a:r>
              <a:rPr lang="en-US" sz="2000" b="1" dirty="0">
                <a:solidFill>
                  <a:schemeClr val="tx2">
                    <a:lumMod val="75000"/>
                  </a:schemeClr>
                </a:solidFill>
                <a:latin typeface="+mn-lt"/>
                <a:cs typeface="B Lotus" pitchFamily="2" charset="-78"/>
              </a:rPr>
              <a:t>New…</a:t>
            </a:r>
            <a:r>
              <a:rPr lang="fa-IR" sz="2000" b="1" dirty="0">
                <a:solidFill>
                  <a:schemeClr val="tx2">
                    <a:lumMod val="75000"/>
                  </a:schemeClr>
                </a:solidFill>
                <a:latin typeface="+mn-lt"/>
                <a:cs typeface="B Lotus" pitchFamily="2" charset="-78"/>
              </a:rPr>
              <a:t> و از لیست موجود گزینه </a:t>
            </a:r>
            <a:r>
              <a:rPr lang="en-US" sz="2000" b="1" dirty="0">
                <a:solidFill>
                  <a:schemeClr val="tx2">
                    <a:lumMod val="75000"/>
                  </a:schemeClr>
                </a:solidFill>
                <a:latin typeface="+mn-lt"/>
                <a:cs typeface="B Lotus" pitchFamily="2" charset="-78"/>
              </a:rPr>
              <a:t>Node Model</a:t>
            </a:r>
            <a:r>
              <a:rPr lang="fa-IR" sz="2000" b="1" dirty="0">
                <a:solidFill>
                  <a:schemeClr val="tx2">
                    <a:lumMod val="75000"/>
                  </a:schemeClr>
                </a:solidFill>
                <a:latin typeface="+mn-lt"/>
                <a:cs typeface="B Lotus" pitchFamily="2" charset="-78"/>
              </a:rPr>
              <a:t> را انتخاب نمایید.</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2025" y="1838325"/>
            <a:ext cx="239077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304800" y="2933700"/>
            <a:ext cx="8250238"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2- در پنجره </a:t>
            </a:r>
            <a:r>
              <a:rPr lang="en-US" sz="2000" b="1" dirty="0">
                <a:solidFill>
                  <a:schemeClr val="tx2">
                    <a:lumMod val="75000"/>
                  </a:schemeClr>
                </a:solidFill>
                <a:latin typeface="+mn-lt"/>
                <a:cs typeface="B Lotus" pitchFamily="2" charset="-78"/>
              </a:rPr>
              <a:t>Node Model</a:t>
            </a:r>
            <a:r>
              <a:rPr lang="fa-IR" sz="2000" b="1" dirty="0">
                <a:solidFill>
                  <a:schemeClr val="tx2">
                    <a:lumMod val="75000"/>
                  </a:schemeClr>
                </a:solidFill>
                <a:latin typeface="+mn-lt"/>
                <a:cs typeface="B Lotus" pitchFamily="2" charset="-78"/>
              </a:rPr>
              <a:t> دو ماژول پردازشگر و یک ماژول صف را به ترتیب شکل قرار </a:t>
            </a:r>
            <a:br>
              <a:rPr lang="fa-IR" sz="2000" b="1" dirty="0">
                <a:solidFill>
                  <a:schemeClr val="tx2">
                    <a:lumMod val="75000"/>
                  </a:schemeClr>
                </a:solidFill>
                <a:latin typeface="+mn-lt"/>
                <a:cs typeface="B Lotus" pitchFamily="2" charset="-78"/>
              </a:rPr>
            </a:br>
            <a:r>
              <a:rPr lang="fa-IR" sz="2000" b="1" dirty="0">
                <a:solidFill>
                  <a:schemeClr val="tx2">
                    <a:lumMod val="75000"/>
                  </a:schemeClr>
                </a:solidFill>
                <a:latin typeface="+mn-lt"/>
                <a:cs typeface="B Lotus" pitchFamily="2" charset="-78"/>
              </a:rPr>
              <a:t>می دهیم.</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06650" y="3394075"/>
            <a:ext cx="4581525"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0"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16" presetClass="entr" presetSubtype="21"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arn(inVertical)">
                                      <p:cBhvr>
                                        <p:cTn id="41" dur="500"/>
                                        <p:tgtEl>
                                          <p:spTgt spid="8"/>
                                        </p:tgtEl>
                                      </p:cBhvr>
                                    </p:animEffect>
                                  </p:childTnLst>
                                </p:cTn>
                              </p:par>
                            </p:childTnLst>
                          </p:cTn>
                        </p:par>
                        <p:par>
                          <p:cTn id="42" fill="hold" nodeType="afterGroup">
                            <p:stCondLst>
                              <p:cond delay="4500"/>
                            </p:stCondLst>
                            <p:childTnLst>
                              <p:par>
                                <p:cTn id="43" presetID="22" presetClass="entr" presetSubtype="4"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down)">
                                      <p:cBhvr>
                                        <p:cTn id="45" dur="500"/>
                                        <p:tgtEl>
                                          <p:spTgt spid="2"/>
                                        </p:tgtEl>
                                      </p:cBhvr>
                                    </p:animEffect>
                                  </p:childTnLst>
                                </p:cTn>
                              </p:par>
                            </p:childTnLst>
                          </p:cTn>
                        </p:par>
                        <p:par>
                          <p:cTn id="46" fill="hold" nodeType="afterGroup">
                            <p:stCondLst>
                              <p:cond delay="5000"/>
                            </p:stCondLst>
                            <p:childTnLst>
                              <p:par>
                                <p:cTn id="47" presetID="16" presetClass="entr" presetSubtype="21"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barn(inVertical)">
                                      <p:cBhvr>
                                        <p:cTn id="49" dur="500"/>
                                        <p:tgtEl>
                                          <p:spTgt spid="9"/>
                                        </p:tgtEl>
                                      </p:cBhvr>
                                    </p:animEffect>
                                  </p:childTnLst>
                                </p:cTn>
                              </p:par>
                            </p:childTnLst>
                          </p:cTn>
                        </p:par>
                        <p:par>
                          <p:cTn id="50" fill="hold" nodeType="afterGroup">
                            <p:stCondLst>
                              <p:cond delay="5500"/>
                            </p:stCondLst>
                            <p:childTnLst>
                              <p:par>
                                <p:cTn id="51" presetID="22" presetClass="entr" presetSubtype="4"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down)">
                                      <p:cBhvr>
                                        <p:cTn id="5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5120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212048F3-DFFB-434D-9A6A-D951A62726CC}"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47</a:t>
            </a:fld>
            <a:endParaRPr lang="en-US" altLang="fa-IR" sz="2800" smtClean="0">
              <a:solidFill>
                <a:srgbClr val="FF0000"/>
              </a:solidFill>
              <a:cs typeface="B Zar" panose="00000400000000000000" pitchFamily="2" charset="-78"/>
            </a:endParaRPr>
          </a:p>
        </p:txBody>
      </p:sp>
      <p:sp>
        <p:nvSpPr>
          <p:cNvPr id="6" name="TextBox 5"/>
          <p:cNvSpPr txBox="1"/>
          <p:nvPr/>
        </p:nvSpPr>
        <p:spPr>
          <a:xfrm>
            <a:off x="6950075" y="381000"/>
            <a:ext cx="1830388" cy="89217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طراحی صف</a:t>
            </a:r>
            <a:endParaRPr lang="fa-IR" sz="2000" b="1" dirty="0">
              <a:solidFill>
                <a:schemeClr val="accent6">
                  <a:lumMod val="50000"/>
                </a:schemeClr>
              </a:solidFill>
              <a:latin typeface="+mn-lt"/>
              <a:cs typeface="B Titr" pitchFamily="2" charset="-78"/>
            </a:endParaRPr>
          </a:p>
        </p:txBody>
      </p:sp>
      <p:sp>
        <p:nvSpPr>
          <p:cNvPr id="8" name="Rectangle 7"/>
          <p:cNvSpPr/>
          <p:nvPr/>
        </p:nvSpPr>
        <p:spPr>
          <a:xfrm>
            <a:off x="304800" y="1244600"/>
            <a:ext cx="8250238"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3- بر روی اولین ماژول پردازشگر راست کلیک نموده و گزینه </a:t>
            </a:r>
            <a:r>
              <a:rPr lang="en-US" sz="2000" b="1" dirty="0">
                <a:solidFill>
                  <a:schemeClr val="tx2">
                    <a:lumMod val="75000"/>
                  </a:schemeClr>
                </a:solidFill>
                <a:latin typeface="+mn-lt"/>
                <a:cs typeface="B Lotus" pitchFamily="2" charset="-78"/>
              </a:rPr>
              <a:t>Edit Attributes</a:t>
            </a:r>
            <a:r>
              <a:rPr lang="fa-IR" sz="2000" b="1" dirty="0">
                <a:solidFill>
                  <a:schemeClr val="tx2">
                    <a:lumMod val="75000"/>
                  </a:schemeClr>
                </a:solidFill>
                <a:latin typeface="+mn-lt"/>
                <a:cs typeface="B Lotus" pitchFamily="2" charset="-78"/>
              </a:rPr>
              <a:t> را انتخاب نمایید.</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4- در پنجره ظاهر شده گزینه ها را مطابق شکل زیر تغییر می دهیم.</a:t>
            </a:r>
          </a:p>
        </p:txBody>
      </p:sp>
      <p:sp>
        <p:nvSpPr>
          <p:cNvPr id="9" name="Rectangle 8"/>
          <p:cNvSpPr/>
          <p:nvPr/>
        </p:nvSpPr>
        <p:spPr>
          <a:xfrm>
            <a:off x="284163" y="5643563"/>
            <a:ext cx="8250237" cy="708025"/>
          </a:xfrm>
          <a:prstGeom prst="rect">
            <a:avLst/>
          </a:prstGeom>
        </p:spPr>
        <p:txBody>
          <a:bodyPr>
            <a:spAutoFit/>
          </a:bodyPr>
          <a:lstStyle/>
          <a:p>
            <a:pPr algn="just" rtl="1" eaLnBrk="1" fontAlgn="auto" hangingPunct="1">
              <a:spcBef>
                <a:spcPts val="0"/>
              </a:spcBef>
              <a:spcAft>
                <a:spcPts val="0"/>
              </a:spcAft>
              <a:defRPr/>
            </a:pPr>
            <a:r>
              <a:rPr lang="fa-IR" sz="2000" b="1" dirty="0">
                <a:solidFill>
                  <a:srgbClr val="FF0000"/>
                </a:solidFill>
                <a:latin typeface="+mn-lt"/>
                <a:cs typeface="B Lotus" pitchFamily="2" charset="-78"/>
              </a:rPr>
              <a:t>نکته: </a:t>
            </a:r>
            <a:r>
              <a:rPr lang="fa-IR" sz="2000" b="1" dirty="0">
                <a:solidFill>
                  <a:schemeClr val="tx2">
                    <a:lumMod val="75000"/>
                  </a:schemeClr>
                </a:solidFill>
                <a:latin typeface="+mn-lt"/>
                <a:cs typeface="B Lotus" pitchFamily="2" charset="-78"/>
              </a:rPr>
              <a:t>تابع توزیع مربوط به تولید بسته ها و اندازه آنها هم با مقادیر ثابت و هم با توابع استاندارد قابل تنظیم است.</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06650" y="1978025"/>
            <a:ext cx="4657725"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ine Callout 2 9"/>
          <p:cNvSpPr/>
          <p:nvPr/>
        </p:nvSpPr>
        <p:spPr>
          <a:xfrm>
            <a:off x="152400" y="1714500"/>
            <a:ext cx="1476375" cy="358775"/>
          </a:xfrm>
          <a:prstGeom prst="borderCallout2">
            <a:avLst>
              <a:gd name="adj1" fmla="val 47773"/>
              <a:gd name="adj2" fmla="val 98611"/>
              <a:gd name="adj3" fmla="val 49845"/>
              <a:gd name="adj4" fmla="val 113889"/>
              <a:gd name="adj5" fmla="val 251067"/>
              <a:gd name="adj6" fmla="val 180237"/>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نام ماژول</a:t>
            </a:r>
          </a:p>
        </p:txBody>
      </p:sp>
      <p:sp>
        <p:nvSpPr>
          <p:cNvPr id="11" name="Line Callout 2 10"/>
          <p:cNvSpPr/>
          <p:nvPr/>
        </p:nvSpPr>
        <p:spPr>
          <a:xfrm>
            <a:off x="147638" y="2540000"/>
            <a:ext cx="1474787" cy="358775"/>
          </a:xfrm>
          <a:prstGeom prst="borderCallout2">
            <a:avLst>
              <a:gd name="adj1" fmla="val 47773"/>
              <a:gd name="adj2" fmla="val 98611"/>
              <a:gd name="adj3" fmla="val 49845"/>
              <a:gd name="adj4" fmla="val 113889"/>
              <a:gd name="adj5" fmla="val 106846"/>
              <a:gd name="adj6" fmla="val 178988"/>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شکلک ماژول</a:t>
            </a:r>
          </a:p>
        </p:txBody>
      </p:sp>
      <p:sp>
        <p:nvSpPr>
          <p:cNvPr id="12" name="Line Callout 2 11"/>
          <p:cNvSpPr/>
          <p:nvPr/>
        </p:nvSpPr>
        <p:spPr>
          <a:xfrm>
            <a:off x="152400" y="2127250"/>
            <a:ext cx="1476375" cy="360363"/>
          </a:xfrm>
          <a:prstGeom prst="borderCallout2">
            <a:avLst>
              <a:gd name="adj1" fmla="val 41704"/>
              <a:gd name="adj2" fmla="val 99942"/>
              <a:gd name="adj3" fmla="val 40577"/>
              <a:gd name="adj4" fmla="val 112726"/>
              <a:gd name="adj5" fmla="val 186670"/>
              <a:gd name="adj6" fmla="val 179282"/>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مدل پردازشی</a:t>
            </a:r>
          </a:p>
        </p:txBody>
      </p:sp>
      <p:sp>
        <p:nvSpPr>
          <p:cNvPr id="13" name="Line Callout 2 12"/>
          <p:cNvSpPr/>
          <p:nvPr/>
        </p:nvSpPr>
        <p:spPr>
          <a:xfrm>
            <a:off x="147638" y="2955925"/>
            <a:ext cx="1474787" cy="360363"/>
          </a:xfrm>
          <a:prstGeom prst="borderCallout2">
            <a:avLst>
              <a:gd name="adj1" fmla="val 44903"/>
              <a:gd name="adj2" fmla="val 99081"/>
              <a:gd name="adj3" fmla="val 46975"/>
              <a:gd name="adj4" fmla="val 111985"/>
              <a:gd name="adj5" fmla="val 42450"/>
              <a:gd name="adj6" fmla="val 179222"/>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قالب بسته ها</a:t>
            </a:r>
          </a:p>
        </p:txBody>
      </p:sp>
      <p:sp>
        <p:nvSpPr>
          <p:cNvPr id="14" name="Line Callout 2 13"/>
          <p:cNvSpPr/>
          <p:nvPr/>
        </p:nvSpPr>
        <p:spPr>
          <a:xfrm>
            <a:off x="141288" y="3368675"/>
            <a:ext cx="1476375" cy="612775"/>
          </a:xfrm>
          <a:prstGeom prst="borderCallout2">
            <a:avLst>
              <a:gd name="adj1" fmla="val 31109"/>
              <a:gd name="adj2" fmla="val 98611"/>
              <a:gd name="adj3" fmla="val 31098"/>
              <a:gd name="adj4" fmla="val 111267"/>
              <a:gd name="adj5" fmla="val -12221"/>
              <a:gd name="adj6" fmla="val 180931"/>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تابع توزیع تولید بسته ها</a:t>
            </a:r>
          </a:p>
        </p:txBody>
      </p:sp>
      <p:sp>
        <p:nvSpPr>
          <p:cNvPr id="15" name="Line Callout 2 14"/>
          <p:cNvSpPr/>
          <p:nvPr/>
        </p:nvSpPr>
        <p:spPr>
          <a:xfrm>
            <a:off x="141288" y="4037013"/>
            <a:ext cx="1476375" cy="611187"/>
          </a:xfrm>
          <a:prstGeom prst="borderCallout2">
            <a:avLst>
              <a:gd name="adj1" fmla="val 46994"/>
              <a:gd name="adj2" fmla="val 99081"/>
              <a:gd name="adj3" fmla="val 46990"/>
              <a:gd name="adj4" fmla="val 113705"/>
              <a:gd name="adj5" fmla="val -99344"/>
              <a:gd name="adj6" fmla="val 180559"/>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تابع توزیع اندازه بسته ها</a:t>
            </a:r>
          </a:p>
        </p:txBody>
      </p:sp>
      <p:sp>
        <p:nvSpPr>
          <p:cNvPr id="16" name="Line Callout 2 15"/>
          <p:cNvSpPr/>
          <p:nvPr/>
        </p:nvSpPr>
        <p:spPr>
          <a:xfrm>
            <a:off x="141288" y="4705350"/>
            <a:ext cx="1476375" cy="358775"/>
          </a:xfrm>
          <a:prstGeom prst="borderCallout2">
            <a:avLst>
              <a:gd name="adj1" fmla="val 31109"/>
              <a:gd name="adj2" fmla="val 98611"/>
              <a:gd name="adj3" fmla="val 31098"/>
              <a:gd name="adj4" fmla="val 113848"/>
              <a:gd name="adj5" fmla="val -301588"/>
              <a:gd name="adj6" fmla="val 180070"/>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زمان شروع کار</a:t>
            </a:r>
          </a:p>
        </p:txBody>
      </p:sp>
      <p:sp>
        <p:nvSpPr>
          <p:cNvPr id="17" name="Line Callout 2 16"/>
          <p:cNvSpPr/>
          <p:nvPr/>
        </p:nvSpPr>
        <p:spPr>
          <a:xfrm>
            <a:off x="141288" y="5116513"/>
            <a:ext cx="1476375" cy="358775"/>
          </a:xfrm>
          <a:prstGeom prst="borderCallout2">
            <a:avLst>
              <a:gd name="adj1" fmla="val 49493"/>
              <a:gd name="adj2" fmla="val 99141"/>
              <a:gd name="adj3" fmla="val 49438"/>
              <a:gd name="adj4" fmla="val 113468"/>
              <a:gd name="adj5" fmla="val -376618"/>
              <a:gd name="adj6" fmla="val 180824"/>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زمان پایان کار</a:t>
            </a:r>
          </a:p>
        </p:txBody>
      </p:sp>
      <p:sp>
        <p:nvSpPr>
          <p:cNvPr id="18" name="Rectangle 17"/>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wipe(down)">
                                      <p:cBhvr>
                                        <p:cTn id="24" dur="580">
                                          <p:stCondLst>
                                            <p:cond delay="0"/>
                                          </p:stCondLst>
                                        </p:cTn>
                                        <p:tgtEl>
                                          <p:spTgt spid="6">
                                            <p:txEl>
                                              <p:pRg st="2" end="2"/>
                                            </p:txEl>
                                          </p:spTgt>
                                        </p:tgtEl>
                                      </p:cBhvr>
                                    </p:animEffect>
                                    <p:anim calcmode="lin" valueType="num">
                                      <p:cBhvr>
                                        <p:cTn id="2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xEl>
                                              <p:pRg st="2" end="2"/>
                                            </p:txEl>
                                          </p:spTgt>
                                        </p:tgtEl>
                                      </p:cBhvr>
                                      <p:to x="100000" y="60000"/>
                                    </p:animScale>
                                    <p:animScale>
                                      <p:cBhvr>
                                        <p:cTn id="31" dur="166" decel="50000">
                                          <p:stCondLst>
                                            <p:cond delay="676"/>
                                          </p:stCondLst>
                                        </p:cTn>
                                        <p:tgtEl>
                                          <p:spTgt spid="6">
                                            <p:txEl>
                                              <p:pRg st="2" end="2"/>
                                            </p:txEl>
                                          </p:spTgt>
                                        </p:tgtEl>
                                      </p:cBhvr>
                                      <p:to x="100000" y="100000"/>
                                    </p:animScale>
                                    <p:animScale>
                                      <p:cBhvr>
                                        <p:cTn id="32" dur="26">
                                          <p:stCondLst>
                                            <p:cond delay="1312"/>
                                          </p:stCondLst>
                                        </p:cTn>
                                        <p:tgtEl>
                                          <p:spTgt spid="6">
                                            <p:txEl>
                                              <p:pRg st="2" end="2"/>
                                            </p:txEl>
                                          </p:spTgt>
                                        </p:tgtEl>
                                      </p:cBhvr>
                                      <p:to x="100000" y="80000"/>
                                    </p:animScale>
                                    <p:animScale>
                                      <p:cBhvr>
                                        <p:cTn id="33" dur="166" decel="50000">
                                          <p:stCondLst>
                                            <p:cond delay="1338"/>
                                          </p:stCondLst>
                                        </p:cTn>
                                        <p:tgtEl>
                                          <p:spTgt spid="6">
                                            <p:txEl>
                                              <p:pRg st="2" end="2"/>
                                            </p:txEl>
                                          </p:spTgt>
                                        </p:tgtEl>
                                      </p:cBhvr>
                                      <p:to x="100000" y="100000"/>
                                    </p:animScale>
                                    <p:animScale>
                                      <p:cBhvr>
                                        <p:cTn id="34" dur="26">
                                          <p:stCondLst>
                                            <p:cond delay="1642"/>
                                          </p:stCondLst>
                                        </p:cTn>
                                        <p:tgtEl>
                                          <p:spTgt spid="6">
                                            <p:txEl>
                                              <p:pRg st="2" end="2"/>
                                            </p:txEl>
                                          </p:spTgt>
                                        </p:tgtEl>
                                      </p:cBhvr>
                                      <p:to x="100000" y="90000"/>
                                    </p:animScale>
                                    <p:animScale>
                                      <p:cBhvr>
                                        <p:cTn id="35" dur="166" decel="50000">
                                          <p:stCondLst>
                                            <p:cond delay="1668"/>
                                          </p:stCondLst>
                                        </p:cTn>
                                        <p:tgtEl>
                                          <p:spTgt spid="6">
                                            <p:txEl>
                                              <p:pRg st="2" end="2"/>
                                            </p:txEl>
                                          </p:spTgt>
                                        </p:tgtEl>
                                      </p:cBhvr>
                                      <p:to x="100000" y="100000"/>
                                    </p:animScale>
                                    <p:animScale>
                                      <p:cBhvr>
                                        <p:cTn id="36" dur="26">
                                          <p:stCondLst>
                                            <p:cond delay="1808"/>
                                          </p:stCondLst>
                                        </p:cTn>
                                        <p:tgtEl>
                                          <p:spTgt spid="6">
                                            <p:txEl>
                                              <p:pRg st="2" end="2"/>
                                            </p:txEl>
                                          </p:spTgt>
                                        </p:tgtEl>
                                      </p:cBhvr>
                                      <p:to x="100000" y="95000"/>
                                    </p:animScale>
                                    <p:animScale>
                                      <p:cBhvr>
                                        <p:cTn id="37" dur="166" decel="50000">
                                          <p:stCondLst>
                                            <p:cond delay="1834"/>
                                          </p:stCondLst>
                                        </p:cTn>
                                        <p:tgtEl>
                                          <p:spTgt spid="6">
                                            <p:txEl>
                                              <p:pRg st="2" end="2"/>
                                            </p:txEl>
                                          </p:spTgt>
                                        </p:tgtEl>
                                      </p:cBhvr>
                                      <p:to x="100000" y="100000"/>
                                    </p:animScale>
                                  </p:childTnLst>
                                </p:cTn>
                              </p:par>
                            </p:childTnLst>
                          </p:cTn>
                        </p:par>
                        <p:par>
                          <p:cTn id="38" fill="hold" nodeType="afterGroup">
                            <p:stCondLst>
                              <p:cond delay="4000"/>
                            </p:stCondLst>
                            <p:childTnLst>
                              <p:par>
                                <p:cTn id="39" presetID="2" presetClass="entr" presetSubtype="2" fill="hold" grpId="0" nodeType="after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 calcmode="lin" valueType="num">
                                      <p:cBhvr additive="base">
                                        <p:cTn id="4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4500"/>
                            </p:stCondLst>
                            <p:childTnLst>
                              <p:par>
                                <p:cTn id="44" presetID="2" presetClass="entr" presetSubtype="2" fill="hold" grpId="0" nodeType="afterEffect">
                                  <p:stCondLst>
                                    <p:cond delay="0"/>
                                  </p:stCondLst>
                                  <p:childTnLst>
                                    <p:set>
                                      <p:cBhvr>
                                        <p:cTn id="45" dur="1" fill="hold">
                                          <p:stCondLst>
                                            <p:cond delay="0"/>
                                          </p:stCondLst>
                                        </p:cTn>
                                        <p:tgtEl>
                                          <p:spTgt spid="8">
                                            <p:txEl>
                                              <p:pRg st="1" end="1"/>
                                            </p:txEl>
                                          </p:spTgt>
                                        </p:tgtEl>
                                        <p:attrNameLst>
                                          <p:attrName>style.visibility</p:attrName>
                                        </p:attrNameLst>
                                      </p:cBhvr>
                                      <p:to>
                                        <p:strVal val="visible"/>
                                      </p:to>
                                    </p:set>
                                    <p:anim calcmode="lin" valueType="num">
                                      <p:cBhvr additive="base">
                                        <p:cTn id="46" dur="500" fill="hold"/>
                                        <p:tgtEl>
                                          <p:spTgt spid="8">
                                            <p:txEl>
                                              <p:pRg st="1" end="1"/>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5000"/>
                            </p:stCondLst>
                            <p:childTnLst>
                              <p:par>
                                <p:cTn id="49" presetID="6" presetClass="entr" presetSubtype="16"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circle(in)">
                                      <p:cBhvr>
                                        <p:cTn id="51" dur="2000"/>
                                        <p:tgtEl>
                                          <p:spTgt spid="4"/>
                                        </p:tgtEl>
                                      </p:cBhvr>
                                    </p:animEffect>
                                  </p:childTnLst>
                                </p:cTn>
                              </p:par>
                            </p:childTnLst>
                          </p:cTn>
                        </p:par>
                        <p:par>
                          <p:cTn id="52" fill="hold" nodeType="afterGroup">
                            <p:stCondLst>
                              <p:cond delay="7000"/>
                            </p:stCondLst>
                            <p:childTnLst>
                              <p:par>
                                <p:cTn id="53" presetID="22" presetClass="entr" presetSubtype="4"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childTnLst>
                          </p:cTn>
                        </p:par>
                        <p:par>
                          <p:cTn id="56" fill="hold" nodeType="afterGroup">
                            <p:stCondLst>
                              <p:cond delay="7500"/>
                            </p:stCondLst>
                            <p:childTnLst>
                              <p:par>
                                <p:cTn id="57" presetID="22" presetClass="entr" presetSubtype="4"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down)">
                                      <p:cBhvr>
                                        <p:cTn id="59" dur="500"/>
                                        <p:tgtEl>
                                          <p:spTgt spid="12"/>
                                        </p:tgtEl>
                                      </p:cBhvr>
                                    </p:animEffect>
                                  </p:childTnLst>
                                </p:cTn>
                              </p:par>
                            </p:childTnLst>
                          </p:cTn>
                        </p:par>
                        <p:par>
                          <p:cTn id="60" fill="hold" nodeType="afterGroup">
                            <p:stCondLst>
                              <p:cond delay="8000"/>
                            </p:stCondLst>
                            <p:childTnLst>
                              <p:par>
                                <p:cTn id="61" presetID="22" presetClass="entr" presetSubtype="4"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down)">
                                      <p:cBhvr>
                                        <p:cTn id="63" dur="500"/>
                                        <p:tgtEl>
                                          <p:spTgt spid="11"/>
                                        </p:tgtEl>
                                      </p:cBhvr>
                                    </p:animEffect>
                                  </p:childTnLst>
                                </p:cTn>
                              </p:par>
                            </p:childTnLst>
                          </p:cTn>
                        </p:par>
                        <p:par>
                          <p:cTn id="64" fill="hold" nodeType="afterGroup">
                            <p:stCondLst>
                              <p:cond delay="8500"/>
                            </p:stCondLst>
                            <p:childTnLst>
                              <p:par>
                                <p:cTn id="65" presetID="22" presetClass="entr" presetSubtype="4"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down)">
                                      <p:cBhvr>
                                        <p:cTn id="67" dur="500"/>
                                        <p:tgtEl>
                                          <p:spTgt spid="13"/>
                                        </p:tgtEl>
                                      </p:cBhvr>
                                    </p:animEffect>
                                  </p:childTnLst>
                                </p:cTn>
                              </p:par>
                            </p:childTnLst>
                          </p:cTn>
                        </p:par>
                        <p:par>
                          <p:cTn id="68" fill="hold" nodeType="afterGroup">
                            <p:stCondLst>
                              <p:cond delay="9000"/>
                            </p:stCondLst>
                            <p:childTnLst>
                              <p:par>
                                <p:cTn id="69" presetID="22" presetClass="entr" presetSubtype="4"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down)">
                                      <p:cBhvr>
                                        <p:cTn id="71" dur="500"/>
                                        <p:tgtEl>
                                          <p:spTgt spid="14"/>
                                        </p:tgtEl>
                                      </p:cBhvr>
                                    </p:animEffect>
                                  </p:childTnLst>
                                </p:cTn>
                              </p:par>
                            </p:childTnLst>
                          </p:cTn>
                        </p:par>
                        <p:par>
                          <p:cTn id="72" fill="hold" nodeType="afterGroup">
                            <p:stCondLst>
                              <p:cond delay="9500"/>
                            </p:stCondLst>
                            <p:childTnLst>
                              <p:par>
                                <p:cTn id="73" presetID="22" presetClass="entr" presetSubtype="4"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down)">
                                      <p:cBhvr>
                                        <p:cTn id="75" dur="500"/>
                                        <p:tgtEl>
                                          <p:spTgt spid="15"/>
                                        </p:tgtEl>
                                      </p:cBhvr>
                                    </p:animEffect>
                                  </p:childTnLst>
                                </p:cTn>
                              </p:par>
                            </p:childTnLst>
                          </p:cTn>
                        </p:par>
                        <p:par>
                          <p:cTn id="76" fill="hold" nodeType="afterGroup">
                            <p:stCondLst>
                              <p:cond delay="10000"/>
                            </p:stCondLst>
                            <p:childTnLst>
                              <p:par>
                                <p:cTn id="77" presetID="22" presetClass="entr" presetSubtype="4"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down)">
                                      <p:cBhvr>
                                        <p:cTn id="79" dur="500"/>
                                        <p:tgtEl>
                                          <p:spTgt spid="16"/>
                                        </p:tgtEl>
                                      </p:cBhvr>
                                    </p:animEffect>
                                  </p:childTnLst>
                                </p:cTn>
                              </p:par>
                            </p:childTnLst>
                          </p:cTn>
                        </p:par>
                        <p:par>
                          <p:cTn id="80" fill="hold" nodeType="afterGroup">
                            <p:stCondLst>
                              <p:cond delay="10500"/>
                            </p:stCondLst>
                            <p:childTnLst>
                              <p:par>
                                <p:cTn id="81" presetID="22" presetClass="entr" presetSubtype="4"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down)">
                                      <p:cBhvr>
                                        <p:cTn id="83" dur="500"/>
                                        <p:tgtEl>
                                          <p:spTgt spid="17"/>
                                        </p:tgtEl>
                                      </p:cBhvr>
                                    </p:animEffect>
                                  </p:childTnLst>
                                </p:cTn>
                              </p:par>
                            </p:childTnLst>
                          </p:cTn>
                        </p:par>
                        <p:par>
                          <p:cTn id="84" fill="hold" nodeType="afterGroup">
                            <p:stCondLst>
                              <p:cond delay="11000"/>
                            </p:stCondLst>
                            <p:childTnLst>
                              <p:par>
                                <p:cTn id="85" presetID="45" presetClass="entr" presetSubtype="0" fill="hold" grpId="0" nodeType="afterEffect">
                                  <p:stCondLst>
                                    <p:cond delay="0"/>
                                  </p:stCondLst>
                                  <p:childTnLst>
                                    <p:set>
                                      <p:cBhvr>
                                        <p:cTn id="86" dur="1" fill="hold">
                                          <p:stCondLst>
                                            <p:cond delay="0"/>
                                          </p:stCondLst>
                                        </p:cTn>
                                        <p:tgtEl>
                                          <p:spTgt spid="9">
                                            <p:txEl>
                                              <p:pRg st="0" end="0"/>
                                            </p:txEl>
                                          </p:spTgt>
                                        </p:tgtEl>
                                        <p:attrNameLst>
                                          <p:attrName>style.visibility</p:attrName>
                                        </p:attrNameLst>
                                      </p:cBhvr>
                                      <p:to>
                                        <p:strVal val="visible"/>
                                      </p:to>
                                    </p:set>
                                    <p:animEffect transition="in" filter="fade">
                                      <p:cBhvr>
                                        <p:cTn id="87" dur="2000"/>
                                        <p:tgtEl>
                                          <p:spTgt spid="9">
                                            <p:txEl>
                                              <p:pRg st="0" end="0"/>
                                            </p:txEl>
                                          </p:spTgt>
                                        </p:tgtEl>
                                      </p:cBhvr>
                                    </p:animEffect>
                                    <p:anim calcmode="lin" valueType="num">
                                      <p:cBhvr>
                                        <p:cTn id="88" dur="2000" fill="hold"/>
                                        <p:tgtEl>
                                          <p:spTgt spid="9">
                                            <p:txEl>
                                              <p:pRg st="0" end="0"/>
                                            </p:txEl>
                                          </p:spTgt>
                                        </p:tgtEl>
                                        <p:attrNameLst>
                                          <p:attrName>ppt_w</p:attrName>
                                        </p:attrNameLst>
                                      </p:cBhvr>
                                      <p:tavLst>
                                        <p:tav tm="0" fmla="#ppt_w*sin(2.5*pi*$)">
                                          <p:val>
                                            <p:fltVal val="0"/>
                                          </p:val>
                                        </p:tav>
                                        <p:tav tm="100000">
                                          <p:val>
                                            <p:fltVal val="1"/>
                                          </p:val>
                                        </p:tav>
                                      </p:tavLst>
                                    </p:anim>
                                    <p:anim calcmode="lin" valueType="num">
                                      <p:cBhvr>
                                        <p:cTn id="89" dur="20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P spid="9" grpId="0" build="p"/>
      <p:bldP spid="10" grpId="0" animBg="1"/>
      <p:bldP spid="11" grpId="0" animBg="1"/>
      <p:bldP spid="12" grpId="0" animBg="1"/>
      <p:bldP spid="13" grpId="0" animBg="1"/>
      <p:bldP spid="14" grpId="0" animBg="1"/>
      <p:bldP spid="15" grpId="0" animBg="1"/>
      <p:bldP spid="16" grpId="0" animBg="1"/>
      <p:bldP spid="1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52227"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D32899A5-C316-496B-B34D-F0CA98036A7A}"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48</a:t>
            </a:fld>
            <a:endParaRPr lang="en-US" altLang="fa-IR" sz="2800" smtClean="0">
              <a:solidFill>
                <a:srgbClr val="FF0000"/>
              </a:solidFill>
              <a:cs typeface="B Zar" panose="00000400000000000000" pitchFamily="2" charset="-78"/>
            </a:endParaRPr>
          </a:p>
        </p:txBody>
      </p:sp>
      <p:sp>
        <p:nvSpPr>
          <p:cNvPr id="8" name="Rectangle 7"/>
          <p:cNvSpPr/>
          <p:nvPr/>
        </p:nvSpPr>
        <p:spPr>
          <a:xfrm>
            <a:off x="304800" y="1325563"/>
            <a:ext cx="8250238"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همانگونه که در شکل زیر مشاهده می کنید </a:t>
            </a:r>
            <a:r>
              <a:rPr lang="en-US" sz="2000" b="1" dirty="0" err="1">
                <a:solidFill>
                  <a:schemeClr val="tx2">
                    <a:lumMod val="75000"/>
                  </a:schemeClr>
                </a:solidFill>
                <a:latin typeface="+mn-lt"/>
                <a:cs typeface="B Lotus" pitchFamily="2" charset="-78"/>
              </a:rPr>
              <a:t>OPNet</a:t>
            </a:r>
            <a:r>
              <a:rPr lang="fa-IR" sz="2000" b="1" dirty="0">
                <a:solidFill>
                  <a:schemeClr val="tx2">
                    <a:lumMod val="75000"/>
                  </a:schemeClr>
                </a:solidFill>
                <a:latin typeface="+mn-lt"/>
                <a:cs typeface="B Lotus" pitchFamily="2" charset="-78"/>
              </a:rPr>
              <a:t> از تعداد زیادی تابع توزیع استاندارد همانند تابع برنولی، گاما، لاپلاس، نرمال، پواسون و ... برای تولید و یا پردازش بسته ها پشتیبانی می کند</a:t>
            </a:r>
            <a:r>
              <a:rPr lang="en-US" sz="2000" b="1" dirty="0">
                <a:solidFill>
                  <a:schemeClr val="tx2">
                    <a:lumMod val="75000"/>
                  </a:schemeClr>
                </a:solidFill>
                <a:latin typeface="+mn-lt"/>
                <a:cs typeface="B Lotus" pitchFamily="2" charset="-78"/>
              </a:rPr>
              <a:t>.</a:t>
            </a:r>
            <a:endParaRPr lang="fa-IR" sz="2000" b="1" dirty="0">
              <a:solidFill>
                <a:schemeClr val="tx2">
                  <a:lumMod val="75000"/>
                </a:schemeClr>
              </a:solidFill>
              <a:latin typeface="+mn-lt"/>
              <a:cs typeface="B Lotus"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63725" y="3171825"/>
            <a:ext cx="245745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 name="Straight Connector 19"/>
          <p:cNvCxnSpPr/>
          <p:nvPr/>
        </p:nvCxnSpPr>
        <p:spPr>
          <a:xfrm flipV="1">
            <a:off x="4241800" y="2228850"/>
            <a:ext cx="1101725" cy="1362075"/>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pic>
        <p:nvPicPr>
          <p:cNvPr id="22" name="Picture 2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43525" y="2228850"/>
            <a:ext cx="1228725" cy="421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Straight Connector 23"/>
          <p:cNvCxnSpPr/>
          <p:nvPr/>
        </p:nvCxnSpPr>
        <p:spPr>
          <a:xfrm>
            <a:off x="4238625" y="3625850"/>
            <a:ext cx="1104900" cy="2771775"/>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sp>
        <p:nvSpPr>
          <p:cNvPr id="28" name="Rectangle 27"/>
          <p:cNvSpPr/>
          <p:nvPr/>
        </p:nvSpPr>
        <p:spPr>
          <a:xfrm>
            <a:off x="5343525" y="2228850"/>
            <a:ext cx="1228725" cy="421957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endParaRPr lang="fa-IR"/>
          </a:p>
        </p:txBody>
      </p:sp>
      <p:sp>
        <p:nvSpPr>
          <p:cNvPr id="29" name="TextBox 28"/>
          <p:cNvSpPr txBox="1"/>
          <p:nvPr/>
        </p:nvSpPr>
        <p:spPr>
          <a:xfrm>
            <a:off x="6950075" y="381000"/>
            <a:ext cx="1830388" cy="89217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طراحی صف</a:t>
            </a:r>
            <a:endParaRPr lang="fa-IR" sz="2000" b="1" dirty="0">
              <a:solidFill>
                <a:schemeClr val="accent6">
                  <a:lumMod val="50000"/>
                </a:schemeClr>
              </a:solidFill>
              <a:latin typeface="+mn-lt"/>
              <a:cs typeface="B Titr" pitchFamily="2" charset="-78"/>
            </a:endParaRPr>
          </a:p>
        </p:txBody>
      </p:sp>
      <p:sp>
        <p:nvSpPr>
          <p:cNvPr id="11" name="Rectangle 10"/>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down)">
                                      <p:cBhvr>
                                        <p:cTn id="7" dur="580">
                                          <p:stCondLst>
                                            <p:cond delay="0"/>
                                          </p:stCondLst>
                                        </p:cTn>
                                        <p:tgtEl>
                                          <p:spTgt spid="29">
                                            <p:txEl>
                                              <p:pRg st="0" end="0"/>
                                            </p:txEl>
                                          </p:spTgt>
                                        </p:tgtEl>
                                      </p:cBhvr>
                                    </p:animEffect>
                                    <p:anim calcmode="lin" valueType="num">
                                      <p:cBhvr>
                                        <p:cTn id="8" dur="1822" tmFilter="0,0; 0.14,0.36; 0.43,0.73; 0.71,0.91; 1.0,1.0">
                                          <p:stCondLst>
                                            <p:cond delay="0"/>
                                          </p:stCondLst>
                                        </p:cTn>
                                        <p:tgtEl>
                                          <p:spTgt spid="29">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9">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9">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9">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9">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9">
                                            <p:txEl>
                                              <p:pRg st="0" end="0"/>
                                            </p:txEl>
                                          </p:spTgt>
                                        </p:tgtEl>
                                      </p:cBhvr>
                                      <p:to x="100000" y="60000"/>
                                    </p:animScale>
                                    <p:animScale>
                                      <p:cBhvr>
                                        <p:cTn id="14" dur="166" decel="50000">
                                          <p:stCondLst>
                                            <p:cond delay="676"/>
                                          </p:stCondLst>
                                        </p:cTn>
                                        <p:tgtEl>
                                          <p:spTgt spid="29">
                                            <p:txEl>
                                              <p:pRg st="0" end="0"/>
                                            </p:txEl>
                                          </p:spTgt>
                                        </p:tgtEl>
                                      </p:cBhvr>
                                      <p:to x="100000" y="100000"/>
                                    </p:animScale>
                                    <p:animScale>
                                      <p:cBhvr>
                                        <p:cTn id="15" dur="26">
                                          <p:stCondLst>
                                            <p:cond delay="1312"/>
                                          </p:stCondLst>
                                        </p:cTn>
                                        <p:tgtEl>
                                          <p:spTgt spid="29">
                                            <p:txEl>
                                              <p:pRg st="0" end="0"/>
                                            </p:txEl>
                                          </p:spTgt>
                                        </p:tgtEl>
                                      </p:cBhvr>
                                      <p:to x="100000" y="80000"/>
                                    </p:animScale>
                                    <p:animScale>
                                      <p:cBhvr>
                                        <p:cTn id="16" dur="166" decel="50000">
                                          <p:stCondLst>
                                            <p:cond delay="1338"/>
                                          </p:stCondLst>
                                        </p:cTn>
                                        <p:tgtEl>
                                          <p:spTgt spid="29">
                                            <p:txEl>
                                              <p:pRg st="0" end="0"/>
                                            </p:txEl>
                                          </p:spTgt>
                                        </p:tgtEl>
                                      </p:cBhvr>
                                      <p:to x="100000" y="100000"/>
                                    </p:animScale>
                                    <p:animScale>
                                      <p:cBhvr>
                                        <p:cTn id="17" dur="26">
                                          <p:stCondLst>
                                            <p:cond delay="1642"/>
                                          </p:stCondLst>
                                        </p:cTn>
                                        <p:tgtEl>
                                          <p:spTgt spid="29">
                                            <p:txEl>
                                              <p:pRg st="0" end="0"/>
                                            </p:txEl>
                                          </p:spTgt>
                                        </p:tgtEl>
                                      </p:cBhvr>
                                      <p:to x="100000" y="90000"/>
                                    </p:animScale>
                                    <p:animScale>
                                      <p:cBhvr>
                                        <p:cTn id="18" dur="166" decel="50000">
                                          <p:stCondLst>
                                            <p:cond delay="1668"/>
                                          </p:stCondLst>
                                        </p:cTn>
                                        <p:tgtEl>
                                          <p:spTgt spid="29">
                                            <p:txEl>
                                              <p:pRg st="0" end="0"/>
                                            </p:txEl>
                                          </p:spTgt>
                                        </p:tgtEl>
                                      </p:cBhvr>
                                      <p:to x="100000" y="100000"/>
                                    </p:animScale>
                                    <p:animScale>
                                      <p:cBhvr>
                                        <p:cTn id="19" dur="26">
                                          <p:stCondLst>
                                            <p:cond delay="1808"/>
                                          </p:stCondLst>
                                        </p:cTn>
                                        <p:tgtEl>
                                          <p:spTgt spid="29">
                                            <p:txEl>
                                              <p:pRg st="0" end="0"/>
                                            </p:txEl>
                                          </p:spTgt>
                                        </p:tgtEl>
                                      </p:cBhvr>
                                      <p:to x="100000" y="95000"/>
                                    </p:animScale>
                                    <p:animScale>
                                      <p:cBhvr>
                                        <p:cTn id="20" dur="166" decel="50000">
                                          <p:stCondLst>
                                            <p:cond delay="1834"/>
                                          </p:stCondLst>
                                        </p:cTn>
                                        <p:tgtEl>
                                          <p:spTgt spid="29">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29">
                                            <p:txEl>
                                              <p:pRg st="2" end="2"/>
                                            </p:txEl>
                                          </p:spTgt>
                                        </p:tgtEl>
                                        <p:attrNameLst>
                                          <p:attrName>style.visibility</p:attrName>
                                        </p:attrNameLst>
                                      </p:cBhvr>
                                      <p:to>
                                        <p:strVal val="visible"/>
                                      </p:to>
                                    </p:set>
                                    <p:animEffect transition="in" filter="wipe(down)">
                                      <p:cBhvr>
                                        <p:cTn id="24" dur="580">
                                          <p:stCondLst>
                                            <p:cond delay="0"/>
                                          </p:stCondLst>
                                        </p:cTn>
                                        <p:tgtEl>
                                          <p:spTgt spid="29">
                                            <p:txEl>
                                              <p:pRg st="2" end="2"/>
                                            </p:txEl>
                                          </p:spTgt>
                                        </p:tgtEl>
                                      </p:cBhvr>
                                    </p:animEffect>
                                    <p:anim calcmode="lin" valueType="num">
                                      <p:cBhvr>
                                        <p:cTn id="25" dur="1822" tmFilter="0,0; 0.14,0.36; 0.43,0.73; 0.71,0.91; 1.0,1.0">
                                          <p:stCondLst>
                                            <p:cond delay="0"/>
                                          </p:stCondLst>
                                        </p:cTn>
                                        <p:tgtEl>
                                          <p:spTgt spid="29">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29">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29">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29">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29">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29">
                                            <p:txEl>
                                              <p:pRg st="2" end="2"/>
                                            </p:txEl>
                                          </p:spTgt>
                                        </p:tgtEl>
                                      </p:cBhvr>
                                      <p:to x="100000" y="60000"/>
                                    </p:animScale>
                                    <p:animScale>
                                      <p:cBhvr>
                                        <p:cTn id="31" dur="166" decel="50000">
                                          <p:stCondLst>
                                            <p:cond delay="676"/>
                                          </p:stCondLst>
                                        </p:cTn>
                                        <p:tgtEl>
                                          <p:spTgt spid="29">
                                            <p:txEl>
                                              <p:pRg st="2" end="2"/>
                                            </p:txEl>
                                          </p:spTgt>
                                        </p:tgtEl>
                                      </p:cBhvr>
                                      <p:to x="100000" y="100000"/>
                                    </p:animScale>
                                    <p:animScale>
                                      <p:cBhvr>
                                        <p:cTn id="32" dur="26">
                                          <p:stCondLst>
                                            <p:cond delay="1312"/>
                                          </p:stCondLst>
                                        </p:cTn>
                                        <p:tgtEl>
                                          <p:spTgt spid="29">
                                            <p:txEl>
                                              <p:pRg st="2" end="2"/>
                                            </p:txEl>
                                          </p:spTgt>
                                        </p:tgtEl>
                                      </p:cBhvr>
                                      <p:to x="100000" y="80000"/>
                                    </p:animScale>
                                    <p:animScale>
                                      <p:cBhvr>
                                        <p:cTn id="33" dur="166" decel="50000">
                                          <p:stCondLst>
                                            <p:cond delay="1338"/>
                                          </p:stCondLst>
                                        </p:cTn>
                                        <p:tgtEl>
                                          <p:spTgt spid="29">
                                            <p:txEl>
                                              <p:pRg st="2" end="2"/>
                                            </p:txEl>
                                          </p:spTgt>
                                        </p:tgtEl>
                                      </p:cBhvr>
                                      <p:to x="100000" y="100000"/>
                                    </p:animScale>
                                    <p:animScale>
                                      <p:cBhvr>
                                        <p:cTn id="34" dur="26">
                                          <p:stCondLst>
                                            <p:cond delay="1642"/>
                                          </p:stCondLst>
                                        </p:cTn>
                                        <p:tgtEl>
                                          <p:spTgt spid="29">
                                            <p:txEl>
                                              <p:pRg st="2" end="2"/>
                                            </p:txEl>
                                          </p:spTgt>
                                        </p:tgtEl>
                                      </p:cBhvr>
                                      <p:to x="100000" y="90000"/>
                                    </p:animScale>
                                    <p:animScale>
                                      <p:cBhvr>
                                        <p:cTn id="35" dur="166" decel="50000">
                                          <p:stCondLst>
                                            <p:cond delay="1668"/>
                                          </p:stCondLst>
                                        </p:cTn>
                                        <p:tgtEl>
                                          <p:spTgt spid="29">
                                            <p:txEl>
                                              <p:pRg st="2" end="2"/>
                                            </p:txEl>
                                          </p:spTgt>
                                        </p:tgtEl>
                                      </p:cBhvr>
                                      <p:to x="100000" y="100000"/>
                                    </p:animScale>
                                    <p:animScale>
                                      <p:cBhvr>
                                        <p:cTn id="36" dur="26">
                                          <p:stCondLst>
                                            <p:cond delay="1808"/>
                                          </p:stCondLst>
                                        </p:cTn>
                                        <p:tgtEl>
                                          <p:spTgt spid="29">
                                            <p:txEl>
                                              <p:pRg st="2" end="2"/>
                                            </p:txEl>
                                          </p:spTgt>
                                        </p:tgtEl>
                                      </p:cBhvr>
                                      <p:to x="100000" y="95000"/>
                                    </p:animScale>
                                    <p:animScale>
                                      <p:cBhvr>
                                        <p:cTn id="37" dur="166" decel="50000">
                                          <p:stCondLst>
                                            <p:cond delay="1834"/>
                                          </p:stCondLst>
                                        </p:cTn>
                                        <p:tgtEl>
                                          <p:spTgt spid="29">
                                            <p:txEl>
                                              <p:pRg st="2" end="2"/>
                                            </p:txEl>
                                          </p:spTgt>
                                        </p:tgtEl>
                                      </p:cBhvr>
                                      <p:to x="100000" y="100000"/>
                                    </p:animScale>
                                  </p:childTnLst>
                                </p:cTn>
                              </p:par>
                            </p:childTnLst>
                          </p:cTn>
                        </p:par>
                        <p:par>
                          <p:cTn id="38" fill="hold" nodeType="afterGroup">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par>
                          <p:cTn id="44" fill="hold" nodeType="afterGroup">
                            <p:stCondLst>
                              <p:cond delay="4500"/>
                            </p:stCondLst>
                            <p:childTnLst>
                              <p:par>
                                <p:cTn id="45" presetID="2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down)">
                                      <p:cBhvr>
                                        <p:cTn id="47" dur="500"/>
                                        <p:tgtEl>
                                          <p:spTgt spid="2"/>
                                        </p:tgtEl>
                                      </p:cBhvr>
                                    </p:animEffect>
                                  </p:childTnLst>
                                </p:cTn>
                              </p:par>
                            </p:childTnLst>
                          </p:cTn>
                        </p:par>
                        <p:par>
                          <p:cTn id="48" fill="hold" nodeType="afterGroup">
                            <p:stCondLst>
                              <p:cond delay="5000"/>
                            </p:stCondLst>
                            <p:childTnLst>
                              <p:par>
                                <p:cTn id="49" presetID="2" presetClass="entr" presetSubtype="8"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0-#ppt_w/2"/>
                                          </p:val>
                                        </p:tav>
                                        <p:tav tm="100000">
                                          <p:val>
                                            <p:strVal val="#ppt_x"/>
                                          </p:val>
                                        </p:tav>
                                      </p:tavLst>
                                    </p:anim>
                                    <p:anim calcmode="lin" valueType="num">
                                      <p:cBhvr additive="base">
                                        <p:cTn id="52" dur="500" fill="hold"/>
                                        <p:tgtEl>
                                          <p:spTgt spid="20"/>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0-#ppt_w/2"/>
                                          </p:val>
                                        </p:tav>
                                        <p:tav tm="100000">
                                          <p:val>
                                            <p:strVal val="#ppt_x"/>
                                          </p:val>
                                        </p:tav>
                                      </p:tavLst>
                                    </p:anim>
                                    <p:anim calcmode="lin" valueType="num">
                                      <p:cBhvr additive="base">
                                        <p:cTn id="56" dur="500" fill="hold"/>
                                        <p:tgtEl>
                                          <p:spTgt spid="24"/>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5500"/>
                            </p:stCondLst>
                            <p:childTnLst>
                              <p:par>
                                <p:cTn id="58" presetID="53" presetClass="entr" presetSubtype="16"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animEffect transition="in" filter="fade">
                                      <p:cBhvr>
                                        <p:cTn id="62" dur="500"/>
                                        <p:tgtEl>
                                          <p:spTgt spid="22"/>
                                        </p:tgtEl>
                                      </p:cBhvr>
                                    </p:animEffect>
                                  </p:childTnLst>
                                </p:cTn>
                              </p:par>
                            </p:childTnLst>
                          </p:cTn>
                        </p:par>
                        <p:par>
                          <p:cTn id="63" fill="hold" nodeType="afterGroup">
                            <p:stCondLst>
                              <p:cond delay="6000"/>
                            </p:stCondLst>
                            <p:childTnLst>
                              <p:par>
                                <p:cTn id="64" presetID="53" presetClass="entr" presetSubtype="16"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p:cTn id="66" dur="500" fill="hold"/>
                                        <p:tgtEl>
                                          <p:spTgt spid="28"/>
                                        </p:tgtEl>
                                        <p:attrNameLst>
                                          <p:attrName>ppt_w</p:attrName>
                                        </p:attrNameLst>
                                      </p:cBhvr>
                                      <p:tavLst>
                                        <p:tav tm="0">
                                          <p:val>
                                            <p:fltVal val="0"/>
                                          </p:val>
                                        </p:tav>
                                        <p:tav tm="100000">
                                          <p:val>
                                            <p:strVal val="#ppt_w"/>
                                          </p:val>
                                        </p:tav>
                                      </p:tavLst>
                                    </p:anim>
                                    <p:anim calcmode="lin" valueType="num">
                                      <p:cBhvr>
                                        <p:cTn id="67" dur="500" fill="hold"/>
                                        <p:tgtEl>
                                          <p:spTgt spid="28"/>
                                        </p:tgtEl>
                                        <p:attrNameLst>
                                          <p:attrName>ppt_h</p:attrName>
                                        </p:attrNameLst>
                                      </p:cBhvr>
                                      <p:tavLst>
                                        <p:tav tm="0">
                                          <p:val>
                                            <p:fltVal val="0"/>
                                          </p:val>
                                        </p:tav>
                                        <p:tav tm="100000">
                                          <p:val>
                                            <p:strVal val="#ppt_h"/>
                                          </p:val>
                                        </p:tav>
                                      </p:tavLst>
                                    </p:anim>
                                    <p:animEffect transition="in" filter="fade">
                                      <p:cBhvr>
                                        <p:cTn id="6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8" grpId="0" animBg="1"/>
      <p:bldP spid="29"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53251"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2B6F4AD0-4AC2-433B-9A6B-633B5AF9276F}"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49</a:t>
            </a:fld>
            <a:endParaRPr lang="en-US" altLang="fa-IR" sz="2800" smtClean="0">
              <a:solidFill>
                <a:srgbClr val="FF0000"/>
              </a:solidFill>
              <a:cs typeface="B Zar" panose="00000400000000000000" pitchFamily="2" charset="-78"/>
            </a:endParaRPr>
          </a:p>
        </p:txBody>
      </p:sp>
      <p:sp>
        <p:nvSpPr>
          <p:cNvPr id="8" name="Rectangle 7"/>
          <p:cNvSpPr/>
          <p:nvPr/>
        </p:nvSpPr>
        <p:spPr>
          <a:xfrm>
            <a:off x="330200" y="1293813"/>
            <a:ext cx="8250238" cy="1016000"/>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5- بر روی دومین ماژول پردازشگر نیز راست کلیک نموده و گزینه </a:t>
            </a:r>
            <a:r>
              <a:rPr lang="en-US" sz="2000" b="1" dirty="0">
                <a:solidFill>
                  <a:schemeClr val="tx2">
                    <a:lumMod val="75000"/>
                  </a:schemeClr>
                </a:solidFill>
                <a:latin typeface="+mn-lt"/>
                <a:cs typeface="B Lotus" pitchFamily="2" charset="-78"/>
              </a:rPr>
              <a:t>Edit Attributes</a:t>
            </a:r>
            <a:r>
              <a:rPr lang="fa-IR" sz="2000" b="1" dirty="0">
                <a:solidFill>
                  <a:schemeClr val="tx2">
                    <a:lumMod val="75000"/>
                  </a:schemeClr>
                </a:solidFill>
                <a:latin typeface="+mn-lt"/>
                <a:cs typeface="B Lotus" pitchFamily="2" charset="-78"/>
              </a:rPr>
              <a:t> را انتخاب نمایید.</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6- در پنجره ظاهر شده گزینه ها را مطابق شکل زیر تغییر می دهیم.</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1313" y="2598738"/>
            <a:ext cx="4429125"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Line Callout 2 10"/>
          <p:cNvSpPr/>
          <p:nvPr/>
        </p:nvSpPr>
        <p:spPr>
          <a:xfrm>
            <a:off x="482600" y="3822700"/>
            <a:ext cx="1476375" cy="360363"/>
          </a:xfrm>
          <a:prstGeom prst="borderCallout2">
            <a:avLst>
              <a:gd name="adj1" fmla="val 47773"/>
              <a:gd name="adj2" fmla="val 98611"/>
              <a:gd name="adj3" fmla="val 49845"/>
              <a:gd name="adj4" fmla="val 113889"/>
              <a:gd name="adj5" fmla="val -58959"/>
              <a:gd name="adj6" fmla="val 188453"/>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شکلک ماژول</a:t>
            </a:r>
          </a:p>
        </p:txBody>
      </p:sp>
      <p:sp>
        <p:nvSpPr>
          <p:cNvPr id="12" name="Line Callout 2 11"/>
          <p:cNvSpPr/>
          <p:nvPr/>
        </p:nvSpPr>
        <p:spPr>
          <a:xfrm>
            <a:off x="482600" y="3282950"/>
            <a:ext cx="1476375" cy="360363"/>
          </a:xfrm>
          <a:prstGeom prst="borderCallout2">
            <a:avLst>
              <a:gd name="adj1" fmla="val 41704"/>
              <a:gd name="adj2" fmla="val 99942"/>
              <a:gd name="adj3" fmla="val 40577"/>
              <a:gd name="adj4" fmla="val 112726"/>
              <a:gd name="adj5" fmla="val 34976"/>
              <a:gd name="adj6" fmla="val 191328"/>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مدل پردازشی</a:t>
            </a:r>
          </a:p>
        </p:txBody>
      </p:sp>
      <p:sp>
        <p:nvSpPr>
          <p:cNvPr id="10" name="Line Callout 2 9"/>
          <p:cNvSpPr/>
          <p:nvPr/>
        </p:nvSpPr>
        <p:spPr>
          <a:xfrm>
            <a:off x="482600" y="2673350"/>
            <a:ext cx="1476375" cy="360363"/>
          </a:xfrm>
          <a:prstGeom prst="borderCallout2">
            <a:avLst>
              <a:gd name="adj1" fmla="val 47773"/>
              <a:gd name="adj2" fmla="val 98611"/>
              <a:gd name="adj3" fmla="val 49845"/>
              <a:gd name="adj4" fmla="val 113889"/>
              <a:gd name="adj5" fmla="val 162873"/>
              <a:gd name="adj6" fmla="val 187981"/>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نام ماژول</a:t>
            </a:r>
          </a:p>
        </p:txBody>
      </p:sp>
      <p:sp>
        <p:nvSpPr>
          <p:cNvPr id="18" name="TextBox 17"/>
          <p:cNvSpPr txBox="1"/>
          <p:nvPr/>
        </p:nvSpPr>
        <p:spPr>
          <a:xfrm>
            <a:off x="6950075" y="381000"/>
            <a:ext cx="1830388" cy="89217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طراحی صف</a:t>
            </a:r>
            <a:endParaRPr lang="fa-IR" sz="2000" b="1" dirty="0">
              <a:solidFill>
                <a:schemeClr val="accent6">
                  <a:lumMod val="50000"/>
                </a:schemeClr>
              </a:solidFill>
              <a:latin typeface="+mn-lt"/>
              <a:cs typeface="B Titr" pitchFamily="2" charset="-78"/>
            </a:endParaRPr>
          </a:p>
        </p:txBody>
      </p:sp>
      <p:sp>
        <p:nvSpPr>
          <p:cNvPr id="13" name="Rectangle 12"/>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down)">
                                      <p:cBhvr>
                                        <p:cTn id="7" dur="580">
                                          <p:stCondLst>
                                            <p:cond delay="0"/>
                                          </p:stCondLst>
                                        </p:cTn>
                                        <p:tgtEl>
                                          <p:spTgt spid="18">
                                            <p:txEl>
                                              <p:pRg st="0" end="0"/>
                                            </p:txEl>
                                          </p:spTgt>
                                        </p:tgtEl>
                                      </p:cBhvr>
                                    </p:animEffect>
                                    <p:anim calcmode="lin" valueType="num">
                                      <p:cBhvr>
                                        <p:cTn id="8" dur="1822" tmFilter="0,0; 0.14,0.36; 0.43,0.73; 0.71,0.91; 1.0,1.0">
                                          <p:stCondLst>
                                            <p:cond delay="0"/>
                                          </p:stCondLst>
                                        </p:cTn>
                                        <p:tgtEl>
                                          <p:spTgt spid="18">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8">
                                            <p:txEl>
                                              <p:pRg st="0" end="0"/>
                                            </p:txEl>
                                          </p:spTgt>
                                        </p:tgtEl>
                                      </p:cBhvr>
                                      <p:to x="100000" y="60000"/>
                                    </p:animScale>
                                    <p:animScale>
                                      <p:cBhvr>
                                        <p:cTn id="14" dur="166" decel="50000">
                                          <p:stCondLst>
                                            <p:cond delay="676"/>
                                          </p:stCondLst>
                                        </p:cTn>
                                        <p:tgtEl>
                                          <p:spTgt spid="18">
                                            <p:txEl>
                                              <p:pRg st="0" end="0"/>
                                            </p:txEl>
                                          </p:spTgt>
                                        </p:tgtEl>
                                      </p:cBhvr>
                                      <p:to x="100000" y="100000"/>
                                    </p:animScale>
                                    <p:animScale>
                                      <p:cBhvr>
                                        <p:cTn id="15" dur="26">
                                          <p:stCondLst>
                                            <p:cond delay="1312"/>
                                          </p:stCondLst>
                                        </p:cTn>
                                        <p:tgtEl>
                                          <p:spTgt spid="18">
                                            <p:txEl>
                                              <p:pRg st="0" end="0"/>
                                            </p:txEl>
                                          </p:spTgt>
                                        </p:tgtEl>
                                      </p:cBhvr>
                                      <p:to x="100000" y="80000"/>
                                    </p:animScale>
                                    <p:animScale>
                                      <p:cBhvr>
                                        <p:cTn id="16" dur="166" decel="50000">
                                          <p:stCondLst>
                                            <p:cond delay="1338"/>
                                          </p:stCondLst>
                                        </p:cTn>
                                        <p:tgtEl>
                                          <p:spTgt spid="18">
                                            <p:txEl>
                                              <p:pRg st="0" end="0"/>
                                            </p:txEl>
                                          </p:spTgt>
                                        </p:tgtEl>
                                      </p:cBhvr>
                                      <p:to x="100000" y="100000"/>
                                    </p:animScale>
                                    <p:animScale>
                                      <p:cBhvr>
                                        <p:cTn id="17" dur="26">
                                          <p:stCondLst>
                                            <p:cond delay="1642"/>
                                          </p:stCondLst>
                                        </p:cTn>
                                        <p:tgtEl>
                                          <p:spTgt spid="18">
                                            <p:txEl>
                                              <p:pRg st="0" end="0"/>
                                            </p:txEl>
                                          </p:spTgt>
                                        </p:tgtEl>
                                      </p:cBhvr>
                                      <p:to x="100000" y="90000"/>
                                    </p:animScale>
                                    <p:animScale>
                                      <p:cBhvr>
                                        <p:cTn id="18" dur="166" decel="50000">
                                          <p:stCondLst>
                                            <p:cond delay="1668"/>
                                          </p:stCondLst>
                                        </p:cTn>
                                        <p:tgtEl>
                                          <p:spTgt spid="18">
                                            <p:txEl>
                                              <p:pRg st="0" end="0"/>
                                            </p:txEl>
                                          </p:spTgt>
                                        </p:tgtEl>
                                      </p:cBhvr>
                                      <p:to x="100000" y="100000"/>
                                    </p:animScale>
                                    <p:animScale>
                                      <p:cBhvr>
                                        <p:cTn id="19" dur="26">
                                          <p:stCondLst>
                                            <p:cond delay="1808"/>
                                          </p:stCondLst>
                                        </p:cTn>
                                        <p:tgtEl>
                                          <p:spTgt spid="18">
                                            <p:txEl>
                                              <p:pRg st="0" end="0"/>
                                            </p:txEl>
                                          </p:spTgt>
                                        </p:tgtEl>
                                      </p:cBhvr>
                                      <p:to x="100000" y="95000"/>
                                    </p:animScale>
                                    <p:animScale>
                                      <p:cBhvr>
                                        <p:cTn id="20" dur="166" decel="50000">
                                          <p:stCondLst>
                                            <p:cond delay="1834"/>
                                          </p:stCondLst>
                                        </p:cTn>
                                        <p:tgtEl>
                                          <p:spTgt spid="18">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8">
                                            <p:txEl>
                                              <p:pRg st="2" end="2"/>
                                            </p:txEl>
                                          </p:spTgt>
                                        </p:tgtEl>
                                        <p:attrNameLst>
                                          <p:attrName>style.visibility</p:attrName>
                                        </p:attrNameLst>
                                      </p:cBhvr>
                                      <p:to>
                                        <p:strVal val="visible"/>
                                      </p:to>
                                    </p:set>
                                    <p:animEffect transition="in" filter="wipe(down)">
                                      <p:cBhvr>
                                        <p:cTn id="24" dur="580">
                                          <p:stCondLst>
                                            <p:cond delay="0"/>
                                          </p:stCondLst>
                                        </p:cTn>
                                        <p:tgtEl>
                                          <p:spTgt spid="18">
                                            <p:txEl>
                                              <p:pRg st="2" end="2"/>
                                            </p:txEl>
                                          </p:spTgt>
                                        </p:tgtEl>
                                      </p:cBhvr>
                                    </p:animEffect>
                                    <p:anim calcmode="lin" valueType="num">
                                      <p:cBhvr>
                                        <p:cTn id="25" dur="1822" tmFilter="0,0; 0.14,0.36; 0.43,0.73; 0.71,0.91; 1.0,1.0">
                                          <p:stCondLst>
                                            <p:cond delay="0"/>
                                          </p:stCondLst>
                                        </p:cTn>
                                        <p:tgtEl>
                                          <p:spTgt spid="18">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8">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8">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8">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8">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8">
                                            <p:txEl>
                                              <p:pRg st="2" end="2"/>
                                            </p:txEl>
                                          </p:spTgt>
                                        </p:tgtEl>
                                      </p:cBhvr>
                                      <p:to x="100000" y="60000"/>
                                    </p:animScale>
                                    <p:animScale>
                                      <p:cBhvr>
                                        <p:cTn id="31" dur="166" decel="50000">
                                          <p:stCondLst>
                                            <p:cond delay="676"/>
                                          </p:stCondLst>
                                        </p:cTn>
                                        <p:tgtEl>
                                          <p:spTgt spid="18">
                                            <p:txEl>
                                              <p:pRg st="2" end="2"/>
                                            </p:txEl>
                                          </p:spTgt>
                                        </p:tgtEl>
                                      </p:cBhvr>
                                      <p:to x="100000" y="100000"/>
                                    </p:animScale>
                                    <p:animScale>
                                      <p:cBhvr>
                                        <p:cTn id="32" dur="26">
                                          <p:stCondLst>
                                            <p:cond delay="1312"/>
                                          </p:stCondLst>
                                        </p:cTn>
                                        <p:tgtEl>
                                          <p:spTgt spid="18">
                                            <p:txEl>
                                              <p:pRg st="2" end="2"/>
                                            </p:txEl>
                                          </p:spTgt>
                                        </p:tgtEl>
                                      </p:cBhvr>
                                      <p:to x="100000" y="80000"/>
                                    </p:animScale>
                                    <p:animScale>
                                      <p:cBhvr>
                                        <p:cTn id="33" dur="166" decel="50000">
                                          <p:stCondLst>
                                            <p:cond delay="1338"/>
                                          </p:stCondLst>
                                        </p:cTn>
                                        <p:tgtEl>
                                          <p:spTgt spid="18">
                                            <p:txEl>
                                              <p:pRg st="2" end="2"/>
                                            </p:txEl>
                                          </p:spTgt>
                                        </p:tgtEl>
                                      </p:cBhvr>
                                      <p:to x="100000" y="100000"/>
                                    </p:animScale>
                                    <p:animScale>
                                      <p:cBhvr>
                                        <p:cTn id="34" dur="26">
                                          <p:stCondLst>
                                            <p:cond delay="1642"/>
                                          </p:stCondLst>
                                        </p:cTn>
                                        <p:tgtEl>
                                          <p:spTgt spid="18">
                                            <p:txEl>
                                              <p:pRg st="2" end="2"/>
                                            </p:txEl>
                                          </p:spTgt>
                                        </p:tgtEl>
                                      </p:cBhvr>
                                      <p:to x="100000" y="90000"/>
                                    </p:animScale>
                                    <p:animScale>
                                      <p:cBhvr>
                                        <p:cTn id="35" dur="166" decel="50000">
                                          <p:stCondLst>
                                            <p:cond delay="1668"/>
                                          </p:stCondLst>
                                        </p:cTn>
                                        <p:tgtEl>
                                          <p:spTgt spid="18">
                                            <p:txEl>
                                              <p:pRg st="2" end="2"/>
                                            </p:txEl>
                                          </p:spTgt>
                                        </p:tgtEl>
                                      </p:cBhvr>
                                      <p:to x="100000" y="100000"/>
                                    </p:animScale>
                                    <p:animScale>
                                      <p:cBhvr>
                                        <p:cTn id="36" dur="26">
                                          <p:stCondLst>
                                            <p:cond delay="1808"/>
                                          </p:stCondLst>
                                        </p:cTn>
                                        <p:tgtEl>
                                          <p:spTgt spid="18">
                                            <p:txEl>
                                              <p:pRg st="2" end="2"/>
                                            </p:txEl>
                                          </p:spTgt>
                                        </p:tgtEl>
                                      </p:cBhvr>
                                      <p:to x="100000" y="95000"/>
                                    </p:animScale>
                                    <p:animScale>
                                      <p:cBhvr>
                                        <p:cTn id="37" dur="166" decel="50000">
                                          <p:stCondLst>
                                            <p:cond delay="1834"/>
                                          </p:stCondLst>
                                        </p:cTn>
                                        <p:tgtEl>
                                          <p:spTgt spid="18">
                                            <p:txEl>
                                              <p:pRg st="2" end="2"/>
                                            </p:txEl>
                                          </p:spTgt>
                                        </p:tgtEl>
                                      </p:cBhvr>
                                      <p:to x="100000" y="100000"/>
                                    </p:animScale>
                                  </p:childTnLst>
                                </p:cTn>
                              </p:par>
                            </p:childTnLst>
                          </p:cTn>
                        </p:par>
                        <p:par>
                          <p:cTn id="38" fill="hold" nodeType="afterGroup">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 calcmode="lin" valueType="num">
                                      <p:cBhvr>
                                        <p:cTn id="41"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8">
                                            <p:txEl>
                                              <p:pRg st="0" end="0"/>
                                            </p:txEl>
                                          </p:spTgt>
                                        </p:tgtEl>
                                      </p:cBhvr>
                                    </p:animEffect>
                                  </p:childTnLst>
                                </p:cTn>
                              </p:par>
                            </p:childTnLst>
                          </p:cTn>
                        </p:par>
                        <p:par>
                          <p:cTn id="44" fill="hold" nodeType="afterGroup">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8">
                                            <p:txEl>
                                              <p:pRg st="1" end="1"/>
                                            </p:txEl>
                                          </p:spTgt>
                                        </p:tgtEl>
                                        <p:attrNameLst>
                                          <p:attrName>style.visibility</p:attrName>
                                        </p:attrNameLst>
                                      </p:cBhvr>
                                      <p:to>
                                        <p:strVal val="visible"/>
                                      </p:to>
                                    </p:set>
                                    <p:anim calcmode="lin" valueType="num">
                                      <p:cBhvr>
                                        <p:cTn id="47"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48" dur="500" fill="hold"/>
                                        <p:tgtEl>
                                          <p:spTgt spid="8">
                                            <p:txEl>
                                              <p:pRg st="1" end="1"/>
                                            </p:txEl>
                                          </p:spTgt>
                                        </p:tgtEl>
                                        <p:attrNameLst>
                                          <p:attrName>ppt_h</p:attrName>
                                        </p:attrNameLst>
                                      </p:cBhvr>
                                      <p:tavLst>
                                        <p:tav tm="0">
                                          <p:val>
                                            <p:fltVal val="0"/>
                                          </p:val>
                                        </p:tav>
                                        <p:tav tm="100000">
                                          <p:val>
                                            <p:strVal val="#ppt_h"/>
                                          </p:val>
                                        </p:tav>
                                      </p:tavLst>
                                    </p:anim>
                                    <p:animEffect transition="in" filter="fade">
                                      <p:cBhvr>
                                        <p:cTn id="49" dur="500"/>
                                        <p:tgtEl>
                                          <p:spTgt spid="8">
                                            <p:txEl>
                                              <p:pRg st="1" end="1"/>
                                            </p:txEl>
                                          </p:spTgt>
                                        </p:tgtEl>
                                      </p:cBhvr>
                                    </p:animEffect>
                                  </p:childTnLst>
                                </p:cTn>
                              </p:par>
                            </p:childTnLst>
                          </p:cTn>
                        </p:par>
                        <p:par>
                          <p:cTn id="50" fill="hold" nodeType="afterGroup">
                            <p:stCondLst>
                              <p:cond delay="5000"/>
                            </p:stCondLst>
                            <p:childTnLst>
                              <p:par>
                                <p:cTn id="51" presetID="42" presetClass="entr" presetSubtype="0"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1000"/>
                                        <p:tgtEl>
                                          <p:spTgt spid="2"/>
                                        </p:tgtEl>
                                      </p:cBhvr>
                                    </p:animEffect>
                                    <p:anim calcmode="lin" valueType="num">
                                      <p:cBhvr>
                                        <p:cTn id="54" dur="1000" fill="hold"/>
                                        <p:tgtEl>
                                          <p:spTgt spid="2"/>
                                        </p:tgtEl>
                                        <p:attrNameLst>
                                          <p:attrName>ppt_x</p:attrName>
                                        </p:attrNameLst>
                                      </p:cBhvr>
                                      <p:tavLst>
                                        <p:tav tm="0">
                                          <p:val>
                                            <p:strVal val="#ppt_x"/>
                                          </p:val>
                                        </p:tav>
                                        <p:tav tm="100000">
                                          <p:val>
                                            <p:strVal val="#ppt_x"/>
                                          </p:val>
                                        </p:tav>
                                      </p:tavLst>
                                    </p:anim>
                                    <p:anim calcmode="lin" valueType="num">
                                      <p:cBhvr>
                                        <p:cTn id="55" dur="1000" fill="hold"/>
                                        <p:tgtEl>
                                          <p:spTgt spid="2"/>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6000"/>
                            </p:stCondLst>
                            <p:childTnLst>
                              <p:par>
                                <p:cTn id="57" presetID="16" presetClass="entr" presetSubtype="21"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barn(inVertical)">
                                      <p:cBhvr>
                                        <p:cTn id="59" dur="500"/>
                                        <p:tgtEl>
                                          <p:spTgt spid="10"/>
                                        </p:tgtEl>
                                      </p:cBhvr>
                                    </p:animEffect>
                                  </p:childTnLst>
                                </p:cTn>
                              </p:par>
                            </p:childTnLst>
                          </p:cTn>
                        </p:par>
                        <p:par>
                          <p:cTn id="60" fill="hold" nodeType="afterGroup">
                            <p:stCondLst>
                              <p:cond delay="6500"/>
                            </p:stCondLst>
                            <p:childTnLst>
                              <p:par>
                                <p:cTn id="61" presetID="16" presetClass="entr" presetSubtype="21"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barn(inVertical)">
                                      <p:cBhvr>
                                        <p:cTn id="63" dur="500"/>
                                        <p:tgtEl>
                                          <p:spTgt spid="12"/>
                                        </p:tgtEl>
                                      </p:cBhvr>
                                    </p:animEffect>
                                  </p:childTnLst>
                                </p:cTn>
                              </p:par>
                            </p:childTnLst>
                          </p:cTn>
                        </p:par>
                        <p:par>
                          <p:cTn id="64" fill="hold" nodeType="afterGroup">
                            <p:stCondLst>
                              <p:cond delay="7000"/>
                            </p:stCondLst>
                            <p:childTnLst>
                              <p:par>
                                <p:cTn id="65" presetID="16" presetClass="entr" presetSubtype="21"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barn(inVertical)">
                                      <p:cBhvr>
                                        <p:cTn id="6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1" grpId="0" animBg="1"/>
      <p:bldP spid="12" grpId="0" animBg="1"/>
      <p:bldP spid="10" grpId="0" animBg="1"/>
      <p:bldP spid="1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8195" name="Slide Number Placeholder 1"/>
          <p:cNvSpPr>
            <a:spLocks noGrp="1"/>
          </p:cNvSpPr>
          <p:nvPr>
            <p:ph type="sldNum" sz="quarter" idx="12"/>
          </p:nvPr>
        </p:nvSpPr>
        <p:spPr bwMode="auto">
          <a:xfrm>
            <a:off x="0" y="6448425"/>
            <a:ext cx="457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611464B7-0233-43EC-9E6B-36014A64FED3}"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5</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524500" y="381000"/>
            <a:ext cx="32559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سطوح طراحی در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sp>
        <p:nvSpPr>
          <p:cNvPr id="8" name="TextBox 7"/>
          <p:cNvSpPr txBox="1"/>
          <p:nvPr/>
        </p:nvSpPr>
        <p:spPr>
          <a:xfrm>
            <a:off x="288925" y="1144588"/>
            <a:ext cx="8266113" cy="4894262"/>
          </a:xfrm>
          <a:prstGeom prst="rect">
            <a:avLst/>
          </a:prstGeom>
          <a:noFill/>
        </p:spPr>
        <p:txBody>
          <a:bodyPr rtlCol="1">
            <a:spAutoFit/>
          </a:bodyPr>
          <a:lstStyle/>
          <a:p>
            <a:pPr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محیط شبیه سازی </a:t>
            </a:r>
            <a:r>
              <a:rPr lang="en-US" sz="2400" b="1" dirty="0">
                <a:solidFill>
                  <a:schemeClr val="tx2">
                    <a:lumMod val="75000"/>
                  </a:schemeClr>
                </a:solidFill>
                <a:latin typeface="+mn-lt"/>
                <a:cs typeface="B Lotus" pitchFamily="2" charset="-78"/>
              </a:rPr>
              <a:t>OPNET</a:t>
            </a:r>
            <a:r>
              <a:rPr lang="fa-IR" sz="2400" b="1" dirty="0">
                <a:solidFill>
                  <a:schemeClr val="tx2">
                    <a:lumMod val="75000"/>
                  </a:schemeClr>
                </a:solidFill>
                <a:latin typeface="+mn-lt"/>
                <a:cs typeface="B Lotus" pitchFamily="2" charset="-78"/>
              </a:rPr>
              <a:t> دارای سه سطح طراحی است که عبارتند از:</a:t>
            </a:r>
          </a:p>
          <a:p>
            <a:pPr algn="just" rtl="1" eaLnBrk="1" fontAlgn="auto" hangingPunct="1">
              <a:spcBef>
                <a:spcPts val="0"/>
              </a:spcBef>
              <a:spcAft>
                <a:spcPts val="0"/>
              </a:spcAft>
              <a:defRPr/>
            </a:pPr>
            <a:r>
              <a:rPr lang="fa-IR" sz="2400" b="1" dirty="0">
                <a:solidFill>
                  <a:schemeClr val="accent2">
                    <a:lumMod val="75000"/>
                  </a:schemeClr>
                </a:solidFill>
                <a:latin typeface="+mn-lt"/>
                <a:cs typeface="B Lotus" pitchFamily="2" charset="-78"/>
              </a:rPr>
              <a:t>1- طراحی در سطح شبکه یا پروژه.</a:t>
            </a:r>
          </a:p>
          <a:p>
            <a:pPr lvl="1"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توپولوژی کلی شبکه شامل گره ها، لینکهاو ... رسم می شود.</a:t>
            </a:r>
          </a:p>
          <a:p>
            <a:pPr algn="just" rtl="1" eaLnBrk="1" fontAlgn="auto" hangingPunct="1">
              <a:spcBef>
                <a:spcPts val="0"/>
              </a:spcBef>
              <a:spcAft>
                <a:spcPts val="0"/>
              </a:spcAft>
              <a:defRPr/>
            </a:pPr>
            <a:r>
              <a:rPr lang="fa-IR" sz="2400" b="1" dirty="0">
                <a:solidFill>
                  <a:schemeClr val="accent2">
                    <a:lumMod val="75000"/>
                  </a:schemeClr>
                </a:solidFill>
                <a:latin typeface="+mn-lt"/>
                <a:cs typeface="B Lotus" pitchFamily="2" charset="-78"/>
              </a:rPr>
              <a:t>2- طراحی در سطح گره ها.</a:t>
            </a:r>
          </a:p>
          <a:p>
            <a:pPr lvl="1"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رفتار تک تک عناصر شبکه طراحی و ترسیم می شود. برای هر عنصر در شبکه یک ساختار جداگانه بر مبنای ویژگی های آن عنصر در سطح گره تعریف می شود. در این سطح ساختار لایه ای هر عنصر شبکه و ارتباط میان لایه ها تعیین می شود. در این سطح طراحی با ماژولها و دنباله بسته ها سروکار داریم.</a:t>
            </a:r>
          </a:p>
          <a:p>
            <a:pPr algn="just" rtl="1" eaLnBrk="1" fontAlgn="auto" hangingPunct="1">
              <a:spcBef>
                <a:spcPts val="0"/>
              </a:spcBef>
              <a:spcAft>
                <a:spcPts val="0"/>
              </a:spcAft>
              <a:defRPr/>
            </a:pPr>
            <a:r>
              <a:rPr lang="fa-IR" sz="2400" b="1" dirty="0">
                <a:solidFill>
                  <a:schemeClr val="accent2">
                    <a:lumMod val="75000"/>
                  </a:schemeClr>
                </a:solidFill>
                <a:latin typeface="+mn-lt"/>
                <a:cs typeface="B Lotus" pitchFamily="2" charset="-78"/>
              </a:rPr>
              <a:t>3- طراحی در سطح پروسس.</a:t>
            </a:r>
          </a:p>
          <a:p>
            <a:pPr lvl="1"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در این سطح عملکرد و رفتار هر ماژول را می توان تعریف کرد.</a:t>
            </a:r>
          </a:p>
          <a:p>
            <a:pPr lvl="1" algn="just" rtl="1" eaLnBrk="1" fontAlgn="auto" hangingPunct="1">
              <a:spcBef>
                <a:spcPts val="0"/>
              </a:spcBef>
              <a:spcAft>
                <a:spcPts val="0"/>
              </a:spcAft>
              <a:defRPr/>
            </a:pPr>
            <a:r>
              <a:rPr lang="fa-IR" sz="2400" b="1" dirty="0">
                <a:solidFill>
                  <a:schemeClr val="tx2">
                    <a:lumMod val="75000"/>
                  </a:schemeClr>
                </a:solidFill>
                <a:latin typeface="+mn-lt"/>
                <a:cs typeface="B Lotus" pitchFamily="2" charset="-78"/>
              </a:rPr>
              <a:t>هر پروسس مجموعه ای از دستورالعملهاست که با استفاده از ماشین با حالت محدود(</a:t>
            </a:r>
            <a:r>
              <a:rPr lang="en-US" sz="2400" b="1" dirty="0">
                <a:solidFill>
                  <a:schemeClr val="tx2">
                    <a:lumMod val="75000"/>
                  </a:schemeClr>
                </a:solidFill>
                <a:latin typeface="+mn-lt"/>
                <a:cs typeface="B Lotus" pitchFamily="2" charset="-78"/>
              </a:rPr>
              <a:t>FSM</a:t>
            </a:r>
            <a:r>
              <a:rPr lang="fa-IR" sz="2400" b="1" dirty="0">
                <a:solidFill>
                  <a:schemeClr val="tx2">
                    <a:lumMod val="75000"/>
                  </a:schemeClr>
                </a:solidFill>
                <a:latin typeface="+mn-lt"/>
                <a:cs typeface="B Lotus" pitchFamily="2" charset="-78"/>
              </a:rPr>
              <a:t>) مدل می شود.</a:t>
            </a:r>
          </a:p>
          <a:p>
            <a:pPr lvl="1" algn="just" rtl="1" eaLnBrk="1" fontAlgn="auto" hangingPunct="1">
              <a:spcBef>
                <a:spcPts val="0"/>
              </a:spcBef>
              <a:spcAft>
                <a:spcPts val="0"/>
              </a:spcAft>
              <a:defRPr/>
            </a:pPr>
            <a:r>
              <a:rPr lang="fa-IR" sz="2400" b="1" dirty="0">
                <a:solidFill>
                  <a:srgbClr val="FF0000"/>
                </a:solidFill>
                <a:latin typeface="+mn-lt"/>
                <a:cs typeface="B Lotus" pitchFamily="2" charset="-78"/>
              </a:rPr>
              <a:t>نکته: زبان برنامه نویسی مورد استفاده در این شبیه ساز  </a:t>
            </a:r>
            <a:r>
              <a:rPr lang="en-US" sz="2400" b="1" dirty="0">
                <a:solidFill>
                  <a:srgbClr val="FF0000"/>
                </a:solidFill>
                <a:latin typeface="+mn-lt"/>
                <a:cs typeface="B Lotus" pitchFamily="2" charset="-78"/>
              </a:rPr>
              <a:t>Porto-C</a:t>
            </a:r>
            <a:r>
              <a:rPr lang="fa-IR" sz="2400" b="1" dirty="0">
                <a:solidFill>
                  <a:srgbClr val="FF0000"/>
                </a:solidFill>
                <a:latin typeface="+mn-lt"/>
                <a:cs typeface="B Lotus" pitchFamily="2" charset="-78"/>
              </a:rPr>
              <a:t> می باشد.</a:t>
            </a:r>
          </a:p>
        </p:txBody>
      </p:sp>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1000"/>
                                        <p:tgtEl>
                                          <p:spTgt spid="8">
                                            <p:txEl>
                                              <p:pRg st="0" end="0"/>
                                            </p:txEl>
                                          </p:spTgt>
                                        </p:tgtEl>
                                      </p:cBhvr>
                                    </p:animEffect>
                                    <p:anim calcmode="lin" valueType="num">
                                      <p:cBhvr>
                                        <p:cTn id="25"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8">
                                            <p:txEl>
                                              <p:pRg st="1" end="1"/>
                                            </p:txEl>
                                          </p:spTgt>
                                        </p:tgtEl>
                                        <p:attrNameLst>
                                          <p:attrName>style.visibility</p:attrName>
                                        </p:attrNameLst>
                                      </p:cBhvr>
                                      <p:to>
                                        <p:strVal val="visible"/>
                                      </p:to>
                                    </p:set>
                                    <p:animEffect transition="in" filter="fade">
                                      <p:cBhvr>
                                        <p:cTn id="30" dur="1000"/>
                                        <p:tgtEl>
                                          <p:spTgt spid="8">
                                            <p:txEl>
                                              <p:pRg st="1" end="1"/>
                                            </p:txEl>
                                          </p:spTgt>
                                        </p:tgtEl>
                                      </p:cBhvr>
                                    </p:animEffect>
                                    <p:anim calcmode="lin" valueType="num">
                                      <p:cBhvr>
                                        <p:cTn id="31"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2"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4000"/>
                            </p:stCondLst>
                            <p:childTnLst>
                              <p:par>
                                <p:cTn id="34" presetID="42" presetClass="entr" presetSubtype="0" fill="hold" grpId="0" nodeType="afterEffect">
                                  <p:stCondLst>
                                    <p:cond delay="0"/>
                                  </p:stCondLst>
                                  <p:childTnLst>
                                    <p:set>
                                      <p:cBhvr>
                                        <p:cTn id="35" dur="1" fill="hold">
                                          <p:stCondLst>
                                            <p:cond delay="0"/>
                                          </p:stCondLst>
                                        </p:cTn>
                                        <p:tgtEl>
                                          <p:spTgt spid="8">
                                            <p:txEl>
                                              <p:pRg st="2" end="2"/>
                                            </p:txEl>
                                          </p:spTgt>
                                        </p:tgtEl>
                                        <p:attrNameLst>
                                          <p:attrName>style.visibility</p:attrName>
                                        </p:attrNameLst>
                                      </p:cBhvr>
                                      <p:to>
                                        <p:strVal val="visible"/>
                                      </p:to>
                                    </p:set>
                                    <p:animEffect transition="in" filter="fade">
                                      <p:cBhvr>
                                        <p:cTn id="36" dur="1000"/>
                                        <p:tgtEl>
                                          <p:spTgt spid="8">
                                            <p:txEl>
                                              <p:pRg st="2" end="2"/>
                                            </p:txEl>
                                          </p:spTgt>
                                        </p:tgtEl>
                                      </p:cBhvr>
                                    </p:animEffect>
                                    <p:anim calcmode="lin" valueType="num">
                                      <p:cBhvr>
                                        <p:cTn id="37"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38"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5000"/>
                            </p:stCondLst>
                            <p:childTnLst>
                              <p:par>
                                <p:cTn id="40" presetID="42" presetClass="entr" presetSubtype="0" fill="hold" grpId="0" nodeType="afterEffect">
                                  <p:stCondLst>
                                    <p:cond delay="0"/>
                                  </p:stCondLst>
                                  <p:childTnLst>
                                    <p:set>
                                      <p:cBhvr>
                                        <p:cTn id="41" dur="1" fill="hold">
                                          <p:stCondLst>
                                            <p:cond delay="0"/>
                                          </p:stCondLst>
                                        </p:cTn>
                                        <p:tgtEl>
                                          <p:spTgt spid="8">
                                            <p:txEl>
                                              <p:pRg st="3" end="3"/>
                                            </p:txEl>
                                          </p:spTgt>
                                        </p:tgtEl>
                                        <p:attrNameLst>
                                          <p:attrName>style.visibility</p:attrName>
                                        </p:attrNameLst>
                                      </p:cBhvr>
                                      <p:to>
                                        <p:strVal val="visible"/>
                                      </p:to>
                                    </p:set>
                                    <p:animEffect transition="in" filter="fade">
                                      <p:cBhvr>
                                        <p:cTn id="42" dur="1000"/>
                                        <p:tgtEl>
                                          <p:spTgt spid="8">
                                            <p:txEl>
                                              <p:pRg st="3" end="3"/>
                                            </p:txEl>
                                          </p:spTgt>
                                        </p:tgtEl>
                                      </p:cBhvr>
                                    </p:animEffect>
                                    <p:anim calcmode="lin" valueType="num">
                                      <p:cBhvr>
                                        <p:cTn id="43"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6000"/>
                            </p:stCondLst>
                            <p:childTnLst>
                              <p:par>
                                <p:cTn id="46" presetID="42" presetClass="entr" presetSubtype="0" fill="hold" grpId="0" nodeType="afterEffect">
                                  <p:stCondLst>
                                    <p:cond delay="0"/>
                                  </p:stCondLst>
                                  <p:childTnLst>
                                    <p:set>
                                      <p:cBhvr>
                                        <p:cTn id="47" dur="1" fill="hold">
                                          <p:stCondLst>
                                            <p:cond delay="0"/>
                                          </p:stCondLst>
                                        </p:cTn>
                                        <p:tgtEl>
                                          <p:spTgt spid="8">
                                            <p:txEl>
                                              <p:pRg st="4" end="4"/>
                                            </p:txEl>
                                          </p:spTgt>
                                        </p:tgtEl>
                                        <p:attrNameLst>
                                          <p:attrName>style.visibility</p:attrName>
                                        </p:attrNameLst>
                                      </p:cBhvr>
                                      <p:to>
                                        <p:strVal val="visible"/>
                                      </p:to>
                                    </p:set>
                                    <p:animEffect transition="in" filter="fade">
                                      <p:cBhvr>
                                        <p:cTn id="48" dur="1000"/>
                                        <p:tgtEl>
                                          <p:spTgt spid="8">
                                            <p:txEl>
                                              <p:pRg st="4" end="4"/>
                                            </p:txEl>
                                          </p:spTgt>
                                        </p:tgtEl>
                                      </p:cBhvr>
                                    </p:animEffect>
                                    <p:anim calcmode="lin" valueType="num">
                                      <p:cBhvr>
                                        <p:cTn id="49"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50"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7000"/>
                            </p:stCondLst>
                            <p:childTnLst>
                              <p:par>
                                <p:cTn id="52" presetID="42" presetClass="entr" presetSubtype="0" fill="hold" grpId="0" nodeType="afterEffect">
                                  <p:stCondLst>
                                    <p:cond delay="0"/>
                                  </p:stCondLst>
                                  <p:childTnLst>
                                    <p:set>
                                      <p:cBhvr>
                                        <p:cTn id="53" dur="1" fill="hold">
                                          <p:stCondLst>
                                            <p:cond delay="0"/>
                                          </p:stCondLst>
                                        </p:cTn>
                                        <p:tgtEl>
                                          <p:spTgt spid="8">
                                            <p:txEl>
                                              <p:pRg st="5" end="5"/>
                                            </p:txEl>
                                          </p:spTgt>
                                        </p:tgtEl>
                                        <p:attrNameLst>
                                          <p:attrName>style.visibility</p:attrName>
                                        </p:attrNameLst>
                                      </p:cBhvr>
                                      <p:to>
                                        <p:strVal val="visible"/>
                                      </p:to>
                                    </p:set>
                                    <p:animEffect transition="in" filter="fade">
                                      <p:cBhvr>
                                        <p:cTn id="54" dur="1000"/>
                                        <p:tgtEl>
                                          <p:spTgt spid="8">
                                            <p:txEl>
                                              <p:pRg st="5" end="5"/>
                                            </p:txEl>
                                          </p:spTgt>
                                        </p:tgtEl>
                                      </p:cBhvr>
                                    </p:animEffect>
                                    <p:anim calcmode="lin" valueType="num">
                                      <p:cBhvr>
                                        <p:cTn id="55"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56"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8000"/>
                            </p:stCondLst>
                            <p:childTnLst>
                              <p:par>
                                <p:cTn id="58" presetID="42" presetClass="entr" presetSubtype="0" fill="hold" grpId="0" nodeType="afterEffect">
                                  <p:stCondLst>
                                    <p:cond delay="0"/>
                                  </p:stCondLst>
                                  <p:childTnLst>
                                    <p:set>
                                      <p:cBhvr>
                                        <p:cTn id="59" dur="1" fill="hold">
                                          <p:stCondLst>
                                            <p:cond delay="0"/>
                                          </p:stCondLst>
                                        </p:cTn>
                                        <p:tgtEl>
                                          <p:spTgt spid="8">
                                            <p:txEl>
                                              <p:pRg st="6" end="6"/>
                                            </p:txEl>
                                          </p:spTgt>
                                        </p:tgtEl>
                                        <p:attrNameLst>
                                          <p:attrName>style.visibility</p:attrName>
                                        </p:attrNameLst>
                                      </p:cBhvr>
                                      <p:to>
                                        <p:strVal val="visible"/>
                                      </p:to>
                                    </p:set>
                                    <p:animEffect transition="in" filter="fade">
                                      <p:cBhvr>
                                        <p:cTn id="60" dur="1000"/>
                                        <p:tgtEl>
                                          <p:spTgt spid="8">
                                            <p:txEl>
                                              <p:pRg st="6" end="6"/>
                                            </p:txEl>
                                          </p:spTgt>
                                        </p:tgtEl>
                                      </p:cBhvr>
                                    </p:animEffect>
                                    <p:anim calcmode="lin" valueType="num">
                                      <p:cBhvr>
                                        <p:cTn id="61"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62"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9000"/>
                            </p:stCondLst>
                            <p:childTnLst>
                              <p:par>
                                <p:cTn id="64" presetID="42" presetClass="entr" presetSubtype="0" fill="hold" grpId="0" nodeType="afterEffect">
                                  <p:stCondLst>
                                    <p:cond delay="0"/>
                                  </p:stCondLst>
                                  <p:childTnLst>
                                    <p:set>
                                      <p:cBhvr>
                                        <p:cTn id="65" dur="1" fill="hold">
                                          <p:stCondLst>
                                            <p:cond delay="0"/>
                                          </p:stCondLst>
                                        </p:cTn>
                                        <p:tgtEl>
                                          <p:spTgt spid="8">
                                            <p:txEl>
                                              <p:pRg st="7" end="7"/>
                                            </p:txEl>
                                          </p:spTgt>
                                        </p:tgtEl>
                                        <p:attrNameLst>
                                          <p:attrName>style.visibility</p:attrName>
                                        </p:attrNameLst>
                                      </p:cBhvr>
                                      <p:to>
                                        <p:strVal val="visible"/>
                                      </p:to>
                                    </p:set>
                                    <p:animEffect transition="in" filter="fade">
                                      <p:cBhvr>
                                        <p:cTn id="66" dur="1000"/>
                                        <p:tgtEl>
                                          <p:spTgt spid="8">
                                            <p:txEl>
                                              <p:pRg st="7" end="7"/>
                                            </p:txEl>
                                          </p:spTgt>
                                        </p:tgtEl>
                                      </p:cBhvr>
                                    </p:animEffect>
                                    <p:anim calcmode="lin" valueType="num">
                                      <p:cBhvr>
                                        <p:cTn id="67"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68" dur="1000" fill="hold"/>
                                        <p:tgtEl>
                                          <p:spTgt spid="8">
                                            <p:txEl>
                                              <p:pRg st="7" end="7"/>
                                            </p:txEl>
                                          </p:spTgt>
                                        </p:tgtEl>
                                        <p:attrNameLst>
                                          <p:attrName>ppt_y</p:attrName>
                                        </p:attrNameLst>
                                      </p:cBhvr>
                                      <p:tavLst>
                                        <p:tav tm="0">
                                          <p:val>
                                            <p:strVal val="#ppt_y+.1"/>
                                          </p:val>
                                        </p:tav>
                                        <p:tav tm="100000">
                                          <p:val>
                                            <p:strVal val="#ppt_y"/>
                                          </p:val>
                                        </p:tav>
                                      </p:tavLst>
                                    </p:anim>
                                  </p:childTnLst>
                                </p:cTn>
                              </p:par>
                            </p:childTnLst>
                          </p:cTn>
                        </p:par>
                        <p:par>
                          <p:cTn id="69" fill="hold" nodeType="afterGroup">
                            <p:stCondLst>
                              <p:cond delay="10000"/>
                            </p:stCondLst>
                            <p:childTnLst>
                              <p:par>
                                <p:cTn id="70" presetID="42" presetClass="entr" presetSubtype="0" fill="hold" grpId="0" nodeType="afterEffect">
                                  <p:stCondLst>
                                    <p:cond delay="0"/>
                                  </p:stCondLst>
                                  <p:childTnLst>
                                    <p:set>
                                      <p:cBhvr>
                                        <p:cTn id="71" dur="1" fill="hold">
                                          <p:stCondLst>
                                            <p:cond delay="0"/>
                                          </p:stCondLst>
                                        </p:cTn>
                                        <p:tgtEl>
                                          <p:spTgt spid="8">
                                            <p:txEl>
                                              <p:pRg st="8" end="8"/>
                                            </p:txEl>
                                          </p:spTgt>
                                        </p:tgtEl>
                                        <p:attrNameLst>
                                          <p:attrName>style.visibility</p:attrName>
                                        </p:attrNameLst>
                                      </p:cBhvr>
                                      <p:to>
                                        <p:strVal val="visible"/>
                                      </p:to>
                                    </p:set>
                                    <p:animEffect transition="in" filter="fade">
                                      <p:cBhvr>
                                        <p:cTn id="72" dur="1000"/>
                                        <p:tgtEl>
                                          <p:spTgt spid="8">
                                            <p:txEl>
                                              <p:pRg st="8" end="8"/>
                                            </p:txEl>
                                          </p:spTgt>
                                        </p:tgtEl>
                                      </p:cBhvr>
                                    </p:animEffect>
                                    <p:anim calcmode="lin" valueType="num">
                                      <p:cBhvr>
                                        <p:cTn id="73"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74" dur="1000" fill="hold"/>
                                        <p:tgtEl>
                                          <p:spTgt spid="8">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11488" y="2335213"/>
            <a:ext cx="4438650"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6"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AD285E30-1A79-4CE7-81D5-700E79C0FF82}"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50</a:t>
            </a:fld>
            <a:endParaRPr lang="en-US" altLang="fa-IR" sz="2800" smtClean="0">
              <a:solidFill>
                <a:srgbClr val="FF0000"/>
              </a:solidFill>
              <a:cs typeface="B Zar" panose="00000400000000000000" pitchFamily="2" charset="-78"/>
            </a:endParaRPr>
          </a:p>
        </p:txBody>
      </p:sp>
      <p:sp>
        <p:nvSpPr>
          <p:cNvPr id="8" name="Rectangle 7"/>
          <p:cNvSpPr/>
          <p:nvPr/>
        </p:nvSpPr>
        <p:spPr>
          <a:xfrm>
            <a:off x="304800" y="1295400"/>
            <a:ext cx="8250238"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7- بر روی ماژول صف نیز راست کلیک نموده و گزینه </a:t>
            </a:r>
            <a:r>
              <a:rPr lang="en-US" sz="2000" b="1" dirty="0">
                <a:solidFill>
                  <a:schemeClr val="tx2">
                    <a:lumMod val="75000"/>
                  </a:schemeClr>
                </a:solidFill>
                <a:latin typeface="+mn-lt"/>
                <a:cs typeface="B Lotus" pitchFamily="2" charset="-78"/>
              </a:rPr>
              <a:t>Edit Attributes</a:t>
            </a:r>
            <a:r>
              <a:rPr lang="fa-IR" sz="2000" b="1" dirty="0">
                <a:solidFill>
                  <a:schemeClr val="tx2">
                    <a:lumMod val="75000"/>
                  </a:schemeClr>
                </a:solidFill>
                <a:latin typeface="+mn-lt"/>
                <a:cs typeface="B Lotus" pitchFamily="2" charset="-78"/>
              </a:rPr>
              <a:t> را انتخاب نمایید.</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8- در پنجره ظاهر شده گزینه ها را مطابق شکل زیر تغییر می دهیم.</a:t>
            </a:r>
          </a:p>
        </p:txBody>
      </p:sp>
      <p:sp>
        <p:nvSpPr>
          <p:cNvPr id="11" name="Line Callout 2 10"/>
          <p:cNvSpPr/>
          <p:nvPr/>
        </p:nvSpPr>
        <p:spPr>
          <a:xfrm>
            <a:off x="381000" y="3232150"/>
            <a:ext cx="1730375" cy="360363"/>
          </a:xfrm>
          <a:prstGeom prst="borderCallout2">
            <a:avLst>
              <a:gd name="adj1" fmla="val 47773"/>
              <a:gd name="adj2" fmla="val 98611"/>
              <a:gd name="adj3" fmla="val 49845"/>
              <a:gd name="adj4" fmla="val 113889"/>
              <a:gd name="adj5" fmla="val 22180"/>
              <a:gd name="adj6" fmla="val 174379"/>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شکلک ماژول</a:t>
            </a:r>
          </a:p>
        </p:txBody>
      </p:sp>
      <p:sp>
        <p:nvSpPr>
          <p:cNvPr id="12" name="Line Callout 2 11"/>
          <p:cNvSpPr/>
          <p:nvPr/>
        </p:nvSpPr>
        <p:spPr>
          <a:xfrm>
            <a:off x="381000" y="2663825"/>
            <a:ext cx="1730375" cy="360363"/>
          </a:xfrm>
          <a:prstGeom prst="borderCallout2">
            <a:avLst>
              <a:gd name="adj1" fmla="val 41704"/>
              <a:gd name="adj2" fmla="val 99942"/>
              <a:gd name="adj3" fmla="val 40577"/>
              <a:gd name="adj4" fmla="val 112726"/>
              <a:gd name="adj5" fmla="val 137281"/>
              <a:gd name="adj6" fmla="val 174798"/>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مدل پردازشی</a:t>
            </a:r>
          </a:p>
        </p:txBody>
      </p:sp>
      <p:sp>
        <p:nvSpPr>
          <p:cNvPr id="10" name="Line Callout 2 9"/>
          <p:cNvSpPr/>
          <p:nvPr/>
        </p:nvSpPr>
        <p:spPr>
          <a:xfrm>
            <a:off x="381000" y="2095500"/>
            <a:ext cx="1730375" cy="360363"/>
          </a:xfrm>
          <a:prstGeom prst="borderCallout2">
            <a:avLst>
              <a:gd name="adj1" fmla="val 47773"/>
              <a:gd name="adj2" fmla="val 98611"/>
              <a:gd name="adj3" fmla="val 49845"/>
              <a:gd name="adj4" fmla="val 113889"/>
              <a:gd name="adj5" fmla="val 247540"/>
              <a:gd name="adj6" fmla="val 175020"/>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نام ماژول</a:t>
            </a:r>
          </a:p>
        </p:txBody>
      </p:sp>
      <p:sp>
        <p:nvSpPr>
          <p:cNvPr id="13" name="Line Callout 2 12"/>
          <p:cNvSpPr/>
          <p:nvPr/>
        </p:nvSpPr>
        <p:spPr>
          <a:xfrm>
            <a:off x="381000" y="3800475"/>
            <a:ext cx="1730375" cy="360363"/>
          </a:xfrm>
          <a:prstGeom prst="borderCallout2">
            <a:avLst>
              <a:gd name="adj1" fmla="val 47773"/>
              <a:gd name="adj2" fmla="val 98611"/>
              <a:gd name="adj3" fmla="val 49845"/>
              <a:gd name="adj4" fmla="val 113889"/>
              <a:gd name="adj5" fmla="val -87181"/>
              <a:gd name="adj6" fmla="val 175113"/>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نرخ سرویس دهی</a:t>
            </a:r>
          </a:p>
        </p:txBody>
      </p:sp>
      <p:sp>
        <p:nvSpPr>
          <p:cNvPr id="14" name="Line Callout 2 13"/>
          <p:cNvSpPr/>
          <p:nvPr/>
        </p:nvSpPr>
        <p:spPr>
          <a:xfrm>
            <a:off x="381000" y="4371975"/>
            <a:ext cx="1730375" cy="360363"/>
          </a:xfrm>
          <a:prstGeom prst="borderCallout2">
            <a:avLst>
              <a:gd name="adj1" fmla="val 47773"/>
              <a:gd name="adj2" fmla="val 98611"/>
              <a:gd name="adj3" fmla="val 49845"/>
              <a:gd name="adj4" fmla="val 113889"/>
              <a:gd name="adj5" fmla="val -157737"/>
              <a:gd name="adj6" fmla="val 181720"/>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تعداد زیر صفها</a:t>
            </a:r>
          </a:p>
        </p:txBody>
      </p:sp>
      <p:sp>
        <p:nvSpPr>
          <p:cNvPr id="15" name="Line Callout 2 14"/>
          <p:cNvSpPr/>
          <p:nvPr/>
        </p:nvSpPr>
        <p:spPr>
          <a:xfrm>
            <a:off x="381000" y="4943475"/>
            <a:ext cx="1730375" cy="360363"/>
          </a:xfrm>
          <a:prstGeom prst="borderCallout2">
            <a:avLst>
              <a:gd name="adj1" fmla="val 47773"/>
              <a:gd name="adj2" fmla="val 98611"/>
              <a:gd name="adj3" fmla="val 49845"/>
              <a:gd name="adj4" fmla="val 113889"/>
              <a:gd name="adj5" fmla="val -228293"/>
              <a:gd name="adj6" fmla="val 189795"/>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ظرفیت بیتی</a:t>
            </a:r>
          </a:p>
        </p:txBody>
      </p:sp>
      <p:sp>
        <p:nvSpPr>
          <p:cNvPr id="16" name="Line Callout 2 15"/>
          <p:cNvSpPr/>
          <p:nvPr/>
        </p:nvSpPr>
        <p:spPr>
          <a:xfrm>
            <a:off x="381000" y="5516563"/>
            <a:ext cx="1730375" cy="358775"/>
          </a:xfrm>
          <a:prstGeom prst="borderCallout2">
            <a:avLst>
              <a:gd name="adj1" fmla="val 47773"/>
              <a:gd name="adj2" fmla="val 98611"/>
              <a:gd name="adj3" fmla="val 49845"/>
              <a:gd name="adj4" fmla="val 113889"/>
              <a:gd name="adj5" fmla="val -334126"/>
              <a:gd name="adj6" fmla="val 189061"/>
            </a:avLst>
          </a:prstGeom>
          <a:ln w="28575">
            <a:solidFill>
              <a:srgbClr val="FF0000"/>
            </a:solidFill>
          </a:ln>
        </p:spPr>
        <p:style>
          <a:lnRef idx="1">
            <a:schemeClr val="accent5"/>
          </a:lnRef>
          <a:fillRef idx="2">
            <a:schemeClr val="accent5"/>
          </a:fillRef>
          <a:effectRef idx="1">
            <a:schemeClr val="accent5"/>
          </a:effectRef>
          <a:fontRef idx="minor">
            <a:schemeClr val="dk1"/>
          </a:fontRef>
        </p:style>
        <p:txBody>
          <a:bodyPr rtlCol="1" anchor="ctr"/>
          <a:lstStyle/>
          <a:p>
            <a:pPr algn="ctr" eaLnBrk="1" fontAlgn="auto" hangingPunct="1">
              <a:spcBef>
                <a:spcPts val="0"/>
              </a:spcBef>
              <a:spcAft>
                <a:spcPts val="0"/>
              </a:spcAft>
              <a:defRPr/>
            </a:pPr>
            <a:r>
              <a:rPr lang="fa-IR" dirty="0">
                <a:cs typeface="B Traffic" panose="00000400000000000000" pitchFamily="2" charset="-78"/>
              </a:rPr>
              <a:t>ظرفیت بسته ای</a:t>
            </a:r>
          </a:p>
        </p:txBody>
      </p:sp>
      <p:sp>
        <p:nvSpPr>
          <p:cNvPr id="17" name="TextBox 16"/>
          <p:cNvSpPr txBox="1"/>
          <p:nvPr/>
        </p:nvSpPr>
        <p:spPr>
          <a:xfrm>
            <a:off x="6950075" y="381000"/>
            <a:ext cx="1830388" cy="89217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طراحی صف</a:t>
            </a:r>
            <a:endParaRPr lang="fa-IR" sz="2000" b="1" dirty="0">
              <a:solidFill>
                <a:schemeClr val="accent6">
                  <a:lumMod val="50000"/>
                </a:schemeClr>
              </a:solidFill>
              <a:latin typeface="+mn-lt"/>
              <a:cs typeface="B Titr" pitchFamily="2" charset="-78"/>
            </a:endParaRPr>
          </a:p>
        </p:txBody>
      </p:sp>
      <p:sp>
        <p:nvSpPr>
          <p:cNvPr id="18" name="Rectangle 17"/>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80">
                                          <p:stCondLst>
                                            <p:cond delay="0"/>
                                          </p:stCondLst>
                                        </p:cTn>
                                        <p:tgtEl>
                                          <p:spTgt spid="17">
                                            <p:txEl>
                                              <p:pRg st="0" end="0"/>
                                            </p:txEl>
                                          </p:spTgt>
                                        </p:tgtEl>
                                      </p:cBhvr>
                                    </p:animEffect>
                                    <p:anim calcmode="lin" valueType="num">
                                      <p:cBhvr>
                                        <p:cTn id="8" dur="1822" tmFilter="0,0; 0.14,0.36; 0.43,0.73; 0.71,0.91; 1.0,1.0">
                                          <p:stCondLst>
                                            <p:cond delay="0"/>
                                          </p:stCondLst>
                                        </p:cTn>
                                        <p:tgtEl>
                                          <p:spTgt spid="1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xEl>
                                              <p:pRg st="0" end="0"/>
                                            </p:txEl>
                                          </p:spTgt>
                                        </p:tgtEl>
                                      </p:cBhvr>
                                      <p:to x="100000" y="60000"/>
                                    </p:animScale>
                                    <p:animScale>
                                      <p:cBhvr>
                                        <p:cTn id="14" dur="166" decel="50000">
                                          <p:stCondLst>
                                            <p:cond delay="676"/>
                                          </p:stCondLst>
                                        </p:cTn>
                                        <p:tgtEl>
                                          <p:spTgt spid="17">
                                            <p:txEl>
                                              <p:pRg st="0" end="0"/>
                                            </p:txEl>
                                          </p:spTgt>
                                        </p:tgtEl>
                                      </p:cBhvr>
                                      <p:to x="100000" y="100000"/>
                                    </p:animScale>
                                    <p:animScale>
                                      <p:cBhvr>
                                        <p:cTn id="15" dur="26">
                                          <p:stCondLst>
                                            <p:cond delay="1312"/>
                                          </p:stCondLst>
                                        </p:cTn>
                                        <p:tgtEl>
                                          <p:spTgt spid="17">
                                            <p:txEl>
                                              <p:pRg st="0" end="0"/>
                                            </p:txEl>
                                          </p:spTgt>
                                        </p:tgtEl>
                                      </p:cBhvr>
                                      <p:to x="100000" y="80000"/>
                                    </p:animScale>
                                    <p:animScale>
                                      <p:cBhvr>
                                        <p:cTn id="16" dur="166" decel="50000">
                                          <p:stCondLst>
                                            <p:cond delay="1338"/>
                                          </p:stCondLst>
                                        </p:cTn>
                                        <p:tgtEl>
                                          <p:spTgt spid="17">
                                            <p:txEl>
                                              <p:pRg st="0" end="0"/>
                                            </p:txEl>
                                          </p:spTgt>
                                        </p:tgtEl>
                                      </p:cBhvr>
                                      <p:to x="100000" y="100000"/>
                                    </p:animScale>
                                    <p:animScale>
                                      <p:cBhvr>
                                        <p:cTn id="17" dur="26">
                                          <p:stCondLst>
                                            <p:cond delay="1642"/>
                                          </p:stCondLst>
                                        </p:cTn>
                                        <p:tgtEl>
                                          <p:spTgt spid="17">
                                            <p:txEl>
                                              <p:pRg st="0" end="0"/>
                                            </p:txEl>
                                          </p:spTgt>
                                        </p:tgtEl>
                                      </p:cBhvr>
                                      <p:to x="100000" y="90000"/>
                                    </p:animScale>
                                    <p:animScale>
                                      <p:cBhvr>
                                        <p:cTn id="18" dur="166" decel="50000">
                                          <p:stCondLst>
                                            <p:cond delay="1668"/>
                                          </p:stCondLst>
                                        </p:cTn>
                                        <p:tgtEl>
                                          <p:spTgt spid="17">
                                            <p:txEl>
                                              <p:pRg st="0" end="0"/>
                                            </p:txEl>
                                          </p:spTgt>
                                        </p:tgtEl>
                                      </p:cBhvr>
                                      <p:to x="100000" y="100000"/>
                                    </p:animScale>
                                    <p:animScale>
                                      <p:cBhvr>
                                        <p:cTn id="19" dur="26">
                                          <p:stCondLst>
                                            <p:cond delay="1808"/>
                                          </p:stCondLst>
                                        </p:cTn>
                                        <p:tgtEl>
                                          <p:spTgt spid="17">
                                            <p:txEl>
                                              <p:pRg st="0" end="0"/>
                                            </p:txEl>
                                          </p:spTgt>
                                        </p:tgtEl>
                                      </p:cBhvr>
                                      <p:to x="100000" y="95000"/>
                                    </p:animScale>
                                    <p:animScale>
                                      <p:cBhvr>
                                        <p:cTn id="20" dur="166" decel="50000">
                                          <p:stCondLst>
                                            <p:cond delay="1834"/>
                                          </p:stCondLst>
                                        </p:cTn>
                                        <p:tgtEl>
                                          <p:spTgt spid="17">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wipe(down)">
                                      <p:cBhvr>
                                        <p:cTn id="24" dur="580">
                                          <p:stCondLst>
                                            <p:cond delay="0"/>
                                          </p:stCondLst>
                                        </p:cTn>
                                        <p:tgtEl>
                                          <p:spTgt spid="17">
                                            <p:txEl>
                                              <p:pRg st="2" end="2"/>
                                            </p:txEl>
                                          </p:spTgt>
                                        </p:tgtEl>
                                      </p:cBhvr>
                                    </p:animEffect>
                                    <p:anim calcmode="lin" valueType="num">
                                      <p:cBhvr>
                                        <p:cTn id="25" dur="1822" tmFilter="0,0; 0.14,0.36; 0.43,0.73; 0.71,0.91; 1.0,1.0">
                                          <p:stCondLst>
                                            <p:cond delay="0"/>
                                          </p:stCondLst>
                                        </p:cTn>
                                        <p:tgtEl>
                                          <p:spTgt spid="17">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7">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7">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7">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7">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7">
                                            <p:txEl>
                                              <p:pRg st="2" end="2"/>
                                            </p:txEl>
                                          </p:spTgt>
                                        </p:tgtEl>
                                      </p:cBhvr>
                                      <p:to x="100000" y="60000"/>
                                    </p:animScale>
                                    <p:animScale>
                                      <p:cBhvr>
                                        <p:cTn id="31" dur="166" decel="50000">
                                          <p:stCondLst>
                                            <p:cond delay="676"/>
                                          </p:stCondLst>
                                        </p:cTn>
                                        <p:tgtEl>
                                          <p:spTgt spid="17">
                                            <p:txEl>
                                              <p:pRg st="2" end="2"/>
                                            </p:txEl>
                                          </p:spTgt>
                                        </p:tgtEl>
                                      </p:cBhvr>
                                      <p:to x="100000" y="100000"/>
                                    </p:animScale>
                                    <p:animScale>
                                      <p:cBhvr>
                                        <p:cTn id="32" dur="26">
                                          <p:stCondLst>
                                            <p:cond delay="1312"/>
                                          </p:stCondLst>
                                        </p:cTn>
                                        <p:tgtEl>
                                          <p:spTgt spid="17">
                                            <p:txEl>
                                              <p:pRg st="2" end="2"/>
                                            </p:txEl>
                                          </p:spTgt>
                                        </p:tgtEl>
                                      </p:cBhvr>
                                      <p:to x="100000" y="80000"/>
                                    </p:animScale>
                                    <p:animScale>
                                      <p:cBhvr>
                                        <p:cTn id="33" dur="166" decel="50000">
                                          <p:stCondLst>
                                            <p:cond delay="1338"/>
                                          </p:stCondLst>
                                        </p:cTn>
                                        <p:tgtEl>
                                          <p:spTgt spid="17">
                                            <p:txEl>
                                              <p:pRg st="2" end="2"/>
                                            </p:txEl>
                                          </p:spTgt>
                                        </p:tgtEl>
                                      </p:cBhvr>
                                      <p:to x="100000" y="100000"/>
                                    </p:animScale>
                                    <p:animScale>
                                      <p:cBhvr>
                                        <p:cTn id="34" dur="26">
                                          <p:stCondLst>
                                            <p:cond delay="1642"/>
                                          </p:stCondLst>
                                        </p:cTn>
                                        <p:tgtEl>
                                          <p:spTgt spid="17">
                                            <p:txEl>
                                              <p:pRg st="2" end="2"/>
                                            </p:txEl>
                                          </p:spTgt>
                                        </p:tgtEl>
                                      </p:cBhvr>
                                      <p:to x="100000" y="90000"/>
                                    </p:animScale>
                                    <p:animScale>
                                      <p:cBhvr>
                                        <p:cTn id="35" dur="166" decel="50000">
                                          <p:stCondLst>
                                            <p:cond delay="1668"/>
                                          </p:stCondLst>
                                        </p:cTn>
                                        <p:tgtEl>
                                          <p:spTgt spid="17">
                                            <p:txEl>
                                              <p:pRg st="2" end="2"/>
                                            </p:txEl>
                                          </p:spTgt>
                                        </p:tgtEl>
                                      </p:cBhvr>
                                      <p:to x="100000" y="100000"/>
                                    </p:animScale>
                                    <p:animScale>
                                      <p:cBhvr>
                                        <p:cTn id="36" dur="26">
                                          <p:stCondLst>
                                            <p:cond delay="1808"/>
                                          </p:stCondLst>
                                        </p:cTn>
                                        <p:tgtEl>
                                          <p:spTgt spid="17">
                                            <p:txEl>
                                              <p:pRg st="2" end="2"/>
                                            </p:txEl>
                                          </p:spTgt>
                                        </p:tgtEl>
                                      </p:cBhvr>
                                      <p:to x="100000" y="95000"/>
                                    </p:animScale>
                                    <p:animScale>
                                      <p:cBhvr>
                                        <p:cTn id="37" dur="166" decel="50000">
                                          <p:stCondLst>
                                            <p:cond delay="1834"/>
                                          </p:stCondLst>
                                        </p:cTn>
                                        <p:tgtEl>
                                          <p:spTgt spid="17">
                                            <p:txEl>
                                              <p:pRg st="2" end="2"/>
                                            </p:txEl>
                                          </p:spTgt>
                                        </p:tgtEl>
                                      </p:cBhvr>
                                      <p:to x="100000" y="100000"/>
                                    </p:animScale>
                                  </p:childTnLst>
                                </p:cTn>
                              </p:par>
                            </p:childTnLst>
                          </p:cTn>
                        </p:par>
                        <p:par>
                          <p:cTn id="38" fill="hold" nodeType="afterGroup">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 calcmode="lin" valueType="num">
                                      <p:cBhvr>
                                        <p:cTn id="41"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8">
                                            <p:txEl>
                                              <p:pRg st="0" end="0"/>
                                            </p:txEl>
                                          </p:spTgt>
                                        </p:tgtEl>
                                      </p:cBhvr>
                                    </p:animEffect>
                                  </p:childTnLst>
                                </p:cTn>
                              </p:par>
                            </p:childTnLst>
                          </p:cTn>
                        </p:par>
                        <p:par>
                          <p:cTn id="44" fill="hold" nodeType="afterGroup">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8">
                                            <p:txEl>
                                              <p:pRg st="1" end="1"/>
                                            </p:txEl>
                                          </p:spTgt>
                                        </p:tgtEl>
                                        <p:attrNameLst>
                                          <p:attrName>style.visibility</p:attrName>
                                        </p:attrNameLst>
                                      </p:cBhvr>
                                      <p:to>
                                        <p:strVal val="visible"/>
                                      </p:to>
                                    </p:set>
                                    <p:anim calcmode="lin" valueType="num">
                                      <p:cBhvr>
                                        <p:cTn id="47"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48" dur="500" fill="hold"/>
                                        <p:tgtEl>
                                          <p:spTgt spid="8">
                                            <p:txEl>
                                              <p:pRg st="1" end="1"/>
                                            </p:txEl>
                                          </p:spTgt>
                                        </p:tgtEl>
                                        <p:attrNameLst>
                                          <p:attrName>ppt_h</p:attrName>
                                        </p:attrNameLst>
                                      </p:cBhvr>
                                      <p:tavLst>
                                        <p:tav tm="0">
                                          <p:val>
                                            <p:fltVal val="0"/>
                                          </p:val>
                                        </p:tav>
                                        <p:tav tm="100000">
                                          <p:val>
                                            <p:strVal val="#ppt_h"/>
                                          </p:val>
                                        </p:tav>
                                      </p:tavLst>
                                    </p:anim>
                                    <p:animEffect transition="in" filter="fade">
                                      <p:cBhvr>
                                        <p:cTn id="49" dur="500"/>
                                        <p:tgtEl>
                                          <p:spTgt spid="8">
                                            <p:txEl>
                                              <p:pRg st="1" end="1"/>
                                            </p:txEl>
                                          </p:spTgt>
                                        </p:tgtEl>
                                      </p:cBhvr>
                                    </p:animEffect>
                                  </p:childTnLst>
                                </p:cTn>
                              </p:par>
                            </p:childTnLst>
                          </p:cTn>
                        </p:par>
                        <p:par>
                          <p:cTn id="50" fill="hold" nodeType="afterGroup">
                            <p:stCondLst>
                              <p:cond delay="5000"/>
                            </p:stCondLst>
                            <p:childTnLst>
                              <p:par>
                                <p:cTn id="51" presetID="53" presetClass="entr" presetSubtype="16"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fltVal val="0"/>
                                          </p:val>
                                        </p:tav>
                                        <p:tav tm="100000">
                                          <p:val>
                                            <p:strVal val="#ppt_w"/>
                                          </p:val>
                                        </p:tav>
                                      </p:tavLst>
                                    </p:anim>
                                    <p:anim calcmode="lin" valueType="num">
                                      <p:cBhvr>
                                        <p:cTn id="54" dur="500" fill="hold"/>
                                        <p:tgtEl>
                                          <p:spTgt spid="3"/>
                                        </p:tgtEl>
                                        <p:attrNameLst>
                                          <p:attrName>ppt_h</p:attrName>
                                        </p:attrNameLst>
                                      </p:cBhvr>
                                      <p:tavLst>
                                        <p:tav tm="0">
                                          <p:val>
                                            <p:fltVal val="0"/>
                                          </p:val>
                                        </p:tav>
                                        <p:tav tm="100000">
                                          <p:val>
                                            <p:strVal val="#ppt_h"/>
                                          </p:val>
                                        </p:tav>
                                      </p:tavLst>
                                    </p:anim>
                                    <p:animEffect transition="in" filter="fade">
                                      <p:cBhvr>
                                        <p:cTn id="55" dur="500"/>
                                        <p:tgtEl>
                                          <p:spTgt spid="3"/>
                                        </p:tgtEl>
                                      </p:cBhvr>
                                    </p:animEffect>
                                  </p:childTnLst>
                                </p:cTn>
                              </p:par>
                            </p:childTnLst>
                          </p:cTn>
                        </p:par>
                        <p:par>
                          <p:cTn id="56" fill="hold" nodeType="afterGroup">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down)">
                                      <p:cBhvr>
                                        <p:cTn id="59" dur="500"/>
                                        <p:tgtEl>
                                          <p:spTgt spid="10"/>
                                        </p:tgtEl>
                                      </p:cBhvr>
                                    </p:animEffect>
                                  </p:childTnLst>
                                </p:cTn>
                              </p:par>
                            </p:childTnLst>
                          </p:cTn>
                        </p:par>
                        <p:par>
                          <p:cTn id="60" fill="hold" nodeType="afterGroup">
                            <p:stCondLst>
                              <p:cond delay="6000"/>
                            </p:stCondLst>
                            <p:childTnLst>
                              <p:par>
                                <p:cTn id="61" presetID="22" presetClass="entr" presetSubtype="4"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nodeType="afterGroup">
                            <p:stCondLst>
                              <p:cond delay="6500"/>
                            </p:stCondLst>
                            <p:childTnLst>
                              <p:par>
                                <p:cTn id="65" presetID="2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down)">
                                      <p:cBhvr>
                                        <p:cTn id="67" dur="500"/>
                                        <p:tgtEl>
                                          <p:spTgt spid="11"/>
                                        </p:tgtEl>
                                      </p:cBhvr>
                                    </p:animEffect>
                                  </p:childTnLst>
                                </p:cTn>
                              </p:par>
                            </p:childTnLst>
                          </p:cTn>
                        </p:par>
                        <p:par>
                          <p:cTn id="68" fill="hold" nodeType="afterGroup">
                            <p:stCondLst>
                              <p:cond delay="7000"/>
                            </p:stCondLst>
                            <p:childTnLst>
                              <p:par>
                                <p:cTn id="69" presetID="22" presetClass="entr" presetSubtype="4"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down)">
                                      <p:cBhvr>
                                        <p:cTn id="71" dur="500"/>
                                        <p:tgtEl>
                                          <p:spTgt spid="13"/>
                                        </p:tgtEl>
                                      </p:cBhvr>
                                    </p:animEffect>
                                  </p:childTnLst>
                                </p:cTn>
                              </p:par>
                            </p:childTnLst>
                          </p:cTn>
                        </p:par>
                        <p:par>
                          <p:cTn id="72" fill="hold" nodeType="afterGroup">
                            <p:stCondLst>
                              <p:cond delay="7500"/>
                            </p:stCondLst>
                            <p:childTnLst>
                              <p:par>
                                <p:cTn id="73" presetID="22" presetClass="entr" presetSubtype="4"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down)">
                                      <p:cBhvr>
                                        <p:cTn id="75" dur="500"/>
                                        <p:tgtEl>
                                          <p:spTgt spid="14"/>
                                        </p:tgtEl>
                                      </p:cBhvr>
                                    </p:animEffect>
                                  </p:childTnLst>
                                </p:cTn>
                              </p:par>
                            </p:childTnLst>
                          </p:cTn>
                        </p:par>
                        <p:par>
                          <p:cTn id="76" fill="hold" nodeType="afterGroup">
                            <p:stCondLst>
                              <p:cond delay="8000"/>
                            </p:stCondLst>
                            <p:childTnLst>
                              <p:par>
                                <p:cTn id="77" presetID="22" presetClass="entr" presetSubtype="4"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down)">
                                      <p:cBhvr>
                                        <p:cTn id="79" dur="500"/>
                                        <p:tgtEl>
                                          <p:spTgt spid="15"/>
                                        </p:tgtEl>
                                      </p:cBhvr>
                                    </p:animEffect>
                                  </p:childTnLst>
                                </p:cTn>
                              </p:par>
                            </p:childTnLst>
                          </p:cTn>
                        </p:par>
                        <p:par>
                          <p:cTn id="80" fill="hold" nodeType="afterGroup">
                            <p:stCondLst>
                              <p:cond delay="8500"/>
                            </p:stCondLst>
                            <p:childTnLst>
                              <p:par>
                                <p:cTn id="81" presetID="22" presetClass="entr" presetSubtype="4"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1" grpId="0" animBg="1"/>
      <p:bldP spid="12" grpId="0" animBg="1"/>
      <p:bldP spid="10" grpId="0" animBg="1"/>
      <p:bldP spid="13" grpId="0" animBg="1"/>
      <p:bldP spid="14" grpId="0" animBg="1"/>
      <p:bldP spid="15" grpId="0" animBg="1"/>
      <p:bldP spid="16" grpId="0" animBg="1"/>
      <p:bldP spid="17"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55299"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64EA5740-D3AF-4BFD-A673-520B78C7449D}"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51</a:t>
            </a:fld>
            <a:endParaRPr lang="en-US" altLang="fa-IR" sz="2800" smtClean="0">
              <a:solidFill>
                <a:srgbClr val="FF0000"/>
              </a:solidFill>
              <a:cs typeface="B Zar" panose="00000400000000000000" pitchFamily="2" charset="-78"/>
            </a:endParaRPr>
          </a:p>
        </p:txBody>
      </p:sp>
      <p:sp>
        <p:nvSpPr>
          <p:cNvPr id="8" name="Rectangle 7"/>
          <p:cNvSpPr/>
          <p:nvPr/>
        </p:nvSpPr>
        <p:spPr>
          <a:xfrm>
            <a:off x="304800" y="1366838"/>
            <a:ext cx="8250238" cy="1016000"/>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9- در ادامه به کمک </a:t>
            </a:r>
            <a:r>
              <a:rPr lang="en-US" sz="2000" b="1" dirty="0">
                <a:solidFill>
                  <a:schemeClr val="tx2">
                    <a:lumMod val="75000"/>
                  </a:schemeClr>
                </a:solidFill>
                <a:latin typeface="+mn-lt"/>
                <a:cs typeface="B Lotus" pitchFamily="2" charset="-78"/>
              </a:rPr>
              <a:t>Packet Stream</a:t>
            </a:r>
            <a:r>
              <a:rPr lang="fa-IR" sz="2000" b="1" dirty="0">
                <a:solidFill>
                  <a:schemeClr val="tx2">
                    <a:lumMod val="75000"/>
                  </a:schemeClr>
                </a:solidFill>
                <a:latin typeface="+mn-lt"/>
                <a:cs typeface="B Lotus" pitchFamily="2" charset="-78"/>
              </a:rPr>
              <a:t>ها ماژول </a:t>
            </a:r>
            <a:r>
              <a:rPr lang="en-US" sz="2000" b="1" dirty="0">
                <a:solidFill>
                  <a:schemeClr val="tx2">
                    <a:lumMod val="75000"/>
                  </a:schemeClr>
                </a:solidFill>
                <a:latin typeface="+mn-lt"/>
                <a:cs typeface="B Lotus" pitchFamily="2" charset="-78"/>
              </a:rPr>
              <a:t>Source</a:t>
            </a:r>
            <a:r>
              <a:rPr lang="fa-IR" sz="2000" b="1" dirty="0">
                <a:solidFill>
                  <a:schemeClr val="tx2">
                    <a:lumMod val="75000"/>
                  </a:schemeClr>
                </a:solidFill>
                <a:latin typeface="+mn-lt"/>
                <a:cs typeface="B Lotus" pitchFamily="2" charset="-78"/>
              </a:rPr>
              <a:t> را به </a:t>
            </a:r>
            <a:r>
              <a:rPr lang="en-US" sz="2000" b="1" dirty="0">
                <a:solidFill>
                  <a:schemeClr val="tx2">
                    <a:lumMod val="75000"/>
                  </a:schemeClr>
                </a:solidFill>
                <a:latin typeface="+mn-lt"/>
                <a:cs typeface="B Lotus" pitchFamily="2" charset="-78"/>
              </a:rPr>
              <a:t>Queue</a:t>
            </a:r>
            <a:r>
              <a:rPr lang="fa-IR" sz="2000" b="1" dirty="0">
                <a:solidFill>
                  <a:schemeClr val="tx2">
                    <a:lumMod val="75000"/>
                  </a:schemeClr>
                </a:solidFill>
                <a:latin typeface="+mn-lt"/>
                <a:cs typeface="B Lotus" pitchFamily="2" charset="-78"/>
              </a:rPr>
              <a:t> و ماژول </a:t>
            </a:r>
            <a:r>
              <a:rPr lang="en-US" sz="2000" b="1" dirty="0">
                <a:solidFill>
                  <a:schemeClr val="tx2">
                    <a:lumMod val="75000"/>
                  </a:schemeClr>
                </a:solidFill>
                <a:latin typeface="+mn-lt"/>
                <a:cs typeface="B Lotus" pitchFamily="2" charset="-78"/>
              </a:rPr>
              <a:t>Queue</a:t>
            </a:r>
            <a:r>
              <a:rPr lang="fa-IR" sz="2000" b="1" dirty="0">
                <a:solidFill>
                  <a:schemeClr val="tx2">
                    <a:lumMod val="75000"/>
                  </a:schemeClr>
                </a:solidFill>
                <a:latin typeface="+mn-lt"/>
                <a:cs typeface="B Lotus" pitchFamily="2" charset="-78"/>
              </a:rPr>
              <a:t> را به </a:t>
            </a:r>
            <a:r>
              <a:rPr lang="en-US" sz="2000" b="1" dirty="0">
                <a:solidFill>
                  <a:schemeClr val="tx2">
                    <a:lumMod val="75000"/>
                  </a:schemeClr>
                </a:solidFill>
                <a:latin typeface="+mn-lt"/>
                <a:cs typeface="B Lotus" pitchFamily="2" charset="-78"/>
              </a:rPr>
              <a:t>Sink</a:t>
            </a:r>
            <a:r>
              <a:rPr lang="fa-IR" sz="2000" b="1" dirty="0">
                <a:solidFill>
                  <a:schemeClr val="tx2">
                    <a:lumMod val="75000"/>
                  </a:schemeClr>
                </a:solidFill>
                <a:latin typeface="+mn-lt"/>
                <a:cs typeface="B Lotus" pitchFamily="2" charset="-78"/>
              </a:rPr>
              <a:t> متصل می کنیم.</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10- اکنون پنجره </a:t>
            </a:r>
            <a:r>
              <a:rPr lang="en-US" sz="2000" b="1" dirty="0">
                <a:solidFill>
                  <a:schemeClr val="tx2">
                    <a:lumMod val="75000"/>
                  </a:schemeClr>
                </a:solidFill>
                <a:latin typeface="+mn-lt"/>
                <a:cs typeface="B Lotus" pitchFamily="2" charset="-78"/>
              </a:rPr>
              <a:t>Node Model</a:t>
            </a:r>
            <a:r>
              <a:rPr lang="fa-IR" sz="2000" b="1" dirty="0">
                <a:solidFill>
                  <a:schemeClr val="tx2">
                    <a:lumMod val="75000"/>
                  </a:schemeClr>
                </a:solidFill>
                <a:latin typeface="+mn-lt"/>
                <a:cs typeface="B Lotus" pitchFamily="2" charset="-78"/>
              </a:rPr>
              <a:t> شبیه شکل زیر به نظر می رسد.</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576513"/>
            <a:ext cx="4257675"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04800" y="5280025"/>
            <a:ext cx="8250238"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11- همانگونه که متوجه شدید ماژول </a:t>
            </a:r>
            <a:r>
              <a:rPr lang="en-US" sz="2000" b="1" dirty="0">
                <a:solidFill>
                  <a:schemeClr val="tx2">
                    <a:lumMod val="75000"/>
                  </a:schemeClr>
                </a:solidFill>
                <a:latin typeface="+mn-lt"/>
                <a:cs typeface="B Lotus" pitchFamily="2" charset="-78"/>
              </a:rPr>
              <a:t>Source</a:t>
            </a:r>
            <a:r>
              <a:rPr lang="fa-IR" sz="2000" b="1" dirty="0">
                <a:solidFill>
                  <a:schemeClr val="tx2">
                    <a:lumMod val="75000"/>
                  </a:schemeClr>
                </a:solidFill>
                <a:latin typeface="+mn-lt"/>
                <a:cs typeface="B Lotus" pitchFamily="2" charset="-78"/>
              </a:rPr>
              <a:t> نقش تولید کننده بسته ها، ماژول </a:t>
            </a:r>
            <a:r>
              <a:rPr lang="en-US" sz="2000" b="1" dirty="0">
                <a:solidFill>
                  <a:schemeClr val="tx2">
                    <a:lumMod val="75000"/>
                  </a:schemeClr>
                </a:solidFill>
                <a:latin typeface="+mn-lt"/>
                <a:cs typeface="B Lotus" pitchFamily="2" charset="-78"/>
              </a:rPr>
              <a:t>Queue</a:t>
            </a:r>
            <a:r>
              <a:rPr lang="fa-IR" sz="2000" b="1" dirty="0">
                <a:solidFill>
                  <a:schemeClr val="tx2">
                    <a:lumMod val="75000"/>
                  </a:schemeClr>
                </a:solidFill>
                <a:latin typeface="+mn-lt"/>
                <a:cs typeface="B Lotus" pitchFamily="2" charset="-78"/>
              </a:rPr>
              <a:t> نقش صف و ماژول </a:t>
            </a:r>
            <a:r>
              <a:rPr lang="en-US" sz="2000" b="1" dirty="0">
                <a:solidFill>
                  <a:schemeClr val="tx2">
                    <a:lumMod val="75000"/>
                  </a:schemeClr>
                </a:solidFill>
                <a:latin typeface="+mn-lt"/>
                <a:cs typeface="B Lotus" pitchFamily="2" charset="-78"/>
              </a:rPr>
              <a:t>Sink</a:t>
            </a:r>
            <a:r>
              <a:rPr lang="fa-IR" sz="2000" b="1" dirty="0">
                <a:solidFill>
                  <a:schemeClr val="tx2">
                    <a:lumMod val="75000"/>
                  </a:schemeClr>
                </a:solidFill>
                <a:latin typeface="+mn-lt"/>
                <a:cs typeface="B Lotus" pitchFamily="2" charset="-78"/>
              </a:rPr>
              <a:t> نیز نقش ازبین برنده بسته ها را برعهده دارند.</a:t>
            </a:r>
          </a:p>
        </p:txBody>
      </p:sp>
      <p:sp>
        <p:nvSpPr>
          <p:cNvPr id="17" name="TextBox 16"/>
          <p:cNvSpPr txBox="1"/>
          <p:nvPr/>
        </p:nvSpPr>
        <p:spPr>
          <a:xfrm>
            <a:off x="6950075" y="381000"/>
            <a:ext cx="1830388" cy="89217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طراحی صف</a:t>
            </a:r>
            <a:endParaRPr lang="fa-IR" sz="2000" b="1" dirty="0">
              <a:solidFill>
                <a:schemeClr val="accent6">
                  <a:lumMod val="50000"/>
                </a:schemeClr>
              </a:solidFill>
              <a:latin typeface="+mn-lt"/>
              <a:cs typeface="B Titr" pitchFamily="2" charset="-78"/>
            </a:endParaRPr>
          </a:p>
        </p:txBody>
      </p:sp>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80">
                                          <p:stCondLst>
                                            <p:cond delay="0"/>
                                          </p:stCondLst>
                                        </p:cTn>
                                        <p:tgtEl>
                                          <p:spTgt spid="17">
                                            <p:txEl>
                                              <p:pRg st="0" end="0"/>
                                            </p:txEl>
                                          </p:spTgt>
                                        </p:tgtEl>
                                      </p:cBhvr>
                                    </p:animEffect>
                                    <p:anim calcmode="lin" valueType="num">
                                      <p:cBhvr>
                                        <p:cTn id="8" dur="1822" tmFilter="0,0; 0.14,0.36; 0.43,0.73; 0.71,0.91; 1.0,1.0">
                                          <p:stCondLst>
                                            <p:cond delay="0"/>
                                          </p:stCondLst>
                                        </p:cTn>
                                        <p:tgtEl>
                                          <p:spTgt spid="1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xEl>
                                              <p:pRg st="0" end="0"/>
                                            </p:txEl>
                                          </p:spTgt>
                                        </p:tgtEl>
                                      </p:cBhvr>
                                      <p:to x="100000" y="60000"/>
                                    </p:animScale>
                                    <p:animScale>
                                      <p:cBhvr>
                                        <p:cTn id="14" dur="166" decel="50000">
                                          <p:stCondLst>
                                            <p:cond delay="676"/>
                                          </p:stCondLst>
                                        </p:cTn>
                                        <p:tgtEl>
                                          <p:spTgt spid="17">
                                            <p:txEl>
                                              <p:pRg st="0" end="0"/>
                                            </p:txEl>
                                          </p:spTgt>
                                        </p:tgtEl>
                                      </p:cBhvr>
                                      <p:to x="100000" y="100000"/>
                                    </p:animScale>
                                    <p:animScale>
                                      <p:cBhvr>
                                        <p:cTn id="15" dur="26">
                                          <p:stCondLst>
                                            <p:cond delay="1312"/>
                                          </p:stCondLst>
                                        </p:cTn>
                                        <p:tgtEl>
                                          <p:spTgt spid="17">
                                            <p:txEl>
                                              <p:pRg st="0" end="0"/>
                                            </p:txEl>
                                          </p:spTgt>
                                        </p:tgtEl>
                                      </p:cBhvr>
                                      <p:to x="100000" y="80000"/>
                                    </p:animScale>
                                    <p:animScale>
                                      <p:cBhvr>
                                        <p:cTn id="16" dur="166" decel="50000">
                                          <p:stCondLst>
                                            <p:cond delay="1338"/>
                                          </p:stCondLst>
                                        </p:cTn>
                                        <p:tgtEl>
                                          <p:spTgt spid="17">
                                            <p:txEl>
                                              <p:pRg st="0" end="0"/>
                                            </p:txEl>
                                          </p:spTgt>
                                        </p:tgtEl>
                                      </p:cBhvr>
                                      <p:to x="100000" y="100000"/>
                                    </p:animScale>
                                    <p:animScale>
                                      <p:cBhvr>
                                        <p:cTn id="17" dur="26">
                                          <p:stCondLst>
                                            <p:cond delay="1642"/>
                                          </p:stCondLst>
                                        </p:cTn>
                                        <p:tgtEl>
                                          <p:spTgt spid="17">
                                            <p:txEl>
                                              <p:pRg st="0" end="0"/>
                                            </p:txEl>
                                          </p:spTgt>
                                        </p:tgtEl>
                                      </p:cBhvr>
                                      <p:to x="100000" y="90000"/>
                                    </p:animScale>
                                    <p:animScale>
                                      <p:cBhvr>
                                        <p:cTn id="18" dur="166" decel="50000">
                                          <p:stCondLst>
                                            <p:cond delay="1668"/>
                                          </p:stCondLst>
                                        </p:cTn>
                                        <p:tgtEl>
                                          <p:spTgt spid="17">
                                            <p:txEl>
                                              <p:pRg st="0" end="0"/>
                                            </p:txEl>
                                          </p:spTgt>
                                        </p:tgtEl>
                                      </p:cBhvr>
                                      <p:to x="100000" y="100000"/>
                                    </p:animScale>
                                    <p:animScale>
                                      <p:cBhvr>
                                        <p:cTn id="19" dur="26">
                                          <p:stCondLst>
                                            <p:cond delay="1808"/>
                                          </p:stCondLst>
                                        </p:cTn>
                                        <p:tgtEl>
                                          <p:spTgt spid="17">
                                            <p:txEl>
                                              <p:pRg st="0" end="0"/>
                                            </p:txEl>
                                          </p:spTgt>
                                        </p:tgtEl>
                                      </p:cBhvr>
                                      <p:to x="100000" y="95000"/>
                                    </p:animScale>
                                    <p:animScale>
                                      <p:cBhvr>
                                        <p:cTn id="20" dur="166" decel="50000">
                                          <p:stCondLst>
                                            <p:cond delay="1834"/>
                                          </p:stCondLst>
                                        </p:cTn>
                                        <p:tgtEl>
                                          <p:spTgt spid="17">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wipe(down)">
                                      <p:cBhvr>
                                        <p:cTn id="24" dur="580">
                                          <p:stCondLst>
                                            <p:cond delay="0"/>
                                          </p:stCondLst>
                                        </p:cTn>
                                        <p:tgtEl>
                                          <p:spTgt spid="17">
                                            <p:txEl>
                                              <p:pRg st="2" end="2"/>
                                            </p:txEl>
                                          </p:spTgt>
                                        </p:tgtEl>
                                      </p:cBhvr>
                                    </p:animEffect>
                                    <p:anim calcmode="lin" valueType="num">
                                      <p:cBhvr>
                                        <p:cTn id="25" dur="1822" tmFilter="0,0; 0.14,0.36; 0.43,0.73; 0.71,0.91; 1.0,1.0">
                                          <p:stCondLst>
                                            <p:cond delay="0"/>
                                          </p:stCondLst>
                                        </p:cTn>
                                        <p:tgtEl>
                                          <p:spTgt spid="17">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7">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7">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7">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7">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7">
                                            <p:txEl>
                                              <p:pRg st="2" end="2"/>
                                            </p:txEl>
                                          </p:spTgt>
                                        </p:tgtEl>
                                      </p:cBhvr>
                                      <p:to x="100000" y="60000"/>
                                    </p:animScale>
                                    <p:animScale>
                                      <p:cBhvr>
                                        <p:cTn id="31" dur="166" decel="50000">
                                          <p:stCondLst>
                                            <p:cond delay="676"/>
                                          </p:stCondLst>
                                        </p:cTn>
                                        <p:tgtEl>
                                          <p:spTgt spid="17">
                                            <p:txEl>
                                              <p:pRg st="2" end="2"/>
                                            </p:txEl>
                                          </p:spTgt>
                                        </p:tgtEl>
                                      </p:cBhvr>
                                      <p:to x="100000" y="100000"/>
                                    </p:animScale>
                                    <p:animScale>
                                      <p:cBhvr>
                                        <p:cTn id="32" dur="26">
                                          <p:stCondLst>
                                            <p:cond delay="1312"/>
                                          </p:stCondLst>
                                        </p:cTn>
                                        <p:tgtEl>
                                          <p:spTgt spid="17">
                                            <p:txEl>
                                              <p:pRg st="2" end="2"/>
                                            </p:txEl>
                                          </p:spTgt>
                                        </p:tgtEl>
                                      </p:cBhvr>
                                      <p:to x="100000" y="80000"/>
                                    </p:animScale>
                                    <p:animScale>
                                      <p:cBhvr>
                                        <p:cTn id="33" dur="166" decel="50000">
                                          <p:stCondLst>
                                            <p:cond delay="1338"/>
                                          </p:stCondLst>
                                        </p:cTn>
                                        <p:tgtEl>
                                          <p:spTgt spid="17">
                                            <p:txEl>
                                              <p:pRg st="2" end="2"/>
                                            </p:txEl>
                                          </p:spTgt>
                                        </p:tgtEl>
                                      </p:cBhvr>
                                      <p:to x="100000" y="100000"/>
                                    </p:animScale>
                                    <p:animScale>
                                      <p:cBhvr>
                                        <p:cTn id="34" dur="26">
                                          <p:stCondLst>
                                            <p:cond delay="1642"/>
                                          </p:stCondLst>
                                        </p:cTn>
                                        <p:tgtEl>
                                          <p:spTgt spid="17">
                                            <p:txEl>
                                              <p:pRg st="2" end="2"/>
                                            </p:txEl>
                                          </p:spTgt>
                                        </p:tgtEl>
                                      </p:cBhvr>
                                      <p:to x="100000" y="90000"/>
                                    </p:animScale>
                                    <p:animScale>
                                      <p:cBhvr>
                                        <p:cTn id="35" dur="166" decel="50000">
                                          <p:stCondLst>
                                            <p:cond delay="1668"/>
                                          </p:stCondLst>
                                        </p:cTn>
                                        <p:tgtEl>
                                          <p:spTgt spid="17">
                                            <p:txEl>
                                              <p:pRg st="2" end="2"/>
                                            </p:txEl>
                                          </p:spTgt>
                                        </p:tgtEl>
                                      </p:cBhvr>
                                      <p:to x="100000" y="100000"/>
                                    </p:animScale>
                                    <p:animScale>
                                      <p:cBhvr>
                                        <p:cTn id="36" dur="26">
                                          <p:stCondLst>
                                            <p:cond delay="1808"/>
                                          </p:stCondLst>
                                        </p:cTn>
                                        <p:tgtEl>
                                          <p:spTgt spid="17">
                                            <p:txEl>
                                              <p:pRg st="2" end="2"/>
                                            </p:txEl>
                                          </p:spTgt>
                                        </p:tgtEl>
                                      </p:cBhvr>
                                      <p:to x="100000" y="95000"/>
                                    </p:animScale>
                                    <p:animScale>
                                      <p:cBhvr>
                                        <p:cTn id="37" dur="166" decel="50000">
                                          <p:stCondLst>
                                            <p:cond delay="1834"/>
                                          </p:stCondLst>
                                        </p:cTn>
                                        <p:tgtEl>
                                          <p:spTgt spid="17">
                                            <p:txEl>
                                              <p:pRg st="2" end="2"/>
                                            </p:txEl>
                                          </p:spTgt>
                                        </p:tgtEl>
                                      </p:cBhvr>
                                      <p:to x="100000" y="100000"/>
                                    </p:animScale>
                                  </p:childTnLst>
                                </p:cTn>
                              </p:par>
                            </p:childTnLst>
                          </p:cTn>
                        </p:par>
                        <p:par>
                          <p:cTn id="38" fill="hold" nodeType="afterGroup">
                            <p:stCondLst>
                              <p:cond delay="4000"/>
                            </p:stCondLst>
                            <p:childTnLst>
                              <p:par>
                                <p:cTn id="39" presetID="16" presetClass="entr" presetSubtype="21" fill="hold" grpId="0" nodeType="after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Effect transition="in" filter="barn(inVertical)">
                                      <p:cBhvr>
                                        <p:cTn id="41" dur="500"/>
                                        <p:tgtEl>
                                          <p:spTgt spid="8">
                                            <p:txEl>
                                              <p:pRg st="0" end="0"/>
                                            </p:txEl>
                                          </p:spTgt>
                                        </p:tgtEl>
                                      </p:cBhvr>
                                    </p:animEffect>
                                  </p:childTnLst>
                                </p:cTn>
                              </p:par>
                            </p:childTnLst>
                          </p:cTn>
                        </p:par>
                        <p:par>
                          <p:cTn id="42" fill="hold" nodeType="afterGroup">
                            <p:stCondLst>
                              <p:cond delay="4500"/>
                            </p:stCondLst>
                            <p:childTnLst>
                              <p:par>
                                <p:cTn id="43" presetID="16" presetClass="entr" presetSubtype="21" fill="hold" grpId="0" nodeType="after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barn(inVertical)">
                                      <p:cBhvr>
                                        <p:cTn id="45" dur="500"/>
                                        <p:tgtEl>
                                          <p:spTgt spid="8">
                                            <p:txEl>
                                              <p:pRg st="1" end="1"/>
                                            </p:txEl>
                                          </p:spTgt>
                                        </p:tgtEl>
                                      </p:cBhvr>
                                    </p:animEffect>
                                  </p:childTnLst>
                                </p:cTn>
                              </p:par>
                            </p:childTnLst>
                          </p:cTn>
                        </p:par>
                        <p:par>
                          <p:cTn id="46" fill="hold" nodeType="afterGroup">
                            <p:stCondLst>
                              <p:cond delay="5000"/>
                            </p:stCondLst>
                            <p:childTnLst>
                              <p:par>
                                <p:cTn id="47" presetID="42" presetClass="entr" presetSubtype="0"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6000"/>
                            </p:stCondLst>
                            <p:childTnLst>
                              <p:par>
                                <p:cTn id="53" presetID="45" presetClass="entr" presetSubtype="0"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2000"/>
                                        <p:tgtEl>
                                          <p:spTgt spid="4"/>
                                        </p:tgtEl>
                                      </p:cBhvr>
                                    </p:animEffect>
                                    <p:anim calcmode="lin" valueType="num">
                                      <p:cBhvr>
                                        <p:cTn id="56" dur="2000" fill="hold"/>
                                        <p:tgtEl>
                                          <p:spTgt spid="4"/>
                                        </p:tgtEl>
                                        <p:attrNameLst>
                                          <p:attrName>ppt_w</p:attrName>
                                        </p:attrNameLst>
                                      </p:cBhvr>
                                      <p:tavLst>
                                        <p:tav tm="0" fmla="#ppt_w*sin(2.5*pi*$)">
                                          <p:val>
                                            <p:fltVal val="0"/>
                                          </p:val>
                                        </p:tav>
                                        <p:tav tm="100000">
                                          <p:val>
                                            <p:fltVal val="1"/>
                                          </p:val>
                                        </p:tav>
                                      </p:tavLst>
                                    </p:anim>
                                    <p:anim calcmode="lin" valueType="num">
                                      <p:cBhvr>
                                        <p:cTn id="57"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4" grpId="0"/>
      <p:bldP spid="17"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5632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E20AFCD8-33F9-445D-ADAE-C1CA4AB8D01C}"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52</a:t>
            </a:fld>
            <a:endParaRPr lang="en-US" altLang="fa-IR" sz="2800" smtClean="0">
              <a:solidFill>
                <a:srgbClr val="FF0000"/>
              </a:solidFill>
              <a:cs typeface="B Zar" panose="00000400000000000000" pitchFamily="2" charset="-78"/>
            </a:endParaRPr>
          </a:p>
        </p:txBody>
      </p:sp>
      <p:sp>
        <p:nvSpPr>
          <p:cNvPr id="8" name="Rectangle 7"/>
          <p:cNvSpPr/>
          <p:nvPr/>
        </p:nvSpPr>
        <p:spPr>
          <a:xfrm>
            <a:off x="304800" y="1366838"/>
            <a:ext cx="8250238"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13- در نهایت تنظیمات گره ایجاد شده را با استفاده از منوی </a:t>
            </a:r>
            <a:r>
              <a:rPr lang="en-US" sz="2000" b="1" dirty="0">
                <a:solidFill>
                  <a:schemeClr val="tx2">
                    <a:lumMod val="75000"/>
                  </a:schemeClr>
                </a:solidFill>
                <a:latin typeface="+mn-lt"/>
                <a:cs typeface="B Lotus" pitchFamily="2" charset="-78"/>
              </a:rPr>
              <a:t>Interfaces</a:t>
            </a:r>
            <a:r>
              <a:rPr lang="fa-IR" sz="2000" b="1" dirty="0">
                <a:solidFill>
                  <a:schemeClr val="tx2">
                    <a:lumMod val="75000"/>
                  </a:schemeClr>
                </a:solidFill>
                <a:latin typeface="+mn-lt"/>
                <a:cs typeface="B Lotus" pitchFamily="2" charset="-78"/>
              </a:rPr>
              <a:t> گزینه </a:t>
            </a:r>
            <a:r>
              <a:rPr lang="en-US" sz="2000" b="1" dirty="0">
                <a:solidFill>
                  <a:schemeClr val="tx2">
                    <a:lumMod val="75000"/>
                  </a:schemeClr>
                </a:solidFill>
                <a:latin typeface="+mn-lt"/>
                <a:cs typeface="B Lotus" pitchFamily="2" charset="-78"/>
              </a:rPr>
              <a:t>Node Interfaces</a:t>
            </a:r>
            <a:r>
              <a:rPr lang="fa-IR" sz="2000" b="1" dirty="0">
                <a:solidFill>
                  <a:schemeClr val="tx2">
                    <a:lumMod val="75000"/>
                  </a:schemeClr>
                </a:solidFill>
                <a:latin typeface="+mn-lt"/>
                <a:cs typeface="B Lotus" pitchFamily="2" charset="-78"/>
              </a:rPr>
              <a:t> مطابق شکل زیر انجام می دهیم.</a:t>
            </a:r>
          </a:p>
        </p:txBody>
      </p:sp>
      <p:sp>
        <p:nvSpPr>
          <p:cNvPr id="4" name="Rectangle 3"/>
          <p:cNvSpPr/>
          <p:nvPr/>
        </p:nvSpPr>
        <p:spPr>
          <a:xfrm>
            <a:off x="304800" y="6007100"/>
            <a:ext cx="8250238" cy="400050"/>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14- حال می توان گره فوق را تحت یک نام مثلاً </a:t>
            </a:r>
            <a:r>
              <a:rPr lang="en-US" sz="2000" b="1" dirty="0">
                <a:solidFill>
                  <a:schemeClr val="tx2">
                    <a:lumMod val="75000"/>
                  </a:schemeClr>
                </a:solidFill>
                <a:latin typeface="+mn-lt"/>
                <a:cs typeface="B Lotus" pitchFamily="2" charset="-78"/>
              </a:rPr>
              <a:t>MM1</a:t>
            </a:r>
            <a:r>
              <a:rPr lang="fa-IR" sz="2000" b="1" dirty="0">
                <a:solidFill>
                  <a:schemeClr val="tx2">
                    <a:lumMod val="75000"/>
                  </a:schemeClr>
                </a:solidFill>
                <a:latin typeface="+mn-lt"/>
                <a:cs typeface="B Lotus" pitchFamily="2" charset="-78"/>
              </a:rPr>
              <a:t> ذخیره نمود.</a:t>
            </a:r>
          </a:p>
        </p:txBody>
      </p:sp>
      <p:sp>
        <p:nvSpPr>
          <p:cNvPr id="17" name="TextBox 16"/>
          <p:cNvSpPr txBox="1"/>
          <p:nvPr/>
        </p:nvSpPr>
        <p:spPr>
          <a:xfrm>
            <a:off x="6950075" y="381000"/>
            <a:ext cx="1830388" cy="892175"/>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طراحی صف</a:t>
            </a:r>
            <a:endParaRPr lang="fa-IR" sz="2000" b="1" dirty="0">
              <a:solidFill>
                <a:schemeClr val="accent6">
                  <a:lumMod val="50000"/>
                </a:schemeClr>
              </a:solidFill>
              <a:latin typeface="+mn-lt"/>
              <a:cs typeface="B Titr" pitchFamily="2" charset="-78"/>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52550" y="2114550"/>
            <a:ext cx="5810250" cy="373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ounded Rectangle 8"/>
          <p:cNvSpPr/>
          <p:nvPr/>
        </p:nvSpPr>
        <p:spPr>
          <a:xfrm>
            <a:off x="4152900" y="3302000"/>
            <a:ext cx="2797175" cy="889000"/>
          </a:xfrm>
          <a:prstGeom prst="roundRect">
            <a:avLst>
              <a:gd name="adj" fmla="val 7685"/>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endParaRPr lang="fa-IR"/>
          </a:p>
        </p:txBody>
      </p:sp>
      <p:sp>
        <p:nvSpPr>
          <p:cNvPr id="10" name="Rectangle 9"/>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80">
                                          <p:stCondLst>
                                            <p:cond delay="0"/>
                                          </p:stCondLst>
                                        </p:cTn>
                                        <p:tgtEl>
                                          <p:spTgt spid="17">
                                            <p:txEl>
                                              <p:pRg st="0" end="0"/>
                                            </p:txEl>
                                          </p:spTgt>
                                        </p:tgtEl>
                                      </p:cBhvr>
                                    </p:animEffect>
                                    <p:anim calcmode="lin" valueType="num">
                                      <p:cBhvr>
                                        <p:cTn id="8" dur="1822" tmFilter="0,0; 0.14,0.36; 0.43,0.73; 0.71,0.91; 1.0,1.0">
                                          <p:stCondLst>
                                            <p:cond delay="0"/>
                                          </p:stCondLst>
                                        </p:cTn>
                                        <p:tgtEl>
                                          <p:spTgt spid="1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xEl>
                                              <p:pRg st="0" end="0"/>
                                            </p:txEl>
                                          </p:spTgt>
                                        </p:tgtEl>
                                      </p:cBhvr>
                                      <p:to x="100000" y="60000"/>
                                    </p:animScale>
                                    <p:animScale>
                                      <p:cBhvr>
                                        <p:cTn id="14" dur="166" decel="50000">
                                          <p:stCondLst>
                                            <p:cond delay="676"/>
                                          </p:stCondLst>
                                        </p:cTn>
                                        <p:tgtEl>
                                          <p:spTgt spid="17">
                                            <p:txEl>
                                              <p:pRg st="0" end="0"/>
                                            </p:txEl>
                                          </p:spTgt>
                                        </p:tgtEl>
                                      </p:cBhvr>
                                      <p:to x="100000" y="100000"/>
                                    </p:animScale>
                                    <p:animScale>
                                      <p:cBhvr>
                                        <p:cTn id="15" dur="26">
                                          <p:stCondLst>
                                            <p:cond delay="1312"/>
                                          </p:stCondLst>
                                        </p:cTn>
                                        <p:tgtEl>
                                          <p:spTgt spid="17">
                                            <p:txEl>
                                              <p:pRg st="0" end="0"/>
                                            </p:txEl>
                                          </p:spTgt>
                                        </p:tgtEl>
                                      </p:cBhvr>
                                      <p:to x="100000" y="80000"/>
                                    </p:animScale>
                                    <p:animScale>
                                      <p:cBhvr>
                                        <p:cTn id="16" dur="166" decel="50000">
                                          <p:stCondLst>
                                            <p:cond delay="1338"/>
                                          </p:stCondLst>
                                        </p:cTn>
                                        <p:tgtEl>
                                          <p:spTgt spid="17">
                                            <p:txEl>
                                              <p:pRg st="0" end="0"/>
                                            </p:txEl>
                                          </p:spTgt>
                                        </p:tgtEl>
                                      </p:cBhvr>
                                      <p:to x="100000" y="100000"/>
                                    </p:animScale>
                                    <p:animScale>
                                      <p:cBhvr>
                                        <p:cTn id="17" dur="26">
                                          <p:stCondLst>
                                            <p:cond delay="1642"/>
                                          </p:stCondLst>
                                        </p:cTn>
                                        <p:tgtEl>
                                          <p:spTgt spid="17">
                                            <p:txEl>
                                              <p:pRg st="0" end="0"/>
                                            </p:txEl>
                                          </p:spTgt>
                                        </p:tgtEl>
                                      </p:cBhvr>
                                      <p:to x="100000" y="90000"/>
                                    </p:animScale>
                                    <p:animScale>
                                      <p:cBhvr>
                                        <p:cTn id="18" dur="166" decel="50000">
                                          <p:stCondLst>
                                            <p:cond delay="1668"/>
                                          </p:stCondLst>
                                        </p:cTn>
                                        <p:tgtEl>
                                          <p:spTgt spid="17">
                                            <p:txEl>
                                              <p:pRg st="0" end="0"/>
                                            </p:txEl>
                                          </p:spTgt>
                                        </p:tgtEl>
                                      </p:cBhvr>
                                      <p:to x="100000" y="100000"/>
                                    </p:animScale>
                                    <p:animScale>
                                      <p:cBhvr>
                                        <p:cTn id="19" dur="26">
                                          <p:stCondLst>
                                            <p:cond delay="1808"/>
                                          </p:stCondLst>
                                        </p:cTn>
                                        <p:tgtEl>
                                          <p:spTgt spid="17">
                                            <p:txEl>
                                              <p:pRg st="0" end="0"/>
                                            </p:txEl>
                                          </p:spTgt>
                                        </p:tgtEl>
                                      </p:cBhvr>
                                      <p:to x="100000" y="95000"/>
                                    </p:animScale>
                                    <p:animScale>
                                      <p:cBhvr>
                                        <p:cTn id="20" dur="166" decel="50000">
                                          <p:stCondLst>
                                            <p:cond delay="1834"/>
                                          </p:stCondLst>
                                        </p:cTn>
                                        <p:tgtEl>
                                          <p:spTgt spid="17">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wipe(down)">
                                      <p:cBhvr>
                                        <p:cTn id="24" dur="580">
                                          <p:stCondLst>
                                            <p:cond delay="0"/>
                                          </p:stCondLst>
                                        </p:cTn>
                                        <p:tgtEl>
                                          <p:spTgt spid="17">
                                            <p:txEl>
                                              <p:pRg st="2" end="2"/>
                                            </p:txEl>
                                          </p:spTgt>
                                        </p:tgtEl>
                                      </p:cBhvr>
                                    </p:animEffect>
                                    <p:anim calcmode="lin" valueType="num">
                                      <p:cBhvr>
                                        <p:cTn id="25" dur="1822" tmFilter="0,0; 0.14,0.36; 0.43,0.73; 0.71,0.91; 1.0,1.0">
                                          <p:stCondLst>
                                            <p:cond delay="0"/>
                                          </p:stCondLst>
                                        </p:cTn>
                                        <p:tgtEl>
                                          <p:spTgt spid="17">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7">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7">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7">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7">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7">
                                            <p:txEl>
                                              <p:pRg st="2" end="2"/>
                                            </p:txEl>
                                          </p:spTgt>
                                        </p:tgtEl>
                                      </p:cBhvr>
                                      <p:to x="100000" y="60000"/>
                                    </p:animScale>
                                    <p:animScale>
                                      <p:cBhvr>
                                        <p:cTn id="31" dur="166" decel="50000">
                                          <p:stCondLst>
                                            <p:cond delay="676"/>
                                          </p:stCondLst>
                                        </p:cTn>
                                        <p:tgtEl>
                                          <p:spTgt spid="17">
                                            <p:txEl>
                                              <p:pRg st="2" end="2"/>
                                            </p:txEl>
                                          </p:spTgt>
                                        </p:tgtEl>
                                      </p:cBhvr>
                                      <p:to x="100000" y="100000"/>
                                    </p:animScale>
                                    <p:animScale>
                                      <p:cBhvr>
                                        <p:cTn id="32" dur="26">
                                          <p:stCondLst>
                                            <p:cond delay="1312"/>
                                          </p:stCondLst>
                                        </p:cTn>
                                        <p:tgtEl>
                                          <p:spTgt spid="17">
                                            <p:txEl>
                                              <p:pRg st="2" end="2"/>
                                            </p:txEl>
                                          </p:spTgt>
                                        </p:tgtEl>
                                      </p:cBhvr>
                                      <p:to x="100000" y="80000"/>
                                    </p:animScale>
                                    <p:animScale>
                                      <p:cBhvr>
                                        <p:cTn id="33" dur="166" decel="50000">
                                          <p:stCondLst>
                                            <p:cond delay="1338"/>
                                          </p:stCondLst>
                                        </p:cTn>
                                        <p:tgtEl>
                                          <p:spTgt spid="17">
                                            <p:txEl>
                                              <p:pRg st="2" end="2"/>
                                            </p:txEl>
                                          </p:spTgt>
                                        </p:tgtEl>
                                      </p:cBhvr>
                                      <p:to x="100000" y="100000"/>
                                    </p:animScale>
                                    <p:animScale>
                                      <p:cBhvr>
                                        <p:cTn id="34" dur="26">
                                          <p:stCondLst>
                                            <p:cond delay="1642"/>
                                          </p:stCondLst>
                                        </p:cTn>
                                        <p:tgtEl>
                                          <p:spTgt spid="17">
                                            <p:txEl>
                                              <p:pRg st="2" end="2"/>
                                            </p:txEl>
                                          </p:spTgt>
                                        </p:tgtEl>
                                      </p:cBhvr>
                                      <p:to x="100000" y="90000"/>
                                    </p:animScale>
                                    <p:animScale>
                                      <p:cBhvr>
                                        <p:cTn id="35" dur="166" decel="50000">
                                          <p:stCondLst>
                                            <p:cond delay="1668"/>
                                          </p:stCondLst>
                                        </p:cTn>
                                        <p:tgtEl>
                                          <p:spTgt spid="17">
                                            <p:txEl>
                                              <p:pRg st="2" end="2"/>
                                            </p:txEl>
                                          </p:spTgt>
                                        </p:tgtEl>
                                      </p:cBhvr>
                                      <p:to x="100000" y="100000"/>
                                    </p:animScale>
                                    <p:animScale>
                                      <p:cBhvr>
                                        <p:cTn id="36" dur="26">
                                          <p:stCondLst>
                                            <p:cond delay="1808"/>
                                          </p:stCondLst>
                                        </p:cTn>
                                        <p:tgtEl>
                                          <p:spTgt spid="17">
                                            <p:txEl>
                                              <p:pRg st="2" end="2"/>
                                            </p:txEl>
                                          </p:spTgt>
                                        </p:tgtEl>
                                      </p:cBhvr>
                                      <p:to x="100000" y="95000"/>
                                    </p:animScale>
                                    <p:animScale>
                                      <p:cBhvr>
                                        <p:cTn id="37" dur="166" decel="50000">
                                          <p:stCondLst>
                                            <p:cond delay="1834"/>
                                          </p:stCondLst>
                                        </p:cTn>
                                        <p:tgtEl>
                                          <p:spTgt spid="17">
                                            <p:txEl>
                                              <p:pRg st="2" end="2"/>
                                            </p:txEl>
                                          </p:spTgt>
                                        </p:tgtEl>
                                      </p:cBhvr>
                                      <p:to x="100000" y="100000"/>
                                    </p:animScale>
                                  </p:childTnLst>
                                </p:cTn>
                              </p:par>
                            </p:childTnLst>
                          </p:cTn>
                        </p:par>
                        <p:par>
                          <p:cTn id="38" fill="hold" nodeType="afterGroup">
                            <p:stCondLst>
                              <p:cond delay="4000"/>
                            </p:stCondLst>
                            <p:childTnLst>
                              <p:par>
                                <p:cTn id="39" presetID="16" presetClass="entr" presetSubtype="21"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arn(inVertical)">
                                      <p:cBhvr>
                                        <p:cTn id="41" dur="500"/>
                                        <p:tgtEl>
                                          <p:spTgt spid="8"/>
                                        </p:tgtEl>
                                      </p:cBhvr>
                                    </p:animEffect>
                                  </p:childTnLst>
                                </p:cTn>
                              </p:par>
                            </p:childTnLst>
                          </p:cTn>
                        </p:par>
                        <p:par>
                          <p:cTn id="42" fill="hold" nodeType="afterGroup">
                            <p:stCondLst>
                              <p:cond delay="4500"/>
                            </p:stCondLst>
                            <p:childTnLst>
                              <p:par>
                                <p:cTn id="43" presetID="22" presetClass="entr" presetSubtype="4"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down)">
                                      <p:cBhvr>
                                        <p:cTn id="45" dur="500"/>
                                        <p:tgtEl>
                                          <p:spTgt spid="6"/>
                                        </p:tgtEl>
                                      </p:cBhvr>
                                    </p:animEffect>
                                  </p:childTnLst>
                                </p:cTn>
                              </p:par>
                            </p:childTnLst>
                          </p:cTn>
                        </p:par>
                        <p:par>
                          <p:cTn id="46" fill="hold" nodeType="afterGroup">
                            <p:stCondLst>
                              <p:cond delay="5000"/>
                            </p:stCondLst>
                            <p:childTnLst>
                              <p:par>
                                <p:cTn id="47" presetID="16" presetClass="entr" presetSubtype="21"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barn(inVertical)">
                                      <p:cBhvr>
                                        <p:cTn id="49" dur="500"/>
                                        <p:tgtEl>
                                          <p:spTgt spid="9"/>
                                        </p:tgtEl>
                                      </p:cBhvr>
                                    </p:animEffect>
                                  </p:childTnLst>
                                </p:cTn>
                              </p:par>
                            </p:childTnLst>
                          </p:cTn>
                        </p:par>
                        <p:par>
                          <p:cTn id="50" fill="hold" nodeType="afterGroup">
                            <p:stCondLst>
                              <p:cond delay="5500"/>
                            </p:stCondLst>
                            <p:childTnLst>
                              <p:par>
                                <p:cTn id="51" presetID="16" presetClass="entr" presetSubtype="21"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barn(inVertical)">
                                      <p:cBhvr>
                                        <p:cTn id="5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P spid="17" grpId="0" build="p"/>
      <p:bldP spid="9"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57347"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6FEF92B2-635E-4947-BE2D-F1DDC61BFC4C}"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53</a:t>
            </a:fld>
            <a:endParaRPr lang="en-US" altLang="fa-IR" sz="2800" smtClean="0">
              <a:solidFill>
                <a:srgbClr val="FF0000"/>
              </a:solidFill>
              <a:cs typeface="B Zar" panose="00000400000000000000" pitchFamily="2" charset="-78"/>
            </a:endParaRPr>
          </a:p>
        </p:txBody>
      </p:sp>
      <p:sp>
        <p:nvSpPr>
          <p:cNvPr id="8" name="Rectangle 7"/>
          <p:cNvSpPr/>
          <p:nvPr/>
        </p:nvSpPr>
        <p:spPr>
          <a:xfrm>
            <a:off x="304800" y="1341438"/>
            <a:ext cx="8250238" cy="708025"/>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جهت بکارگیری صف کافی است پروژه جدیدی را ایجاد و از پنجره </a:t>
            </a:r>
            <a:r>
              <a:rPr lang="en-US" sz="2000" b="1" dirty="0">
                <a:solidFill>
                  <a:schemeClr val="tx2">
                    <a:lumMod val="75000"/>
                  </a:schemeClr>
                </a:solidFill>
                <a:latin typeface="+mn-lt"/>
                <a:cs typeface="B Lotus" pitchFamily="2" charset="-78"/>
              </a:rPr>
              <a:t>Object Palette</a:t>
            </a:r>
            <a:r>
              <a:rPr lang="fa-IR" sz="2000" b="1" dirty="0">
                <a:solidFill>
                  <a:schemeClr val="tx2">
                    <a:lumMod val="75000"/>
                  </a:schemeClr>
                </a:solidFill>
                <a:latin typeface="+mn-lt"/>
                <a:cs typeface="B Lotus" pitchFamily="2" charset="-78"/>
              </a:rPr>
              <a:t> شی صفی را که قبلا ایجاد کرده اید جستجو و پس از یافتن بر روی صفحه خالی پروژه بکشید.</a:t>
            </a:r>
          </a:p>
        </p:txBody>
      </p:sp>
      <p:sp>
        <p:nvSpPr>
          <p:cNvPr id="17" name="TextBox 16"/>
          <p:cNvSpPr txBox="1"/>
          <p:nvPr/>
        </p:nvSpPr>
        <p:spPr>
          <a:xfrm>
            <a:off x="5538788" y="381000"/>
            <a:ext cx="3241675" cy="8620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بکارگیری صف و تعیین آمار مورد نیاز</a:t>
            </a:r>
            <a:endParaRPr lang="fa-IR" sz="2000" b="1" dirty="0">
              <a:solidFill>
                <a:schemeClr val="accent6">
                  <a:lumMod val="50000"/>
                </a:schemeClr>
              </a:solidFill>
              <a:latin typeface="+mn-lt"/>
              <a:cs typeface="B Titr"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03313" y="2074863"/>
            <a:ext cx="6615112" cy="473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ounded Rectangular Callout 8"/>
          <p:cNvSpPr/>
          <p:nvPr/>
        </p:nvSpPr>
        <p:spPr>
          <a:xfrm>
            <a:off x="5715000" y="2819400"/>
            <a:ext cx="325037" cy="227291"/>
          </a:xfrm>
          <a:prstGeom prst="wedgeRoundRectCallout">
            <a:avLst>
              <a:gd name="adj1" fmla="val -144739"/>
              <a:gd name="adj2" fmla="val 79166"/>
              <a:gd name="adj3" fmla="val 166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r>
              <a:rPr lang="fa-IR" dirty="0">
                <a:ln w="10160">
                  <a:solidFill>
                    <a:schemeClr val="accent5"/>
                  </a:solidFill>
                  <a:prstDash val="solid"/>
                </a:ln>
                <a:solidFill>
                  <a:schemeClr val="bg1"/>
                </a:solidFill>
                <a:effectLst>
                  <a:outerShdw blurRad="38100" dist="22860" dir="5400000" algn="tl" rotWithShape="0">
                    <a:srgbClr val="000000">
                      <a:alpha val="30000"/>
                    </a:srgbClr>
                  </a:outerShdw>
                </a:effectLst>
              </a:rPr>
              <a:t>1</a:t>
            </a:r>
          </a:p>
        </p:txBody>
      </p:sp>
      <p:sp>
        <p:nvSpPr>
          <p:cNvPr id="11" name="Rounded Rectangular Callout 10"/>
          <p:cNvSpPr/>
          <p:nvPr/>
        </p:nvSpPr>
        <p:spPr>
          <a:xfrm>
            <a:off x="7855254" y="2755900"/>
            <a:ext cx="325037" cy="227291"/>
          </a:xfrm>
          <a:prstGeom prst="wedgeRoundRectCallout">
            <a:avLst>
              <a:gd name="adj1" fmla="val -152483"/>
              <a:gd name="adj2" fmla="val 95832"/>
              <a:gd name="adj3" fmla="val 166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r>
              <a:rPr lang="fa-IR" dirty="0">
                <a:ln w="10160">
                  <a:solidFill>
                    <a:schemeClr val="accent5"/>
                  </a:solidFill>
                  <a:prstDash val="solid"/>
                </a:ln>
                <a:solidFill>
                  <a:schemeClr val="bg1"/>
                </a:solidFill>
                <a:effectLst>
                  <a:outerShdw blurRad="38100" dist="22860" dir="5400000" algn="tl" rotWithShape="0">
                    <a:srgbClr val="000000">
                      <a:alpha val="30000"/>
                    </a:srgbClr>
                  </a:outerShdw>
                </a:effectLst>
              </a:rPr>
              <a:t>2</a:t>
            </a:r>
          </a:p>
        </p:txBody>
      </p:sp>
      <p:sp>
        <p:nvSpPr>
          <p:cNvPr id="12" name="Rounded Rectangular Callout 11"/>
          <p:cNvSpPr/>
          <p:nvPr/>
        </p:nvSpPr>
        <p:spPr>
          <a:xfrm>
            <a:off x="5420283" y="4953000"/>
            <a:ext cx="325037" cy="227291"/>
          </a:xfrm>
          <a:prstGeom prst="wedgeRoundRectCallout">
            <a:avLst>
              <a:gd name="adj1" fmla="val -152483"/>
              <a:gd name="adj2" fmla="val 95832"/>
              <a:gd name="adj3" fmla="val 166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r>
              <a:rPr lang="fa-IR" dirty="0">
                <a:ln w="10160">
                  <a:solidFill>
                    <a:schemeClr val="accent5"/>
                  </a:solidFill>
                  <a:prstDash val="solid"/>
                </a:ln>
                <a:solidFill>
                  <a:schemeClr val="bg1"/>
                </a:solidFill>
                <a:effectLst>
                  <a:outerShdw blurRad="38100" dist="38100" dir="2700000" algn="tl">
                    <a:srgbClr val="000000">
                      <a:alpha val="43137"/>
                    </a:srgbClr>
                  </a:outerShdw>
                </a:effectLst>
              </a:rPr>
              <a:t>3</a:t>
            </a:r>
          </a:p>
        </p:txBody>
      </p:sp>
      <p:sp>
        <p:nvSpPr>
          <p:cNvPr id="13" name="Rounded Rectangular Callout 12"/>
          <p:cNvSpPr/>
          <p:nvPr/>
        </p:nvSpPr>
        <p:spPr>
          <a:xfrm>
            <a:off x="3276600" y="3879621"/>
            <a:ext cx="325037" cy="227291"/>
          </a:xfrm>
          <a:prstGeom prst="wedgeRoundRectCallout">
            <a:avLst>
              <a:gd name="adj1" fmla="val -152483"/>
              <a:gd name="adj2" fmla="val 95832"/>
              <a:gd name="adj3" fmla="val 166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r>
              <a:rPr lang="fa-IR" dirty="0">
                <a:ln w="10160">
                  <a:solidFill>
                    <a:schemeClr val="accent5"/>
                  </a:solidFill>
                  <a:prstDash val="solid"/>
                </a:ln>
                <a:solidFill>
                  <a:schemeClr val="bg1"/>
                </a:solidFill>
                <a:effectLst>
                  <a:outerShdw blurRad="38100" dist="22860" dir="5400000" algn="tl" rotWithShape="0">
                    <a:srgbClr val="000000">
                      <a:alpha val="30000"/>
                    </a:srgbClr>
                  </a:outerShdw>
                </a:effectLst>
              </a:rPr>
              <a:t>4</a:t>
            </a:r>
          </a:p>
        </p:txBody>
      </p:sp>
      <p:sp>
        <p:nvSpPr>
          <p:cNvPr id="14" name="Rectangle 13"/>
          <p:cNvSpPr/>
          <p:nvPr/>
        </p:nvSpPr>
        <p:spPr>
          <a:xfrm>
            <a:off x="0" y="102485"/>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80">
                                          <p:stCondLst>
                                            <p:cond delay="0"/>
                                          </p:stCondLst>
                                        </p:cTn>
                                        <p:tgtEl>
                                          <p:spTgt spid="17">
                                            <p:txEl>
                                              <p:pRg st="0" end="0"/>
                                            </p:txEl>
                                          </p:spTgt>
                                        </p:tgtEl>
                                      </p:cBhvr>
                                    </p:animEffect>
                                    <p:anim calcmode="lin" valueType="num">
                                      <p:cBhvr>
                                        <p:cTn id="8" dur="1822" tmFilter="0,0; 0.14,0.36; 0.43,0.73; 0.71,0.91; 1.0,1.0">
                                          <p:stCondLst>
                                            <p:cond delay="0"/>
                                          </p:stCondLst>
                                        </p:cTn>
                                        <p:tgtEl>
                                          <p:spTgt spid="1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xEl>
                                              <p:pRg st="0" end="0"/>
                                            </p:txEl>
                                          </p:spTgt>
                                        </p:tgtEl>
                                      </p:cBhvr>
                                      <p:to x="100000" y="60000"/>
                                    </p:animScale>
                                    <p:animScale>
                                      <p:cBhvr>
                                        <p:cTn id="14" dur="166" decel="50000">
                                          <p:stCondLst>
                                            <p:cond delay="676"/>
                                          </p:stCondLst>
                                        </p:cTn>
                                        <p:tgtEl>
                                          <p:spTgt spid="17">
                                            <p:txEl>
                                              <p:pRg st="0" end="0"/>
                                            </p:txEl>
                                          </p:spTgt>
                                        </p:tgtEl>
                                      </p:cBhvr>
                                      <p:to x="100000" y="100000"/>
                                    </p:animScale>
                                    <p:animScale>
                                      <p:cBhvr>
                                        <p:cTn id="15" dur="26">
                                          <p:stCondLst>
                                            <p:cond delay="1312"/>
                                          </p:stCondLst>
                                        </p:cTn>
                                        <p:tgtEl>
                                          <p:spTgt spid="17">
                                            <p:txEl>
                                              <p:pRg st="0" end="0"/>
                                            </p:txEl>
                                          </p:spTgt>
                                        </p:tgtEl>
                                      </p:cBhvr>
                                      <p:to x="100000" y="80000"/>
                                    </p:animScale>
                                    <p:animScale>
                                      <p:cBhvr>
                                        <p:cTn id="16" dur="166" decel="50000">
                                          <p:stCondLst>
                                            <p:cond delay="1338"/>
                                          </p:stCondLst>
                                        </p:cTn>
                                        <p:tgtEl>
                                          <p:spTgt spid="17">
                                            <p:txEl>
                                              <p:pRg st="0" end="0"/>
                                            </p:txEl>
                                          </p:spTgt>
                                        </p:tgtEl>
                                      </p:cBhvr>
                                      <p:to x="100000" y="100000"/>
                                    </p:animScale>
                                    <p:animScale>
                                      <p:cBhvr>
                                        <p:cTn id="17" dur="26">
                                          <p:stCondLst>
                                            <p:cond delay="1642"/>
                                          </p:stCondLst>
                                        </p:cTn>
                                        <p:tgtEl>
                                          <p:spTgt spid="17">
                                            <p:txEl>
                                              <p:pRg st="0" end="0"/>
                                            </p:txEl>
                                          </p:spTgt>
                                        </p:tgtEl>
                                      </p:cBhvr>
                                      <p:to x="100000" y="90000"/>
                                    </p:animScale>
                                    <p:animScale>
                                      <p:cBhvr>
                                        <p:cTn id="18" dur="166" decel="50000">
                                          <p:stCondLst>
                                            <p:cond delay="1668"/>
                                          </p:stCondLst>
                                        </p:cTn>
                                        <p:tgtEl>
                                          <p:spTgt spid="17">
                                            <p:txEl>
                                              <p:pRg st="0" end="0"/>
                                            </p:txEl>
                                          </p:spTgt>
                                        </p:tgtEl>
                                      </p:cBhvr>
                                      <p:to x="100000" y="100000"/>
                                    </p:animScale>
                                    <p:animScale>
                                      <p:cBhvr>
                                        <p:cTn id="19" dur="26">
                                          <p:stCondLst>
                                            <p:cond delay="1808"/>
                                          </p:stCondLst>
                                        </p:cTn>
                                        <p:tgtEl>
                                          <p:spTgt spid="17">
                                            <p:txEl>
                                              <p:pRg st="0" end="0"/>
                                            </p:txEl>
                                          </p:spTgt>
                                        </p:tgtEl>
                                      </p:cBhvr>
                                      <p:to x="100000" y="95000"/>
                                    </p:animScale>
                                    <p:animScale>
                                      <p:cBhvr>
                                        <p:cTn id="20" dur="166" decel="50000">
                                          <p:stCondLst>
                                            <p:cond delay="1834"/>
                                          </p:stCondLst>
                                        </p:cTn>
                                        <p:tgtEl>
                                          <p:spTgt spid="17">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wipe(down)">
                                      <p:cBhvr>
                                        <p:cTn id="24" dur="580">
                                          <p:stCondLst>
                                            <p:cond delay="0"/>
                                          </p:stCondLst>
                                        </p:cTn>
                                        <p:tgtEl>
                                          <p:spTgt spid="17">
                                            <p:txEl>
                                              <p:pRg st="2" end="2"/>
                                            </p:txEl>
                                          </p:spTgt>
                                        </p:tgtEl>
                                      </p:cBhvr>
                                    </p:animEffect>
                                    <p:anim calcmode="lin" valueType="num">
                                      <p:cBhvr>
                                        <p:cTn id="25" dur="1822" tmFilter="0,0; 0.14,0.36; 0.43,0.73; 0.71,0.91; 1.0,1.0">
                                          <p:stCondLst>
                                            <p:cond delay="0"/>
                                          </p:stCondLst>
                                        </p:cTn>
                                        <p:tgtEl>
                                          <p:spTgt spid="17">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7">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7">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7">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7">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7">
                                            <p:txEl>
                                              <p:pRg st="2" end="2"/>
                                            </p:txEl>
                                          </p:spTgt>
                                        </p:tgtEl>
                                      </p:cBhvr>
                                      <p:to x="100000" y="60000"/>
                                    </p:animScale>
                                    <p:animScale>
                                      <p:cBhvr>
                                        <p:cTn id="31" dur="166" decel="50000">
                                          <p:stCondLst>
                                            <p:cond delay="676"/>
                                          </p:stCondLst>
                                        </p:cTn>
                                        <p:tgtEl>
                                          <p:spTgt spid="17">
                                            <p:txEl>
                                              <p:pRg st="2" end="2"/>
                                            </p:txEl>
                                          </p:spTgt>
                                        </p:tgtEl>
                                      </p:cBhvr>
                                      <p:to x="100000" y="100000"/>
                                    </p:animScale>
                                    <p:animScale>
                                      <p:cBhvr>
                                        <p:cTn id="32" dur="26">
                                          <p:stCondLst>
                                            <p:cond delay="1312"/>
                                          </p:stCondLst>
                                        </p:cTn>
                                        <p:tgtEl>
                                          <p:spTgt spid="17">
                                            <p:txEl>
                                              <p:pRg st="2" end="2"/>
                                            </p:txEl>
                                          </p:spTgt>
                                        </p:tgtEl>
                                      </p:cBhvr>
                                      <p:to x="100000" y="80000"/>
                                    </p:animScale>
                                    <p:animScale>
                                      <p:cBhvr>
                                        <p:cTn id="33" dur="166" decel="50000">
                                          <p:stCondLst>
                                            <p:cond delay="1338"/>
                                          </p:stCondLst>
                                        </p:cTn>
                                        <p:tgtEl>
                                          <p:spTgt spid="17">
                                            <p:txEl>
                                              <p:pRg st="2" end="2"/>
                                            </p:txEl>
                                          </p:spTgt>
                                        </p:tgtEl>
                                      </p:cBhvr>
                                      <p:to x="100000" y="100000"/>
                                    </p:animScale>
                                    <p:animScale>
                                      <p:cBhvr>
                                        <p:cTn id="34" dur="26">
                                          <p:stCondLst>
                                            <p:cond delay="1642"/>
                                          </p:stCondLst>
                                        </p:cTn>
                                        <p:tgtEl>
                                          <p:spTgt spid="17">
                                            <p:txEl>
                                              <p:pRg st="2" end="2"/>
                                            </p:txEl>
                                          </p:spTgt>
                                        </p:tgtEl>
                                      </p:cBhvr>
                                      <p:to x="100000" y="90000"/>
                                    </p:animScale>
                                    <p:animScale>
                                      <p:cBhvr>
                                        <p:cTn id="35" dur="166" decel="50000">
                                          <p:stCondLst>
                                            <p:cond delay="1668"/>
                                          </p:stCondLst>
                                        </p:cTn>
                                        <p:tgtEl>
                                          <p:spTgt spid="17">
                                            <p:txEl>
                                              <p:pRg st="2" end="2"/>
                                            </p:txEl>
                                          </p:spTgt>
                                        </p:tgtEl>
                                      </p:cBhvr>
                                      <p:to x="100000" y="100000"/>
                                    </p:animScale>
                                    <p:animScale>
                                      <p:cBhvr>
                                        <p:cTn id="36" dur="26">
                                          <p:stCondLst>
                                            <p:cond delay="1808"/>
                                          </p:stCondLst>
                                        </p:cTn>
                                        <p:tgtEl>
                                          <p:spTgt spid="17">
                                            <p:txEl>
                                              <p:pRg st="2" end="2"/>
                                            </p:txEl>
                                          </p:spTgt>
                                        </p:tgtEl>
                                      </p:cBhvr>
                                      <p:to x="100000" y="95000"/>
                                    </p:animScale>
                                    <p:animScale>
                                      <p:cBhvr>
                                        <p:cTn id="37" dur="166" decel="50000">
                                          <p:stCondLst>
                                            <p:cond delay="1834"/>
                                          </p:stCondLst>
                                        </p:cTn>
                                        <p:tgtEl>
                                          <p:spTgt spid="17">
                                            <p:txEl>
                                              <p:pRg st="2" end="2"/>
                                            </p:txEl>
                                          </p:spTgt>
                                        </p:tgtEl>
                                      </p:cBhvr>
                                      <p:to x="100000" y="100000"/>
                                    </p:animScale>
                                  </p:childTnLst>
                                </p:cTn>
                              </p:par>
                            </p:childTnLst>
                          </p:cTn>
                        </p:par>
                        <p:par>
                          <p:cTn id="38" fill="hold" nodeType="afterGroup">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5000"/>
                            </p:stCondLst>
                            <p:childTnLst>
                              <p:par>
                                <p:cTn id="45" presetID="6" presetClass="entr" presetSubtype="16"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circle(in)">
                                      <p:cBhvr>
                                        <p:cTn id="47" dur="2000"/>
                                        <p:tgtEl>
                                          <p:spTgt spid="3"/>
                                        </p:tgtEl>
                                      </p:cBhvr>
                                    </p:animEffect>
                                  </p:childTnLst>
                                </p:cTn>
                              </p:par>
                            </p:childTnLst>
                          </p:cTn>
                        </p:par>
                        <p:par>
                          <p:cTn id="48" fill="hold" nodeType="afterGroup">
                            <p:stCondLst>
                              <p:cond delay="7000"/>
                            </p:stCondLst>
                            <p:childTnLst>
                              <p:par>
                                <p:cTn id="49" presetID="22" presetClass="entr" presetSubtype="4" fill="hold"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down)">
                                      <p:cBhvr>
                                        <p:cTn id="51" dur="500"/>
                                        <p:tgtEl>
                                          <p:spTgt spid="9"/>
                                        </p:tgtEl>
                                      </p:cBhvr>
                                    </p:animEffect>
                                  </p:childTnLst>
                                </p:cTn>
                              </p:par>
                            </p:childTnLst>
                          </p:cTn>
                        </p:par>
                        <p:par>
                          <p:cTn id="52" fill="hold" nodeType="afterGroup">
                            <p:stCondLst>
                              <p:cond delay="7500"/>
                            </p:stCondLst>
                            <p:childTnLst>
                              <p:par>
                                <p:cTn id="53" presetID="22" presetClass="entr" presetSubtype="4"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500"/>
                                        <p:tgtEl>
                                          <p:spTgt spid="11"/>
                                        </p:tgtEl>
                                      </p:cBhvr>
                                    </p:animEffect>
                                  </p:childTnLst>
                                </p:cTn>
                              </p:par>
                            </p:childTnLst>
                          </p:cTn>
                        </p:par>
                        <p:par>
                          <p:cTn id="56" fill="hold" nodeType="afterGroup">
                            <p:stCondLst>
                              <p:cond delay="8000"/>
                            </p:stCondLst>
                            <p:childTnLst>
                              <p:par>
                                <p:cTn id="57" presetID="22" presetClass="entr" presetSubtype="4"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down)">
                                      <p:cBhvr>
                                        <p:cTn id="59" dur="500"/>
                                        <p:tgtEl>
                                          <p:spTgt spid="12"/>
                                        </p:tgtEl>
                                      </p:cBhvr>
                                    </p:animEffect>
                                  </p:childTnLst>
                                </p:cTn>
                              </p:par>
                            </p:childTnLst>
                          </p:cTn>
                        </p:par>
                        <p:par>
                          <p:cTn id="60" fill="hold" nodeType="afterGroup">
                            <p:stCondLst>
                              <p:cond delay="8500"/>
                            </p:stCondLst>
                            <p:childTnLst>
                              <p:par>
                                <p:cTn id="61" presetID="22" presetClass="entr" presetSubtype="4"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58371"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8192A511-39E5-4C84-B92B-15EAB33A1E94}"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54</a:t>
            </a:fld>
            <a:endParaRPr lang="en-US" altLang="fa-IR" sz="2800" smtClean="0">
              <a:solidFill>
                <a:srgbClr val="FF0000"/>
              </a:solidFill>
              <a:cs typeface="B Zar" panose="00000400000000000000" pitchFamily="2" charset="-78"/>
            </a:endParaRPr>
          </a:p>
        </p:txBody>
      </p:sp>
      <p:sp>
        <p:nvSpPr>
          <p:cNvPr id="8" name="Rectangle 7"/>
          <p:cNvSpPr/>
          <p:nvPr/>
        </p:nvSpPr>
        <p:spPr>
          <a:xfrm>
            <a:off x="5564188" y="1341438"/>
            <a:ext cx="2990850" cy="3784600"/>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جهت تعیین آمار مورد نیاز بر روی گره </a:t>
            </a:r>
            <a:r>
              <a:rPr lang="en-US" sz="2000" b="1" dirty="0">
                <a:solidFill>
                  <a:schemeClr val="tx2">
                    <a:lumMod val="75000"/>
                  </a:schemeClr>
                </a:solidFill>
                <a:latin typeface="+mn-lt"/>
                <a:cs typeface="B Lotus" pitchFamily="2" charset="-78"/>
              </a:rPr>
              <a:t>MM1</a:t>
            </a:r>
            <a:r>
              <a:rPr lang="fa-IR" sz="2000" b="1" dirty="0">
                <a:solidFill>
                  <a:schemeClr val="tx2">
                    <a:lumMod val="75000"/>
                  </a:schemeClr>
                </a:solidFill>
                <a:latin typeface="+mn-lt"/>
                <a:cs typeface="B Lotus" pitchFamily="2" charset="-78"/>
              </a:rPr>
              <a:t> ساخته شده کلیک راست نموده و گزینه </a:t>
            </a:r>
            <a:r>
              <a:rPr lang="en-US" sz="2000" b="1" dirty="0">
                <a:solidFill>
                  <a:schemeClr val="tx2">
                    <a:lumMod val="75000"/>
                  </a:schemeClr>
                </a:solidFill>
                <a:latin typeface="+mn-lt"/>
                <a:cs typeface="B Lotus" pitchFamily="2" charset="-78"/>
              </a:rPr>
              <a:t>Choose Individual DES Statistics</a:t>
            </a:r>
            <a:r>
              <a:rPr lang="fa-IR" sz="2000" b="1" dirty="0">
                <a:solidFill>
                  <a:schemeClr val="tx2">
                    <a:lumMod val="75000"/>
                  </a:schemeClr>
                </a:solidFill>
                <a:latin typeface="+mn-lt"/>
                <a:cs typeface="B Lotus" pitchFamily="2" charset="-78"/>
              </a:rPr>
              <a:t> را انتخاب و از پنجره ظاهر شده آمار مورد نیاز را انتخاب می کنیم.</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به عنوان مثال، ما گزینه ها را بدین شرح انتخاب نمودیم:</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1- اندازه صف.</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2- متوسط زمان انتظار بسته ها.</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3- تعداد بسته های دریافتی.</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4- تعداد بسته های ارسالی.</a:t>
            </a:r>
          </a:p>
        </p:txBody>
      </p:sp>
      <p:sp>
        <p:nvSpPr>
          <p:cNvPr id="17" name="TextBox 16"/>
          <p:cNvSpPr txBox="1"/>
          <p:nvPr/>
        </p:nvSpPr>
        <p:spPr>
          <a:xfrm>
            <a:off x="5538788" y="381000"/>
            <a:ext cx="3241675" cy="8620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بکارگیری صف و تعیین آمار مورد نیاز</a:t>
            </a:r>
            <a:endParaRPr lang="fa-IR" sz="2000" b="1" dirty="0">
              <a:solidFill>
                <a:schemeClr val="accent6">
                  <a:lumMod val="50000"/>
                </a:schemeClr>
              </a:solidFill>
              <a:latin typeface="+mn-lt"/>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300" y="1341438"/>
            <a:ext cx="5229225"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ounded Rectangle 11"/>
          <p:cNvSpPr/>
          <p:nvPr/>
        </p:nvSpPr>
        <p:spPr>
          <a:xfrm>
            <a:off x="2185988" y="2933700"/>
            <a:ext cx="150812" cy="152400"/>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r>
              <a:rPr lang="fa-IR" sz="1200" dirty="0">
                <a:solidFill>
                  <a:schemeClr val="bg1"/>
                </a:solidFill>
              </a:rPr>
              <a:t>1</a:t>
            </a:r>
            <a:endParaRPr lang="fa-IR" sz="1400" dirty="0">
              <a:solidFill>
                <a:schemeClr val="bg1"/>
              </a:solidFill>
            </a:endParaRPr>
          </a:p>
        </p:txBody>
      </p:sp>
      <p:sp>
        <p:nvSpPr>
          <p:cNvPr id="20" name="Rounded Rectangle 19"/>
          <p:cNvSpPr/>
          <p:nvPr/>
        </p:nvSpPr>
        <p:spPr>
          <a:xfrm>
            <a:off x="2185988" y="3111500"/>
            <a:ext cx="150812" cy="152400"/>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r>
              <a:rPr lang="fa-IR" sz="1200" dirty="0">
                <a:solidFill>
                  <a:schemeClr val="bg1"/>
                </a:solidFill>
              </a:rPr>
              <a:t>2</a:t>
            </a:r>
            <a:endParaRPr lang="fa-IR" sz="1400" dirty="0">
              <a:solidFill>
                <a:schemeClr val="bg1"/>
              </a:solidFill>
            </a:endParaRPr>
          </a:p>
        </p:txBody>
      </p:sp>
      <p:sp>
        <p:nvSpPr>
          <p:cNvPr id="21" name="Rounded Rectangle 20"/>
          <p:cNvSpPr/>
          <p:nvPr/>
        </p:nvSpPr>
        <p:spPr>
          <a:xfrm>
            <a:off x="2640013" y="4038600"/>
            <a:ext cx="150812" cy="152400"/>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r>
              <a:rPr lang="fa-IR" sz="1200" dirty="0">
                <a:solidFill>
                  <a:schemeClr val="bg1"/>
                </a:solidFill>
              </a:rPr>
              <a:t>3</a:t>
            </a:r>
            <a:endParaRPr lang="fa-IR" sz="1400" dirty="0">
              <a:solidFill>
                <a:schemeClr val="bg1"/>
              </a:solidFill>
            </a:endParaRPr>
          </a:p>
        </p:txBody>
      </p:sp>
      <p:sp>
        <p:nvSpPr>
          <p:cNvPr id="22" name="Rounded Rectangle 21"/>
          <p:cNvSpPr/>
          <p:nvPr/>
        </p:nvSpPr>
        <p:spPr>
          <a:xfrm>
            <a:off x="2411413" y="4789488"/>
            <a:ext cx="149225" cy="152400"/>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r>
              <a:rPr lang="fa-IR" sz="1200" dirty="0">
                <a:solidFill>
                  <a:schemeClr val="bg1"/>
                </a:solidFill>
              </a:rPr>
              <a:t>4</a:t>
            </a:r>
            <a:endParaRPr lang="fa-IR" sz="1400" dirty="0">
              <a:solidFill>
                <a:schemeClr val="bg1"/>
              </a:solidFill>
            </a:endParaRPr>
          </a:p>
        </p:txBody>
      </p:sp>
      <p:sp>
        <p:nvSpPr>
          <p:cNvPr id="11" name="Rectangle 10"/>
          <p:cNvSpPr/>
          <p:nvPr/>
        </p:nvSpPr>
        <p:spPr>
          <a:xfrm>
            <a:off x="-12006" y="67068"/>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80">
                                          <p:stCondLst>
                                            <p:cond delay="0"/>
                                          </p:stCondLst>
                                        </p:cTn>
                                        <p:tgtEl>
                                          <p:spTgt spid="17">
                                            <p:txEl>
                                              <p:pRg st="0" end="0"/>
                                            </p:txEl>
                                          </p:spTgt>
                                        </p:tgtEl>
                                      </p:cBhvr>
                                    </p:animEffect>
                                    <p:anim calcmode="lin" valueType="num">
                                      <p:cBhvr>
                                        <p:cTn id="8" dur="1822" tmFilter="0,0; 0.14,0.36; 0.43,0.73; 0.71,0.91; 1.0,1.0">
                                          <p:stCondLst>
                                            <p:cond delay="0"/>
                                          </p:stCondLst>
                                        </p:cTn>
                                        <p:tgtEl>
                                          <p:spTgt spid="1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xEl>
                                              <p:pRg st="0" end="0"/>
                                            </p:txEl>
                                          </p:spTgt>
                                        </p:tgtEl>
                                      </p:cBhvr>
                                      <p:to x="100000" y="60000"/>
                                    </p:animScale>
                                    <p:animScale>
                                      <p:cBhvr>
                                        <p:cTn id="14" dur="166" decel="50000">
                                          <p:stCondLst>
                                            <p:cond delay="676"/>
                                          </p:stCondLst>
                                        </p:cTn>
                                        <p:tgtEl>
                                          <p:spTgt spid="17">
                                            <p:txEl>
                                              <p:pRg st="0" end="0"/>
                                            </p:txEl>
                                          </p:spTgt>
                                        </p:tgtEl>
                                      </p:cBhvr>
                                      <p:to x="100000" y="100000"/>
                                    </p:animScale>
                                    <p:animScale>
                                      <p:cBhvr>
                                        <p:cTn id="15" dur="26">
                                          <p:stCondLst>
                                            <p:cond delay="1312"/>
                                          </p:stCondLst>
                                        </p:cTn>
                                        <p:tgtEl>
                                          <p:spTgt spid="17">
                                            <p:txEl>
                                              <p:pRg st="0" end="0"/>
                                            </p:txEl>
                                          </p:spTgt>
                                        </p:tgtEl>
                                      </p:cBhvr>
                                      <p:to x="100000" y="80000"/>
                                    </p:animScale>
                                    <p:animScale>
                                      <p:cBhvr>
                                        <p:cTn id="16" dur="166" decel="50000">
                                          <p:stCondLst>
                                            <p:cond delay="1338"/>
                                          </p:stCondLst>
                                        </p:cTn>
                                        <p:tgtEl>
                                          <p:spTgt spid="17">
                                            <p:txEl>
                                              <p:pRg st="0" end="0"/>
                                            </p:txEl>
                                          </p:spTgt>
                                        </p:tgtEl>
                                      </p:cBhvr>
                                      <p:to x="100000" y="100000"/>
                                    </p:animScale>
                                    <p:animScale>
                                      <p:cBhvr>
                                        <p:cTn id="17" dur="26">
                                          <p:stCondLst>
                                            <p:cond delay="1642"/>
                                          </p:stCondLst>
                                        </p:cTn>
                                        <p:tgtEl>
                                          <p:spTgt spid="17">
                                            <p:txEl>
                                              <p:pRg st="0" end="0"/>
                                            </p:txEl>
                                          </p:spTgt>
                                        </p:tgtEl>
                                      </p:cBhvr>
                                      <p:to x="100000" y="90000"/>
                                    </p:animScale>
                                    <p:animScale>
                                      <p:cBhvr>
                                        <p:cTn id="18" dur="166" decel="50000">
                                          <p:stCondLst>
                                            <p:cond delay="1668"/>
                                          </p:stCondLst>
                                        </p:cTn>
                                        <p:tgtEl>
                                          <p:spTgt spid="17">
                                            <p:txEl>
                                              <p:pRg st="0" end="0"/>
                                            </p:txEl>
                                          </p:spTgt>
                                        </p:tgtEl>
                                      </p:cBhvr>
                                      <p:to x="100000" y="100000"/>
                                    </p:animScale>
                                    <p:animScale>
                                      <p:cBhvr>
                                        <p:cTn id="19" dur="26">
                                          <p:stCondLst>
                                            <p:cond delay="1808"/>
                                          </p:stCondLst>
                                        </p:cTn>
                                        <p:tgtEl>
                                          <p:spTgt spid="17">
                                            <p:txEl>
                                              <p:pRg st="0" end="0"/>
                                            </p:txEl>
                                          </p:spTgt>
                                        </p:tgtEl>
                                      </p:cBhvr>
                                      <p:to x="100000" y="95000"/>
                                    </p:animScale>
                                    <p:animScale>
                                      <p:cBhvr>
                                        <p:cTn id="20" dur="166" decel="50000">
                                          <p:stCondLst>
                                            <p:cond delay="1834"/>
                                          </p:stCondLst>
                                        </p:cTn>
                                        <p:tgtEl>
                                          <p:spTgt spid="17">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wipe(down)">
                                      <p:cBhvr>
                                        <p:cTn id="24" dur="580">
                                          <p:stCondLst>
                                            <p:cond delay="0"/>
                                          </p:stCondLst>
                                        </p:cTn>
                                        <p:tgtEl>
                                          <p:spTgt spid="17">
                                            <p:txEl>
                                              <p:pRg st="2" end="2"/>
                                            </p:txEl>
                                          </p:spTgt>
                                        </p:tgtEl>
                                      </p:cBhvr>
                                    </p:animEffect>
                                    <p:anim calcmode="lin" valueType="num">
                                      <p:cBhvr>
                                        <p:cTn id="25" dur="1822" tmFilter="0,0; 0.14,0.36; 0.43,0.73; 0.71,0.91; 1.0,1.0">
                                          <p:stCondLst>
                                            <p:cond delay="0"/>
                                          </p:stCondLst>
                                        </p:cTn>
                                        <p:tgtEl>
                                          <p:spTgt spid="17">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7">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7">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7">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7">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7">
                                            <p:txEl>
                                              <p:pRg st="2" end="2"/>
                                            </p:txEl>
                                          </p:spTgt>
                                        </p:tgtEl>
                                      </p:cBhvr>
                                      <p:to x="100000" y="60000"/>
                                    </p:animScale>
                                    <p:animScale>
                                      <p:cBhvr>
                                        <p:cTn id="31" dur="166" decel="50000">
                                          <p:stCondLst>
                                            <p:cond delay="676"/>
                                          </p:stCondLst>
                                        </p:cTn>
                                        <p:tgtEl>
                                          <p:spTgt spid="17">
                                            <p:txEl>
                                              <p:pRg st="2" end="2"/>
                                            </p:txEl>
                                          </p:spTgt>
                                        </p:tgtEl>
                                      </p:cBhvr>
                                      <p:to x="100000" y="100000"/>
                                    </p:animScale>
                                    <p:animScale>
                                      <p:cBhvr>
                                        <p:cTn id="32" dur="26">
                                          <p:stCondLst>
                                            <p:cond delay="1312"/>
                                          </p:stCondLst>
                                        </p:cTn>
                                        <p:tgtEl>
                                          <p:spTgt spid="17">
                                            <p:txEl>
                                              <p:pRg st="2" end="2"/>
                                            </p:txEl>
                                          </p:spTgt>
                                        </p:tgtEl>
                                      </p:cBhvr>
                                      <p:to x="100000" y="80000"/>
                                    </p:animScale>
                                    <p:animScale>
                                      <p:cBhvr>
                                        <p:cTn id="33" dur="166" decel="50000">
                                          <p:stCondLst>
                                            <p:cond delay="1338"/>
                                          </p:stCondLst>
                                        </p:cTn>
                                        <p:tgtEl>
                                          <p:spTgt spid="17">
                                            <p:txEl>
                                              <p:pRg st="2" end="2"/>
                                            </p:txEl>
                                          </p:spTgt>
                                        </p:tgtEl>
                                      </p:cBhvr>
                                      <p:to x="100000" y="100000"/>
                                    </p:animScale>
                                    <p:animScale>
                                      <p:cBhvr>
                                        <p:cTn id="34" dur="26">
                                          <p:stCondLst>
                                            <p:cond delay="1642"/>
                                          </p:stCondLst>
                                        </p:cTn>
                                        <p:tgtEl>
                                          <p:spTgt spid="17">
                                            <p:txEl>
                                              <p:pRg st="2" end="2"/>
                                            </p:txEl>
                                          </p:spTgt>
                                        </p:tgtEl>
                                      </p:cBhvr>
                                      <p:to x="100000" y="90000"/>
                                    </p:animScale>
                                    <p:animScale>
                                      <p:cBhvr>
                                        <p:cTn id="35" dur="166" decel="50000">
                                          <p:stCondLst>
                                            <p:cond delay="1668"/>
                                          </p:stCondLst>
                                        </p:cTn>
                                        <p:tgtEl>
                                          <p:spTgt spid="17">
                                            <p:txEl>
                                              <p:pRg st="2" end="2"/>
                                            </p:txEl>
                                          </p:spTgt>
                                        </p:tgtEl>
                                      </p:cBhvr>
                                      <p:to x="100000" y="100000"/>
                                    </p:animScale>
                                    <p:animScale>
                                      <p:cBhvr>
                                        <p:cTn id="36" dur="26">
                                          <p:stCondLst>
                                            <p:cond delay="1808"/>
                                          </p:stCondLst>
                                        </p:cTn>
                                        <p:tgtEl>
                                          <p:spTgt spid="17">
                                            <p:txEl>
                                              <p:pRg st="2" end="2"/>
                                            </p:txEl>
                                          </p:spTgt>
                                        </p:tgtEl>
                                      </p:cBhvr>
                                      <p:to x="100000" y="95000"/>
                                    </p:animScale>
                                    <p:animScale>
                                      <p:cBhvr>
                                        <p:cTn id="37" dur="166" decel="50000">
                                          <p:stCondLst>
                                            <p:cond delay="1834"/>
                                          </p:stCondLst>
                                        </p:cTn>
                                        <p:tgtEl>
                                          <p:spTgt spid="17">
                                            <p:txEl>
                                              <p:pRg st="2" end="2"/>
                                            </p:txEl>
                                          </p:spTgt>
                                        </p:tgtEl>
                                      </p:cBhvr>
                                      <p:to x="100000" y="100000"/>
                                    </p:animScale>
                                  </p:childTnLst>
                                </p:cTn>
                              </p:par>
                            </p:childTnLst>
                          </p:cTn>
                        </p:par>
                        <p:par>
                          <p:cTn id="38" fill="hold" nodeType="afterGroup">
                            <p:stCondLst>
                              <p:cond delay="4000"/>
                            </p:stCondLst>
                            <p:childTnLst>
                              <p:par>
                                <p:cTn id="39" presetID="53" presetClass="entr" presetSubtype="16"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animEffect transition="in" filter="fade">
                                      <p:cBhvr>
                                        <p:cTn id="43" dur="500"/>
                                        <p:tgtEl>
                                          <p:spTgt spid="2"/>
                                        </p:tgtEl>
                                      </p:cBhvr>
                                    </p:animEffect>
                                  </p:childTnLst>
                                </p:cTn>
                              </p:par>
                            </p:childTnLst>
                          </p:cTn>
                        </p:par>
                        <p:par>
                          <p:cTn id="44" fill="hold" nodeType="afterGroup">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animEffect transition="in" filter="fade">
                                      <p:cBhvr>
                                        <p:cTn id="47" dur="1000"/>
                                        <p:tgtEl>
                                          <p:spTgt spid="8">
                                            <p:txEl>
                                              <p:pRg st="0" end="0"/>
                                            </p:txEl>
                                          </p:spTgt>
                                        </p:tgtEl>
                                      </p:cBhvr>
                                    </p:animEffect>
                                    <p:anim calcmode="lin" valueType="num">
                                      <p:cBhvr>
                                        <p:cTn id="4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8">
                                            <p:txEl>
                                              <p:pRg st="1" end="1"/>
                                            </p:txEl>
                                          </p:spTgt>
                                        </p:tgtEl>
                                        <p:attrNameLst>
                                          <p:attrName>style.visibility</p:attrName>
                                        </p:attrNameLst>
                                      </p:cBhvr>
                                      <p:to>
                                        <p:strVal val="visible"/>
                                      </p:to>
                                    </p:set>
                                    <p:animEffect transition="in" filter="fade">
                                      <p:cBhvr>
                                        <p:cTn id="53" dur="1000"/>
                                        <p:tgtEl>
                                          <p:spTgt spid="8">
                                            <p:txEl>
                                              <p:pRg st="1" end="1"/>
                                            </p:txEl>
                                          </p:spTgt>
                                        </p:tgtEl>
                                      </p:cBhvr>
                                    </p:animEffect>
                                    <p:anim calcmode="lin" valueType="num">
                                      <p:cBhvr>
                                        <p:cTn id="54"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5"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6500"/>
                            </p:stCondLst>
                            <p:childTnLst>
                              <p:par>
                                <p:cTn id="57" presetID="42" presetClass="entr" presetSubtype="0" fill="hold" grpId="0" nodeType="afterEffect">
                                  <p:stCondLst>
                                    <p:cond delay="0"/>
                                  </p:stCondLst>
                                  <p:childTnLst>
                                    <p:set>
                                      <p:cBhvr>
                                        <p:cTn id="58" dur="1" fill="hold">
                                          <p:stCondLst>
                                            <p:cond delay="0"/>
                                          </p:stCondLst>
                                        </p:cTn>
                                        <p:tgtEl>
                                          <p:spTgt spid="8">
                                            <p:txEl>
                                              <p:pRg st="2" end="2"/>
                                            </p:txEl>
                                          </p:spTgt>
                                        </p:tgtEl>
                                        <p:attrNameLst>
                                          <p:attrName>style.visibility</p:attrName>
                                        </p:attrNameLst>
                                      </p:cBhvr>
                                      <p:to>
                                        <p:strVal val="visible"/>
                                      </p:to>
                                    </p:set>
                                    <p:animEffect transition="in" filter="fade">
                                      <p:cBhvr>
                                        <p:cTn id="59" dur="1000"/>
                                        <p:tgtEl>
                                          <p:spTgt spid="8">
                                            <p:txEl>
                                              <p:pRg st="2" end="2"/>
                                            </p:txEl>
                                          </p:spTgt>
                                        </p:tgtEl>
                                      </p:cBhvr>
                                    </p:animEffect>
                                    <p:anim calcmode="lin" valueType="num">
                                      <p:cBhvr>
                                        <p:cTn id="60"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61"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7500"/>
                            </p:stCondLst>
                            <p:childTnLst>
                              <p:par>
                                <p:cTn id="63" presetID="42" presetClass="entr" presetSubtype="0" fill="hold" grpId="0" nodeType="afterEffect">
                                  <p:stCondLst>
                                    <p:cond delay="0"/>
                                  </p:stCondLst>
                                  <p:childTnLst>
                                    <p:set>
                                      <p:cBhvr>
                                        <p:cTn id="64" dur="1" fill="hold">
                                          <p:stCondLst>
                                            <p:cond delay="0"/>
                                          </p:stCondLst>
                                        </p:cTn>
                                        <p:tgtEl>
                                          <p:spTgt spid="8">
                                            <p:txEl>
                                              <p:pRg st="3" end="3"/>
                                            </p:txEl>
                                          </p:spTgt>
                                        </p:tgtEl>
                                        <p:attrNameLst>
                                          <p:attrName>style.visibility</p:attrName>
                                        </p:attrNameLst>
                                      </p:cBhvr>
                                      <p:to>
                                        <p:strVal val="visible"/>
                                      </p:to>
                                    </p:set>
                                    <p:animEffect transition="in" filter="fade">
                                      <p:cBhvr>
                                        <p:cTn id="65" dur="1000"/>
                                        <p:tgtEl>
                                          <p:spTgt spid="8">
                                            <p:txEl>
                                              <p:pRg st="3" end="3"/>
                                            </p:txEl>
                                          </p:spTgt>
                                        </p:tgtEl>
                                      </p:cBhvr>
                                    </p:animEffect>
                                    <p:anim calcmode="lin" valueType="num">
                                      <p:cBhvr>
                                        <p:cTn id="66"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67"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8500"/>
                            </p:stCondLst>
                            <p:childTnLst>
                              <p:par>
                                <p:cTn id="69" presetID="42" presetClass="entr" presetSubtype="0" fill="hold" grpId="0" nodeType="afterEffect">
                                  <p:stCondLst>
                                    <p:cond delay="0"/>
                                  </p:stCondLst>
                                  <p:childTnLst>
                                    <p:set>
                                      <p:cBhvr>
                                        <p:cTn id="70" dur="1" fill="hold">
                                          <p:stCondLst>
                                            <p:cond delay="0"/>
                                          </p:stCondLst>
                                        </p:cTn>
                                        <p:tgtEl>
                                          <p:spTgt spid="8">
                                            <p:txEl>
                                              <p:pRg st="4" end="4"/>
                                            </p:txEl>
                                          </p:spTgt>
                                        </p:tgtEl>
                                        <p:attrNameLst>
                                          <p:attrName>style.visibility</p:attrName>
                                        </p:attrNameLst>
                                      </p:cBhvr>
                                      <p:to>
                                        <p:strVal val="visible"/>
                                      </p:to>
                                    </p:set>
                                    <p:animEffect transition="in" filter="fade">
                                      <p:cBhvr>
                                        <p:cTn id="71" dur="1000"/>
                                        <p:tgtEl>
                                          <p:spTgt spid="8">
                                            <p:txEl>
                                              <p:pRg st="4" end="4"/>
                                            </p:txEl>
                                          </p:spTgt>
                                        </p:tgtEl>
                                      </p:cBhvr>
                                    </p:animEffect>
                                    <p:anim calcmode="lin" valueType="num">
                                      <p:cBhvr>
                                        <p:cTn id="72"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73"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par>
                          <p:cTn id="74" fill="hold" nodeType="afterGroup">
                            <p:stCondLst>
                              <p:cond delay="9500"/>
                            </p:stCondLst>
                            <p:childTnLst>
                              <p:par>
                                <p:cTn id="75" presetID="42" presetClass="entr" presetSubtype="0" fill="hold" grpId="0" nodeType="afterEffect">
                                  <p:stCondLst>
                                    <p:cond delay="0"/>
                                  </p:stCondLst>
                                  <p:childTnLst>
                                    <p:set>
                                      <p:cBhvr>
                                        <p:cTn id="76" dur="1" fill="hold">
                                          <p:stCondLst>
                                            <p:cond delay="0"/>
                                          </p:stCondLst>
                                        </p:cTn>
                                        <p:tgtEl>
                                          <p:spTgt spid="8">
                                            <p:txEl>
                                              <p:pRg st="5" end="5"/>
                                            </p:txEl>
                                          </p:spTgt>
                                        </p:tgtEl>
                                        <p:attrNameLst>
                                          <p:attrName>style.visibility</p:attrName>
                                        </p:attrNameLst>
                                      </p:cBhvr>
                                      <p:to>
                                        <p:strVal val="visible"/>
                                      </p:to>
                                    </p:set>
                                    <p:animEffect transition="in" filter="fade">
                                      <p:cBhvr>
                                        <p:cTn id="77" dur="1000"/>
                                        <p:tgtEl>
                                          <p:spTgt spid="8">
                                            <p:txEl>
                                              <p:pRg st="5" end="5"/>
                                            </p:txEl>
                                          </p:spTgt>
                                        </p:tgtEl>
                                      </p:cBhvr>
                                    </p:animEffect>
                                    <p:anim calcmode="lin" valueType="num">
                                      <p:cBhvr>
                                        <p:cTn id="78"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79"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10500"/>
                            </p:stCondLst>
                            <p:childTnLst>
                              <p:par>
                                <p:cTn id="81" presetID="2" presetClass="entr" presetSubtype="4" fill="hold" grpId="0" nodeType="afterEffect">
                                  <p:stCondLst>
                                    <p:cond delay="0"/>
                                  </p:stCondLst>
                                  <p:childTnLst>
                                    <p:set>
                                      <p:cBhvr>
                                        <p:cTn id="82" dur="1" fill="hold">
                                          <p:stCondLst>
                                            <p:cond delay="0"/>
                                          </p:stCondLst>
                                        </p:cTn>
                                        <p:tgtEl>
                                          <p:spTgt spid="12"/>
                                        </p:tgtEl>
                                        <p:attrNameLst>
                                          <p:attrName>style.visibility</p:attrName>
                                        </p:attrNameLst>
                                      </p:cBhvr>
                                      <p:to>
                                        <p:strVal val="visible"/>
                                      </p:to>
                                    </p:set>
                                    <p:anim calcmode="lin" valueType="num">
                                      <p:cBhvr additive="base">
                                        <p:cTn id="83" dur="500" fill="hold"/>
                                        <p:tgtEl>
                                          <p:spTgt spid="12"/>
                                        </p:tgtEl>
                                        <p:attrNameLst>
                                          <p:attrName>ppt_x</p:attrName>
                                        </p:attrNameLst>
                                      </p:cBhvr>
                                      <p:tavLst>
                                        <p:tav tm="0">
                                          <p:val>
                                            <p:strVal val="#ppt_x"/>
                                          </p:val>
                                        </p:tav>
                                        <p:tav tm="100000">
                                          <p:val>
                                            <p:strVal val="#ppt_x"/>
                                          </p:val>
                                        </p:tav>
                                      </p:tavLst>
                                    </p:anim>
                                    <p:anim calcmode="lin" valueType="num">
                                      <p:cBhvr additive="base">
                                        <p:cTn id="84" dur="500" fill="hold"/>
                                        <p:tgtEl>
                                          <p:spTgt spid="12"/>
                                        </p:tgtEl>
                                        <p:attrNameLst>
                                          <p:attrName>ppt_y</p:attrName>
                                        </p:attrNameLst>
                                      </p:cBhvr>
                                      <p:tavLst>
                                        <p:tav tm="0">
                                          <p:val>
                                            <p:strVal val="1+#ppt_h/2"/>
                                          </p:val>
                                        </p:tav>
                                        <p:tav tm="100000">
                                          <p:val>
                                            <p:strVal val="#ppt_y"/>
                                          </p:val>
                                        </p:tav>
                                      </p:tavLst>
                                    </p:anim>
                                  </p:childTnLst>
                                </p:cTn>
                              </p:par>
                            </p:childTnLst>
                          </p:cTn>
                        </p:par>
                        <p:par>
                          <p:cTn id="85" fill="hold" nodeType="afterGroup">
                            <p:stCondLst>
                              <p:cond delay="11000"/>
                            </p:stCondLst>
                            <p:childTnLst>
                              <p:par>
                                <p:cTn id="86" presetID="2" presetClass="entr" presetSubtype="4"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 calcmode="lin" valueType="num">
                                      <p:cBhvr additive="base">
                                        <p:cTn id="88" dur="500" fill="hold"/>
                                        <p:tgtEl>
                                          <p:spTgt spid="20"/>
                                        </p:tgtEl>
                                        <p:attrNameLst>
                                          <p:attrName>ppt_x</p:attrName>
                                        </p:attrNameLst>
                                      </p:cBhvr>
                                      <p:tavLst>
                                        <p:tav tm="0">
                                          <p:val>
                                            <p:strVal val="#ppt_x"/>
                                          </p:val>
                                        </p:tav>
                                        <p:tav tm="100000">
                                          <p:val>
                                            <p:strVal val="#ppt_x"/>
                                          </p:val>
                                        </p:tav>
                                      </p:tavLst>
                                    </p:anim>
                                    <p:anim calcmode="lin" valueType="num">
                                      <p:cBhvr additive="base">
                                        <p:cTn id="89" dur="500" fill="hold"/>
                                        <p:tgtEl>
                                          <p:spTgt spid="20"/>
                                        </p:tgtEl>
                                        <p:attrNameLst>
                                          <p:attrName>ppt_y</p:attrName>
                                        </p:attrNameLst>
                                      </p:cBhvr>
                                      <p:tavLst>
                                        <p:tav tm="0">
                                          <p:val>
                                            <p:strVal val="1+#ppt_h/2"/>
                                          </p:val>
                                        </p:tav>
                                        <p:tav tm="100000">
                                          <p:val>
                                            <p:strVal val="#ppt_y"/>
                                          </p:val>
                                        </p:tav>
                                      </p:tavLst>
                                    </p:anim>
                                  </p:childTnLst>
                                </p:cTn>
                              </p:par>
                            </p:childTnLst>
                          </p:cTn>
                        </p:par>
                        <p:par>
                          <p:cTn id="90" fill="hold" nodeType="afterGroup">
                            <p:stCondLst>
                              <p:cond delay="11500"/>
                            </p:stCondLst>
                            <p:childTnLst>
                              <p:par>
                                <p:cTn id="91" presetID="2" presetClass="entr" presetSubtype="4"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ppt_x"/>
                                          </p:val>
                                        </p:tav>
                                        <p:tav tm="100000">
                                          <p:val>
                                            <p:strVal val="#ppt_x"/>
                                          </p:val>
                                        </p:tav>
                                      </p:tavLst>
                                    </p:anim>
                                    <p:anim calcmode="lin" valueType="num">
                                      <p:cBhvr additive="base">
                                        <p:cTn id="94" dur="500" fill="hold"/>
                                        <p:tgtEl>
                                          <p:spTgt spid="21"/>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12000"/>
                            </p:stCondLst>
                            <p:childTnLst>
                              <p:par>
                                <p:cTn id="96" presetID="2" presetClass="entr" presetSubtype="4"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 calcmode="lin" valueType="num">
                                      <p:cBhvr additive="base">
                                        <p:cTn id="98" dur="500" fill="hold"/>
                                        <p:tgtEl>
                                          <p:spTgt spid="22"/>
                                        </p:tgtEl>
                                        <p:attrNameLst>
                                          <p:attrName>ppt_x</p:attrName>
                                        </p:attrNameLst>
                                      </p:cBhvr>
                                      <p:tavLst>
                                        <p:tav tm="0">
                                          <p:val>
                                            <p:strVal val="#ppt_x"/>
                                          </p:val>
                                        </p:tav>
                                        <p:tav tm="100000">
                                          <p:val>
                                            <p:strVal val="#ppt_x"/>
                                          </p:val>
                                        </p:tav>
                                      </p:tavLst>
                                    </p:anim>
                                    <p:anim calcmode="lin" valueType="num">
                                      <p:cBhvr additive="base">
                                        <p:cTn id="9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7" grpId="0" build="p"/>
      <p:bldP spid="12" grpId="0" animBg="1"/>
      <p:bldP spid="20" grpId="0" animBg="1"/>
      <p:bldP spid="21" grpId="0" animBg="1"/>
      <p:bldP spid="2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59395"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ED5B3953-3897-478E-9EF9-362EC4718842}"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55</a:t>
            </a:fld>
            <a:endParaRPr lang="en-US" altLang="fa-IR" sz="2800" smtClean="0">
              <a:solidFill>
                <a:srgbClr val="FF0000"/>
              </a:solidFill>
              <a:cs typeface="B Zar" panose="00000400000000000000" pitchFamily="2" charset="-78"/>
            </a:endParaRPr>
          </a:p>
        </p:txBody>
      </p:sp>
      <p:sp>
        <p:nvSpPr>
          <p:cNvPr id="8" name="Rectangle 7"/>
          <p:cNvSpPr/>
          <p:nvPr/>
        </p:nvSpPr>
        <p:spPr>
          <a:xfrm>
            <a:off x="381000" y="1341438"/>
            <a:ext cx="8174038" cy="1630362"/>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اکنون زمان اجرا و نمایش نتایج شبیه سازی فرا رسیده است. از منوی </a:t>
            </a:r>
            <a:r>
              <a:rPr lang="en-US" sz="2000" b="1" dirty="0">
                <a:solidFill>
                  <a:schemeClr val="tx2">
                    <a:lumMod val="75000"/>
                  </a:schemeClr>
                </a:solidFill>
                <a:latin typeface="+mn-lt"/>
                <a:cs typeface="B Lotus" pitchFamily="2" charset="-78"/>
              </a:rPr>
              <a:t>DES</a:t>
            </a:r>
            <a:r>
              <a:rPr lang="fa-IR" sz="2000" b="1" dirty="0">
                <a:solidFill>
                  <a:schemeClr val="tx2">
                    <a:lumMod val="75000"/>
                  </a:schemeClr>
                </a:solidFill>
                <a:latin typeface="+mn-lt"/>
                <a:cs typeface="B Lotus" pitchFamily="2" charset="-78"/>
              </a:rPr>
              <a:t> گزینه </a:t>
            </a:r>
            <a:r>
              <a:rPr lang="en-US" sz="2000" b="1" dirty="0">
                <a:solidFill>
                  <a:schemeClr val="tx2">
                    <a:lumMod val="75000"/>
                  </a:schemeClr>
                </a:solidFill>
                <a:latin typeface="+mn-lt"/>
                <a:cs typeface="B Lotus" pitchFamily="2" charset="-78"/>
              </a:rPr>
              <a:t>Configure/Run Discrete Event Simulation…</a:t>
            </a:r>
            <a:r>
              <a:rPr lang="fa-IR" sz="2000" b="1" dirty="0">
                <a:solidFill>
                  <a:schemeClr val="tx2">
                    <a:lumMod val="75000"/>
                  </a:schemeClr>
                </a:solidFill>
                <a:latin typeface="+mn-lt"/>
                <a:cs typeface="B Lotus" pitchFamily="2" charset="-78"/>
              </a:rPr>
              <a:t> را انتخاب و یا در نوار ابزار بر روی آیکن با همین نام و شکل      کلیک نمایید.</a:t>
            </a:r>
          </a:p>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تنظیمات اجرا را انجام و کلید </a:t>
            </a:r>
            <a:r>
              <a:rPr lang="en-US" sz="2000" b="1" dirty="0">
                <a:solidFill>
                  <a:schemeClr val="tx2">
                    <a:lumMod val="75000"/>
                  </a:schemeClr>
                </a:solidFill>
                <a:latin typeface="+mn-lt"/>
                <a:cs typeface="B Lotus" pitchFamily="2" charset="-78"/>
              </a:rPr>
              <a:t>Run</a:t>
            </a:r>
            <a:r>
              <a:rPr lang="fa-IR" sz="2000" b="1" dirty="0">
                <a:solidFill>
                  <a:schemeClr val="tx2">
                    <a:lumMod val="75000"/>
                  </a:schemeClr>
                </a:solidFill>
                <a:latin typeface="+mn-lt"/>
                <a:cs typeface="B Lotus" pitchFamily="2" charset="-78"/>
              </a:rPr>
              <a:t> را بفشارید.(سعی کنید مدت شبیه سازی چند ساعت در نظر گرفته شود.) تا شبیه سازی شما به پایان برسد.</a:t>
            </a:r>
          </a:p>
        </p:txBody>
      </p:sp>
      <p:sp>
        <p:nvSpPr>
          <p:cNvPr id="17" name="TextBox 16"/>
          <p:cNvSpPr txBox="1"/>
          <p:nvPr/>
        </p:nvSpPr>
        <p:spPr>
          <a:xfrm>
            <a:off x="5588000" y="381000"/>
            <a:ext cx="3192463" cy="8620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اجرای صف و نمایش نتایج شبیه سازی</a:t>
            </a:r>
            <a:endParaRPr lang="fa-IR" sz="2000" b="1" dirty="0">
              <a:solidFill>
                <a:schemeClr val="accent6">
                  <a:lumMod val="50000"/>
                </a:schemeClr>
              </a:solidFill>
              <a:latin typeface="+mn-lt"/>
              <a:cs typeface="B Titr" pitchFamily="2" charset="-78"/>
            </a:endParaRPr>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16700" y="1951038"/>
            <a:ext cx="2667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01813" y="3044825"/>
            <a:ext cx="5791200"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80">
                                          <p:stCondLst>
                                            <p:cond delay="0"/>
                                          </p:stCondLst>
                                        </p:cTn>
                                        <p:tgtEl>
                                          <p:spTgt spid="17">
                                            <p:txEl>
                                              <p:pRg st="0" end="0"/>
                                            </p:txEl>
                                          </p:spTgt>
                                        </p:tgtEl>
                                      </p:cBhvr>
                                    </p:animEffect>
                                    <p:anim calcmode="lin" valueType="num">
                                      <p:cBhvr>
                                        <p:cTn id="8" dur="1822" tmFilter="0,0; 0.14,0.36; 0.43,0.73; 0.71,0.91; 1.0,1.0">
                                          <p:stCondLst>
                                            <p:cond delay="0"/>
                                          </p:stCondLst>
                                        </p:cTn>
                                        <p:tgtEl>
                                          <p:spTgt spid="1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xEl>
                                              <p:pRg st="0" end="0"/>
                                            </p:txEl>
                                          </p:spTgt>
                                        </p:tgtEl>
                                      </p:cBhvr>
                                      <p:to x="100000" y="60000"/>
                                    </p:animScale>
                                    <p:animScale>
                                      <p:cBhvr>
                                        <p:cTn id="14" dur="166" decel="50000">
                                          <p:stCondLst>
                                            <p:cond delay="676"/>
                                          </p:stCondLst>
                                        </p:cTn>
                                        <p:tgtEl>
                                          <p:spTgt spid="17">
                                            <p:txEl>
                                              <p:pRg st="0" end="0"/>
                                            </p:txEl>
                                          </p:spTgt>
                                        </p:tgtEl>
                                      </p:cBhvr>
                                      <p:to x="100000" y="100000"/>
                                    </p:animScale>
                                    <p:animScale>
                                      <p:cBhvr>
                                        <p:cTn id="15" dur="26">
                                          <p:stCondLst>
                                            <p:cond delay="1312"/>
                                          </p:stCondLst>
                                        </p:cTn>
                                        <p:tgtEl>
                                          <p:spTgt spid="17">
                                            <p:txEl>
                                              <p:pRg st="0" end="0"/>
                                            </p:txEl>
                                          </p:spTgt>
                                        </p:tgtEl>
                                      </p:cBhvr>
                                      <p:to x="100000" y="80000"/>
                                    </p:animScale>
                                    <p:animScale>
                                      <p:cBhvr>
                                        <p:cTn id="16" dur="166" decel="50000">
                                          <p:stCondLst>
                                            <p:cond delay="1338"/>
                                          </p:stCondLst>
                                        </p:cTn>
                                        <p:tgtEl>
                                          <p:spTgt spid="17">
                                            <p:txEl>
                                              <p:pRg st="0" end="0"/>
                                            </p:txEl>
                                          </p:spTgt>
                                        </p:tgtEl>
                                      </p:cBhvr>
                                      <p:to x="100000" y="100000"/>
                                    </p:animScale>
                                    <p:animScale>
                                      <p:cBhvr>
                                        <p:cTn id="17" dur="26">
                                          <p:stCondLst>
                                            <p:cond delay="1642"/>
                                          </p:stCondLst>
                                        </p:cTn>
                                        <p:tgtEl>
                                          <p:spTgt spid="17">
                                            <p:txEl>
                                              <p:pRg st="0" end="0"/>
                                            </p:txEl>
                                          </p:spTgt>
                                        </p:tgtEl>
                                      </p:cBhvr>
                                      <p:to x="100000" y="90000"/>
                                    </p:animScale>
                                    <p:animScale>
                                      <p:cBhvr>
                                        <p:cTn id="18" dur="166" decel="50000">
                                          <p:stCondLst>
                                            <p:cond delay="1668"/>
                                          </p:stCondLst>
                                        </p:cTn>
                                        <p:tgtEl>
                                          <p:spTgt spid="17">
                                            <p:txEl>
                                              <p:pRg st="0" end="0"/>
                                            </p:txEl>
                                          </p:spTgt>
                                        </p:tgtEl>
                                      </p:cBhvr>
                                      <p:to x="100000" y="100000"/>
                                    </p:animScale>
                                    <p:animScale>
                                      <p:cBhvr>
                                        <p:cTn id="19" dur="26">
                                          <p:stCondLst>
                                            <p:cond delay="1808"/>
                                          </p:stCondLst>
                                        </p:cTn>
                                        <p:tgtEl>
                                          <p:spTgt spid="17">
                                            <p:txEl>
                                              <p:pRg st="0" end="0"/>
                                            </p:txEl>
                                          </p:spTgt>
                                        </p:tgtEl>
                                      </p:cBhvr>
                                      <p:to x="100000" y="95000"/>
                                    </p:animScale>
                                    <p:animScale>
                                      <p:cBhvr>
                                        <p:cTn id="20" dur="166" decel="50000">
                                          <p:stCondLst>
                                            <p:cond delay="1834"/>
                                          </p:stCondLst>
                                        </p:cTn>
                                        <p:tgtEl>
                                          <p:spTgt spid="17">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wipe(down)">
                                      <p:cBhvr>
                                        <p:cTn id="24" dur="580">
                                          <p:stCondLst>
                                            <p:cond delay="0"/>
                                          </p:stCondLst>
                                        </p:cTn>
                                        <p:tgtEl>
                                          <p:spTgt spid="17">
                                            <p:txEl>
                                              <p:pRg st="2" end="2"/>
                                            </p:txEl>
                                          </p:spTgt>
                                        </p:tgtEl>
                                      </p:cBhvr>
                                    </p:animEffect>
                                    <p:anim calcmode="lin" valueType="num">
                                      <p:cBhvr>
                                        <p:cTn id="25" dur="1822" tmFilter="0,0; 0.14,0.36; 0.43,0.73; 0.71,0.91; 1.0,1.0">
                                          <p:stCondLst>
                                            <p:cond delay="0"/>
                                          </p:stCondLst>
                                        </p:cTn>
                                        <p:tgtEl>
                                          <p:spTgt spid="17">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7">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7">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7">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7">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7">
                                            <p:txEl>
                                              <p:pRg st="2" end="2"/>
                                            </p:txEl>
                                          </p:spTgt>
                                        </p:tgtEl>
                                      </p:cBhvr>
                                      <p:to x="100000" y="60000"/>
                                    </p:animScale>
                                    <p:animScale>
                                      <p:cBhvr>
                                        <p:cTn id="31" dur="166" decel="50000">
                                          <p:stCondLst>
                                            <p:cond delay="676"/>
                                          </p:stCondLst>
                                        </p:cTn>
                                        <p:tgtEl>
                                          <p:spTgt spid="17">
                                            <p:txEl>
                                              <p:pRg st="2" end="2"/>
                                            </p:txEl>
                                          </p:spTgt>
                                        </p:tgtEl>
                                      </p:cBhvr>
                                      <p:to x="100000" y="100000"/>
                                    </p:animScale>
                                    <p:animScale>
                                      <p:cBhvr>
                                        <p:cTn id="32" dur="26">
                                          <p:stCondLst>
                                            <p:cond delay="1312"/>
                                          </p:stCondLst>
                                        </p:cTn>
                                        <p:tgtEl>
                                          <p:spTgt spid="17">
                                            <p:txEl>
                                              <p:pRg st="2" end="2"/>
                                            </p:txEl>
                                          </p:spTgt>
                                        </p:tgtEl>
                                      </p:cBhvr>
                                      <p:to x="100000" y="80000"/>
                                    </p:animScale>
                                    <p:animScale>
                                      <p:cBhvr>
                                        <p:cTn id="33" dur="166" decel="50000">
                                          <p:stCondLst>
                                            <p:cond delay="1338"/>
                                          </p:stCondLst>
                                        </p:cTn>
                                        <p:tgtEl>
                                          <p:spTgt spid="17">
                                            <p:txEl>
                                              <p:pRg st="2" end="2"/>
                                            </p:txEl>
                                          </p:spTgt>
                                        </p:tgtEl>
                                      </p:cBhvr>
                                      <p:to x="100000" y="100000"/>
                                    </p:animScale>
                                    <p:animScale>
                                      <p:cBhvr>
                                        <p:cTn id="34" dur="26">
                                          <p:stCondLst>
                                            <p:cond delay="1642"/>
                                          </p:stCondLst>
                                        </p:cTn>
                                        <p:tgtEl>
                                          <p:spTgt spid="17">
                                            <p:txEl>
                                              <p:pRg st="2" end="2"/>
                                            </p:txEl>
                                          </p:spTgt>
                                        </p:tgtEl>
                                      </p:cBhvr>
                                      <p:to x="100000" y="90000"/>
                                    </p:animScale>
                                    <p:animScale>
                                      <p:cBhvr>
                                        <p:cTn id="35" dur="166" decel="50000">
                                          <p:stCondLst>
                                            <p:cond delay="1668"/>
                                          </p:stCondLst>
                                        </p:cTn>
                                        <p:tgtEl>
                                          <p:spTgt spid="17">
                                            <p:txEl>
                                              <p:pRg st="2" end="2"/>
                                            </p:txEl>
                                          </p:spTgt>
                                        </p:tgtEl>
                                      </p:cBhvr>
                                      <p:to x="100000" y="100000"/>
                                    </p:animScale>
                                    <p:animScale>
                                      <p:cBhvr>
                                        <p:cTn id="36" dur="26">
                                          <p:stCondLst>
                                            <p:cond delay="1808"/>
                                          </p:stCondLst>
                                        </p:cTn>
                                        <p:tgtEl>
                                          <p:spTgt spid="17">
                                            <p:txEl>
                                              <p:pRg st="2" end="2"/>
                                            </p:txEl>
                                          </p:spTgt>
                                        </p:tgtEl>
                                      </p:cBhvr>
                                      <p:to x="100000" y="95000"/>
                                    </p:animScale>
                                    <p:animScale>
                                      <p:cBhvr>
                                        <p:cTn id="37" dur="166" decel="50000">
                                          <p:stCondLst>
                                            <p:cond delay="1834"/>
                                          </p:stCondLst>
                                        </p:cTn>
                                        <p:tgtEl>
                                          <p:spTgt spid="17">
                                            <p:txEl>
                                              <p:pRg st="2" end="2"/>
                                            </p:txEl>
                                          </p:spTgt>
                                        </p:tgtEl>
                                      </p:cBhvr>
                                      <p:to x="100000" y="100000"/>
                                    </p:animScale>
                                  </p:childTnLst>
                                </p:cTn>
                              </p:par>
                            </p:childTnLst>
                          </p:cTn>
                        </p:par>
                        <p:par>
                          <p:cTn id="38" fill="hold" nodeType="afterGroup">
                            <p:stCondLst>
                              <p:cond delay="4000"/>
                            </p:stCondLst>
                            <p:childTnLst>
                              <p:par>
                                <p:cTn id="39" presetID="16" presetClass="entr" presetSubtype="21" fill="hold" grpId="0" nodeType="after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Effect transition="in" filter="barn(inVertical)">
                                      <p:cBhvr>
                                        <p:cTn id="41" dur="500"/>
                                        <p:tgtEl>
                                          <p:spTgt spid="8">
                                            <p:txEl>
                                              <p:pRg st="0" end="0"/>
                                            </p:txEl>
                                          </p:spTgt>
                                        </p:tgtEl>
                                      </p:cBhvr>
                                    </p:animEffect>
                                  </p:childTnLst>
                                </p:cTn>
                              </p:par>
                            </p:childTnLst>
                          </p:cTn>
                        </p:par>
                        <p:par>
                          <p:cTn id="42" fill="hold" nodeType="afterGroup">
                            <p:stCondLst>
                              <p:cond delay="4500"/>
                            </p:stCondLst>
                            <p:childTnLst>
                              <p:par>
                                <p:cTn id="43" presetID="16" presetClass="entr" presetSubtype="21" fill="hold" grpId="0" nodeType="after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barn(inVertical)">
                                      <p:cBhvr>
                                        <p:cTn id="45" dur="500"/>
                                        <p:tgtEl>
                                          <p:spTgt spid="8">
                                            <p:txEl>
                                              <p:pRg st="1" end="1"/>
                                            </p:txEl>
                                          </p:spTgt>
                                        </p:tgtEl>
                                      </p:cBhvr>
                                    </p:animEffect>
                                  </p:childTnLst>
                                </p:cTn>
                              </p:par>
                              <p:par>
                                <p:cTn id="46" presetID="6" presetClass="entr" presetSubtype="16"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circle(in)">
                                      <p:cBhvr>
                                        <p:cTn id="48" dur="2000"/>
                                        <p:tgtEl>
                                          <p:spTgt spid="23"/>
                                        </p:tgtEl>
                                      </p:cBhvr>
                                    </p:animEffect>
                                  </p:childTnLst>
                                </p:cTn>
                              </p:par>
                            </p:childTnLst>
                          </p:cTn>
                        </p:par>
                        <p:par>
                          <p:cTn id="49" fill="hold" nodeType="afterGroup">
                            <p:stCondLst>
                              <p:cond delay="6500"/>
                            </p:stCondLst>
                            <p:childTnLst>
                              <p:par>
                                <p:cTn id="50" presetID="16" presetClass="entr" presetSubtype="21"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barn(inVertical)">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7"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60419"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69548CF7-AFE5-4BEF-8D07-64219F0A5C12}"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56</a:t>
            </a:fld>
            <a:endParaRPr lang="en-US" altLang="fa-IR" sz="2800" smtClean="0">
              <a:solidFill>
                <a:srgbClr val="FF0000"/>
              </a:solidFill>
              <a:cs typeface="B Zar" panose="00000400000000000000" pitchFamily="2" charset="-78"/>
            </a:endParaRPr>
          </a:p>
        </p:txBody>
      </p:sp>
      <p:sp>
        <p:nvSpPr>
          <p:cNvPr id="8" name="Rectangle 7"/>
          <p:cNvSpPr/>
          <p:nvPr/>
        </p:nvSpPr>
        <p:spPr>
          <a:xfrm>
            <a:off x="381000" y="1341438"/>
            <a:ext cx="8174038" cy="1322387"/>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حال می توان برای نمایش نتایج از منوی </a:t>
            </a:r>
            <a:r>
              <a:rPr lang="en-US" sz="2000" b="1" dirty="0">
                <a:solidFill>
                  <a:schemeClr val="tx2">
                    <a:lumMod val="75000"/>
                  </a:schemeClr>
                </a:solidFill>
                <a:latin typeface="+mn-lt"/>
                <a:cs typeface="B Lotus" pitchFamily="2" charset="-78"/>
              </a:rPr>
              <a:t>DES</a:t>
            </a:r>
            <a:r>
              <a:rPr lang="fa-IR" sz="2000" b="1" dirty="0">
                <a:solidFill>
                  <a:schemeClr val="tx2">
                    <a:lumMod val="75000"/>
                  </a:schemeClr>
                </a:solidFill>
                <a:latin typeface="+mn-lt"/>
                <a:cs typeface="B Lotus" pitchFamily="2" charset="-78"/>
              </a:rPr>
              <a:t> زیر منوی </a:t>
            </a:r>
            <a:r>
              <a:rPr lang="en-US" sz="2000" b="1" dirty="0">
                <a:solidFill>
                  <a:schemeClr val="tx2">
                    <a:lumMod val="75000"/>
                  </a:schemeClr>
                </a:solidFill>
                <a:latin typeface="+mn-lt"/>
                <a:cs typeface="B Lotus" pitchFamily="2" charset="-78"/>
              </a:rPr>
              <a:t>Results</a:t>
            </a:r>
            <a:r>
              <a:rPr lang="fa-IR" sz="2000" b="1" dirty="0">
                <a:solidFill>
                  <a:schemeClr val="tx2">
                    <a:lumMod val="75000"/>
                  </a:schemeClr>
                </a:solidFill>
                <a:latin typeface="+mn-lt"/>
                <a:cs typeface="B Lotus" pitchFamily="2" charset="-78"/>
              </a:rPr>
              <a:t> گزینه </a:t>
            </a:r>
            <a:r>
              <a:rPr lang="en-US" sz="2000" b="1" dirty="0">
                <a:solidFill>
                  <a:schemeClr val="tx2">
                    <a:lumMod val="75000"/>
                  </a:schemeClr>
                </a:solidFill>
                <a:latin typeface="+mn-lt"/>
                <a:cs typeface="B Lotus" pitchFamily="2" charset="-78"/>
              </a:rPr>
              <a:t>View Results…</a:t>
            </a:r>
            <a:r>
              <a:rPr lang="fa-IR" sz="2000" b="1" dirty="0">
                <a:solidFill>
                  <a:schemeClr val="tx2">
                    <a:lumMod val="75000"/>
                  </a:schemeClr>
                </a:solidFill>
                <a:latin typeface="+mn-lt"/>
                <a:cs typeface="B Lotus" pitchFamily="2" charset="-78"/>
              </a:rPr>
              <a:t> را انتخاب و یا با کلیک راست گزینه </a:t>
            </a:r>
            <a:r>
              <a:rPr lang="en-US" sz="2000" b="1" dirty="0">
                <a:solidFill>
                  <a:schemeClr val="tx2">
                    <a:lumMod val="75000"/>
                  </a:schemeClr>
                </a:solidFill>
                <a:latin typeface="+mn-lt"/>
                <a:cs typeface="B Lotus" pitchFamily="2" charset="-78"/>
              </a:rPr>
              <a:t>View Results</a:t>
            </a:r>
            <a:r>
              <a:rPr lang="fa-IR" sz="2000" b="1" dirty="0">
                <a:solidFill>
                  <a:schemeClr val="tx2">
                    <a:lumMod val="75000"/>
                  </a:schemeClr>
                </a:solidFill>
                <a:latin typeface="+mn-lt"/>
                <a:cs typeface="B Lotus" pitchFamily="2" charset="-78"/>
              </a:rPr>
              <a:t> را انتخاب نمود. احتمالاً نتایج حاصله همانند شکل زیر خواهد بود.</a:t>
            </a:r>
          </a:p>
          <a:p>
            <a:pPr algn="just"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p:txBody>
      </p:sp>
      <p:sp>
        <p:nvSpPr>
          <p:cNvPr id="17" name="TextBox 16"/>
          <p:cNvSpPr txBox="1"/>
          <p:nvPr/>
        </p:nvSpPr>
        <p:spPr>
          <a:xfrm>
            <a:off x="5588000" y="381000"/>
            <a:ext cx="3192463" cy="8620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اجرای صف و نمایش نتایج شبیه سازی</a:t>
            </a:r>
            <a:endParaRPr lang="fa-IR" sz="2000" b="1" dirty="0">
              <a:solidFill>
                <a:schemeClr val="accent6">
                  <a:lumMod val="50000"/>
                </a:schemeClr>
              </a:solidFill>
              <a:latin typeface="+mn-lt"/>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4500" y="2133600"/>
            <a:ext cx="6248400" cy="415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756400" y="2473325"/>
            <a:ext cx="2028825" cy="2246313"/>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همانگونه که ملاحظه میشود اندازه و متوسط زمان انتظار بسته ها پس از گذشت چند ساعت به یک حالت پایدار خواهد رسید.</a:t>
            </a:r>
          </a:p>
          <a:p>
            <a:pPr algn="just"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p:txBody>
      </p:sp>
      <p:sp>
        <p:nvSpPr>
          <p:cNvPr id="10" name="Rectangle 9"/>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80">
                                          <p:stCondLst>
                                            <p:cond delay="0"/>
                                          </p:stCondLst>
                                        </p:cTn>
                                        <p:tgtEl>
                                          <p:spTgt spid="17">
                                            <p:txEl>
                                              <p:pRg st="0" end="0"/>
                                            </p:txEl>
                                          </p:spTgt>
                                        </p:tgtEl>
                                      </p:cBhvr>
                                    </p:animEffect>
                                    <p:anim calcmode="lin" valueType="num">
                                      <p:cBhvr>
                                        <p:cTn id="8" dur="1822" tmFilter="0,0; 0.14,0.36; 0.43,0.73; 0.71,0.91; 1.0,1.0">
                                          <p:stCondLst>
                                            <p:cond delay="0"/>
                                          </p:stCondLst>
                                        </p:cTn>
                                        <p:tgtEl>
                                          <p:spTgt spid="1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xEl>
                                              <p:pRg st="0" end="0"/>
                                            </p:txEl>
                                          </p:spTgt>
                                        </p:tgtEl>
                                      </p:cBhvr>
                                      <p:to x="100000" y="60000"/>
                                    </p:animScale>
                                    <p:animScale>
                                      <p:cBhvr>
                                        <p:cTn id="14" dur="166" decel="50000">
                                          <p:stCondLst>
                                            <p:cond delay="676"/>
                                          </p:stCondLst>
                                        </p:cTn>
                                        <p:tgtEl>
                                          <p:spTgt spid="17">
                                            <p:txEl>
                                              <p:pRg st="0" end="0"/>
                                            </p:txEl>
                                          </p:spTgt>
                                        </p:tgtEl>
                                      </p:cBhvr>
                                      <p:to x="100000" y="100000"/>
                                    </p:animScale>
                                    <p:animScale>
                                      <p:cBhvr>
                                        <p:cTn id="15" dur="26">
                                          <p:stCondLst>
                                            <p:cond delay="1312"/>
                                          </p:stCondLst>
                                        </p:cTn>
                                        <p:tgtEl>
                                          <p:spTgt spid="17">
                                            <p:txEl>
                                              <p:pRg st="0" end="0"/>
                                            </p:txEl>
                                          </p:spTgt>
                                        </p:tgtEl>
                                      </p:cBhvr>
                                      <p:to x="100000" y="80000"/>
                                    </p:animScale>
                                    <p:animScale>
                                      <p:cBhvr>
                                        <p:cTn id="16" dur="166" decel="50000">
                                          <p:stCondLst>
                                            <p:cond delay="1338"/>
                                          </p:stCondLst>
                                        </p:cTn>
                                        <p:tgtEl>
                                          <p:spTgt spid="17">
                                            <p:txEl>
                                              <p:pRg st="0" end="0"/>
                                            </p:txEl>
                                          </p:spTgt>
                                        </p:tgtEl>
                                      </p:cBhvr>
                                      <p:to x="100000" y="100000"/>
                                    </p:animScale>
                                    <p:animScale>
                                      <p:cBhvr>
                                        <p:cTn id="17" dur="26">
                                          <p:stCondLst>
                                            <p:cond delay="1642"/>
                                          </p:stCondLst>
                                        </p:cTn>
                                        <p:tgtEl>
                                          <p:spTgt spid="17">
                                            <p:txEl>
                                              <p:pRg st="0" end="0"/>
                                            </p:txEl>
                                          </p:spTgt>
                                        </p:tgtEl>
                                      </p:cBhvr>
                                      <p:to x="100000" y="90000"/>
                                    </p:animScale>
                                    <p:animScale>
                                      <p:cBhvr>
                                        <p:cTn id="18" dur="166" decel="50000">
                                          <p:stCondLst>
                                            <p:cond delay="1668"/>
                                          </p:stCondLst>
                                        </p:cTn>
                                        <p:tgtEl>
                                          <p:spTgt spid="17">
                                            <p:txEl>
                                              <p:pRg st="0" end="0"/>
                                            </p:txEl>
                                          </p:spTgt>
                                        </p:tgtEl>
                                      </p:cBhvr>
                                      <p:to x="100000" y="100000"/>
                                    </p:animScale>
                                    <p:animScale>
                                      <p:cBhvr>
                                        <p:cTn id="19" dur="26">
                                          <p:stCondLst>
                                            <p:cond delay="1808"/>
                                          </p:stCondLst>
                                        </p:cTn>
                                        <p:tgtEl>
                                          <p:spTgt spid="17">
                                            <p:txEl>
                                              <p:pRg st="0" end="0"/>
                                            </p:txEl>
                                          </p:spTgt>
                                        </p:tgtEl>
                                      </p:cBhvr>
                                      <p:to x="100000" y="95000"/>
                                    </p:animScale>
                                    <p:animScale>
                                      <p:cBhvr>
                                        <p:cTn id="20" dur="166" decel="50000">
                                          <p:stCondLst>
                                            <p:cond delay="1834"/>
                                          </p:stCondLst>
                                        </p:cTn>
                                        <p:tgtEl>
                                          <p:spTgt spid="17">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wipe(down)">
                                      <p:cBhvr>
                                        <p:cTn id="24" dur="580">
                                          <p:stCondLst>
                                            <p:cond delay="0"/>
                                          </p:stCondLst>
                                        </p:cTn>
                                        <p:tgtEl>
                                          <p:spTgt spid="17">
                                            <p:txEl>
                                              <p:pRg st="2" end="2"/>
                                            </p:txEl>
                                          </p:spTgt>
                                        </p:tgtEl>
                                      </p:cBhvr>
                                    </p:animEffect>
                                    <p:anim calcmode="lin" valueType="num">
                                      <p:cBhvr>
                                        <p:cTn id="25" dur="1822" tmFilter="0,0; 0.14,0.36; 0.43,0.73; 0.71,0.91; 1.0,1.0">
                                          <p:stCondLst>
                                            <p:cond delay="0"/>
                                          </p:stCondLst>
                                        </p:cTn>
                                        <p:tgtEl>
                                          <p:spTgt spid="17">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7">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7">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7">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7">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7">
                                            <p:txEl>
                                              <p:pRg st="2" end="2"/>
                                            </p:txEl>
                                          </p:spTgt>
                                        </p:tgtEl>
                                      </p:cBhvr>
                                      <p:to x="100000" y="60000"/>
                                    </p:animScale>
                                    <p:animScale>
                                      <p:cBhvr>
                                        <p:cTn id="31" dur="166" decel="50000">
                                          <p:stCondLst>
                                            <p:cond delay="676"/>
                                          </p:stCondLst>
                                        </p:cTn>
                                        <p:tgtEl>
                                          <p:spTgt spid="17">
                                            <p:txEl>
                                              <p:pRg st="2" end="2"/>
                                            </p:txEl>
                                          </p:spTgt>
                                        </p:tgtEl>
                                      </p:cBhvr>
                                      <p:to x="100000" y="100000"/>
                                    </p:animScale>
                                    <p:animScale>
                                      <p:cBhvr>
                                        <p:cTn id="32" dur="26">
                                          <p:stCondLst>
                                            <p:cond delay="1312"/>
                                          </p:stCondLst>
                                        </p:cTn>
                                        <p:tgtEl>
                                          <p:spTgt spid="17">
                                            <p:txEl>
                                              <p:pRg st="2" end="2"/>
                                            </p:txEl>
                                          </p:spTgt>
                                        </p:tgtEl>
                                      </p:cBhvr>
                                      <p:to x="100000" y="80000"/>
                                    </p:animScale>
                                    <p:animScale>
                                      <p:cBhvr>
                                        <p:cTn id="33" dur="166" decel="50000">
                                          <p:stCondLst>
                                            <p:cond delay="1338"/>
                                          </p:stCondLst>
                                        </p:cTn>
                                        <p:tgtEl>
                                          <p:spTgt spid="17">
                                            <p:txEl>
                                              <p:pRg st="2" end="2"/>
                                            </p:txEl>
                                          </p:spTgt>
                                        </p:tgtEl>
                                      </p:cBhvr>
                                      <p:to x="100000" y="100000"/>
                                    </p:animScale>
                                    <p:animScale>
                                      <p:cBhvr>
                                        <p:cTn id="34" dur="26">
                                          <p:stCondLst>
                                            <p:cond delay="1642"/>
                                          </p:stCondLst>
                                        </p:cTn>
                                        <p:tgtEl>
                                          <p:spTgt spid="17">
                                            <p:txEl>
                                              <p:pRg st="2" end="2"/>
                                            </p:txEl>
                                          </p:spTgt>
                                        </p:tgtEl>
                                      </p:cBhvr>
                                      <p:to x="100000" y="90000"/>
                                    </p:animScale>
                                    <p:animScale>
                                      <p:cBhvr>
                                        <p:cTn id="35" dur="166" decel="50000">
                                          <p:stCondLst>
                                            <p:cond delay="1668"/>
                                          </p:stCondLst>
                                        </p:cTn>
                                        <p:tgtEl>
                                          <p:spTgt spid="17">
                                            <p:txEl>
                                              <p:pRg st="2" end="2"/>
                                            </p:txEl>
                                          </p:spTgt>
                                        </p:tgtEl>
                                      </p:cBhvr>
                                      <p:to x="100000" y="100000"/>
                                    </p:animScale>
                                    <p:animScale>
                                      <p:cBhvr>
                                        <p:cTn id="36" dur="26">
                                          <p:stCondLst>
                                            <p:cond delay="1808"/>
                                          </p:stCondLst>
                                        </p:cTn>
                                        <p:tgtEl>
                                          <p:spTgt spid="17">
                                            <p:txEl>
                                              <p:pRg st="2" end="2"/>
                                            </p:txEl>
                                          </p:spTgt>
                                        </p:tgtEl>
                                      </p:cBhvr>
                                      <p:to x="100000" y="95000"/>
                                    </p:animScale>
                                    <p:animScale>
                                      <p:cBhvr>
                                        <p:cTn id="37" dur="166" decel="50000">
                                          <p:stCondLst>
                                            <p:cond delay="1834"/>
                                          </p:stCondLst>
                                        </p:cTn>
                                        <p:tgtEl>
                                          <p:spTgt spid="17">
                                            <p:txEl>
                                              <p:pRg st="2" end="2"/>
                                            </p:txEl>
                                          </p:spTgt>
                                        </p:tgtEl>
                                      </p:cBhvr>
                                      <p:to x="100000" y="100000"/>
                                    </p:animScale>
                                  </p:childTnLst>
                                </p:cTn>
                              </p:par>
                            </p:childTnLst>
                          </p:cTn>
                        </p:par>
                        <p:par>
                          <p:cTn id="38" fill="hold" nodeType="afterGroup">
                            <p:stCondLst>
                              <p:cond delay="4000"/>
                            </p:stCondLst>
                            <p:childTnLst>
                              <p:par>
                                <p:cTn id="39" presetID="47" presetClass="entr" presetSubtype="0" fill="hold" grpId="0" nodeType="after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Effect transition="in" filter="fade">
                                      <p:cBhvr>
                                        <p:cTn id="41" dur="1000"/>
                                        <p:tgtEl>
                                          <p:spTgt spid="8">
                                            <p:txEl>
                                              <p:pRg st="0" end="0"/>
                                            </p:txEl>
                                          </p:spTgt>
                                        </p:tgtEl>
                                      </p:cBhvr>
                                    </p:animEffect>
                                    <p:anim calcmode="lin" valueType="num">
                                      <p:cBhvr>
                                        <p:cTn id="42"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3"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6000"/>
                            </p:stCondLst>
                            <p:childTnLst>
                              <p:par>
                                <p:cTn id="51" presetID="16" presetClass="entr" presetSubtype="42"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barn(outHorizontal)">
                                      <p:cBhvr>
                                        <p:cTn id="5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7" grpId="0" build="p"/>
      <p:bldP spid="9" grpId="0"/>
    </p:bld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61443" name="Slide Number Placeholder 1"/>
          <p:cNvSpPr>
            <a:spLocks noGrp="1"/>
          </p:cNvSpPr>
          <p:nvPr>
            <p:ph type="sldNum" sz="quarter" idx="12"/>
          </p:nvPr>
        </p:nvSpPr>
        <p:spPr bwMode="auto">
          <a:xfrm>
            <a:off x="0" y="6448425"/>
            <a:ext cx="482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CC116DFC-B9A7-4BAE-8512-5113448F81ED}"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57</a:t>
            </a:fld>
            <a:endParaRPr lang="en-US" altLang="fa-IR" sz="2800" smtClean="0">
              <a:solidFill>
                <a:srgbClr val="FF0000"/>
              </a:solidFill>
              <a:cs typeface="B Zar" panose="00000400000000000000" pitchFamily="2" charset="-78"/>
            </a:endParaRPr>
          </a:p>
        </p:txBody>
      </p:sp>
      <p:sp>
        <p:nvSpPr>
          <p:cNvPr id="8" name="Rectangle 7"/>
          <p:cNvSpPr/>
          <p:nvPr/>
        </p:nvSpPr>
        <p:spPr>
          <a:xfrm>
            <a:off x="381000" y="1341438"/>
            <a:ext cx="8174038" cy="1016000"/>
          </a:xfrm>
          <a:prstGeom prst="rect">
            <a:avLst/>
          </a:prstGeom>
        </p:spPr>
        <p:txBody>
          <a:bodyPr>
            <a:spAutoFit/>
          </a:bodyPr>
          <a:lstStyle/>
          <a:p>
            <a:pPr algn="just" rtl="1" eaLnBrk="1" fontAlgn="auto" hangingPunct="1">
              <a:spcBef>
                <a:spcPts val="0"/>
              </a:spcBef>
              <a:spcAft>
                <a:spcPts val="0"/>
              </a:spcAft>
              <a:defRPr/>
            </a:pPr>
            <a:r>
              <a:rPr lang="fa-IR" sz="2000" b="1" dirty="0">
                <a:solidFill>
                  <a:schemeClr val="tx2">
                    <a:lumMod val="75000"/>
                  </a:schemeClr>
                </a:solidFill>
                <a:latin typeface="+mn-lt"/>
                <a:cs typeface="B Lotus" pitchFamily="2" charset="-78"/>
              </a:rPr>
              <a:t>و هر چند میزان بسته های ورودی صف ابتدا بیشتر از بسته های خروجی از صف است ولی در همان ساعات اولیه تعادل بین ورودی و خروجی نیز به وجود می آید.</a:t>
            </a:r>
          </a:p>
          <a:p>
            <a:pPr algn="just" rtl="1" eaLnBrk="1" fontAlgn="auto" hangingPunct="1">
              <a:spcBef>
                <a:spcPts val="0"/>
              </a:spcBef>
              <a:spcAft>
                <a:spcPts val="0"/>
              </a:spcAft>
              <a:defRPr/>
            </a:pPr>
            <a:endParaRPr lang="fa-IR" sz="2000" b="1" dirty="0">
              <a:solidFill>
                <a:schemeClr val="tx2">
                  <a:lumMod val="75000"/>
                </a:schemeClr>
              </a:solidFill>
              <a:latin typeface="+mn-lt"/>
              <a:cs typeface="B Lotus" pitchFamily="2" charset="-78"/>
            </a:endParaRPr>
          </a:p>
        </p:txBody>
      </p:sp>
      <p:sp>
        <p:nvSpPr>
          <p:cNvPr id="17" name="TextBox 16"/>
          <p:cNvSpPr txBox="1"/>
          <p:nvPr/>
        </p:nvSpPr>
        <p:spPr>
          <a:xfrm>
            <a:off x="5588000" y="381000"/>
            <a:ext cx="3192463" cy="862013"/>
          </a:xfrm>
          <a:prstGeom prst="rect">
            <a:avLst/>
          </a:prstGeom>
          <a:noFill/>
        </p:spPr>
        <p:txBody>
          <a:bodyPr wrap="none" rtlCol="1">
            <a:spAutoFit/>
          </a:bodyPr>
          <a:lstStyle/>
          <a:p>
            <a:pPr algn="r" rtl="1" eaLnBrk="1" fontAlgn="auto" hangingPunct="1">
              <a:spcBef>
                <a:spcPts val="0"/>
              </a:spcBef>
              <a:spcAft>
                <a:spcPts val="0"/>
              </a:spcAft>
              <a:defRPr/>
            </a:pPr>
            <a:r>
              <a:rPr lang="fa-IR" sz="2400" b="1" dirty="0">
                <a:solidFill>
                  <a:srgbClr val="C00000"/>
                </a:solidFill>
                <a:latin typeface="+mn-lt"/>
                <a:cs typeface="B Titr" pitchFamily="2" charset="-78"/>
              </a:rPr>
              <a:t>شبیه سازی صف</a:t>
            </a:r>
          </a:p>
          <a:p>
            <a:pPr algn="r" rtl="1" eaLnBrk="1" fontAlgn="auto" hangingPunct="1">
              <a:spcBef>
                <a:spcPts val="0"/>
              </a:spcBef>
              <a:spcAft>
                <a:spcPts val="0"/>
              </a:spcAft>
              <a:defRPr/>
            </a:pPr>
            <a:endParaRPr lang="fa-IR" sz="800" b="1" dirty="0">
              <a:solidFill>
                <a:srgbClr val="C00000"/>
              </a:solidFill>
              <a:latin typeface="+mn-lt"/>
              <a:cs typeface="B Titr" pitchFamily="2" charset="-78"/>
            </a:endParaRPr>
          </a:p>
          <a:p>
            <a:pPr algn="r" rtl="1" eaLnBrk="1" fontAlgn="auto" hangingPunct="1">
              <a:spcBef>
                <a:spcPts val="0"/>
              </a:spcBef>
              <a:spcAft>
                <a:spcPts val="0"/>
              </a:spcAft>
              <a:defRPr/>
            </a:pPr>
            <a:r>
              <a:rPr lang="fa-IR" b="1" dirty="0">
                <a:solidFill>
                  <a:schemeClr val="accent6">
                    <a:lumMod val="50000"/>
                  </a:schemeClr>
                </a:solidFill>
                <a:latin typeface="+mn-lt"/>
                <a:cs typeface="B Titr" pitchFamily="2" charset="-78"/>
              </a:rPr>
              <a:t> اجرای صف و نمایش نتایج شبیه سازی</a:t>
            </a:r>
            <a:endParaRPr lang="fa-IR" sz="2000" b="1" dirty="0">
              <a:solidFill>
                <a:schemeClr val="accent6">
                  <a:lumMod val="50000"/>
                </a:schemeClr>
              </a:solidFill>
              <a:latin typeface="+mn-lt"/>
              <a:cs typeface="B Titr"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300" y="2079625"/>
            <a:ext cx="65405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10300" y="2519363"/>
            <a:ext cx="2895600" cy="2124075"/>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6" name="Line Callout 1 5"/>
          <p:cNvSpPr/>
          <p:nvPr/>
        </p:nvSpPr>
        <p:spPr>
          <a:xfrm>
            <a:off x="3886200" y="3581400"/>
            <a:ext cx="457200" cy="304800"/>
          </a:xfrm>
          <a:prstGeom prst="borderCallout1">
            <a:avLst>
              <a:gd name="adj1" fmla="val 2083"/>
              <a:gd name="adj2" fmla="val 97222"/>
              <a:gd name="adj3" fmla="val -350000"/>
              <a:gd name="adj4" fmla="val 50333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eaLnBrk="1" fontAlgn="auto" hangingPunct="1">
              <a:spcBef>
                <a:spcPts val="0"/>
              </a:spcBef>
              <a:spcAft>
                <a:spcPts val="0"/>
              </a:spcAft>
              <a:defRPr/>
            </a:pPr>
            <a:endParaRPr lang="fa-IR"/>
          </a:p>
        </p:txBody>
      </p:sp>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down)">
                                      <p:cBhvr>
                                        <p:cTn id="7" dur="580">
                                          <p:stCondLst>
                                            <p:cond delay="0"/>
                                          </p:stCondLst>
                                        </p:cTn>
                                        <p:tgtEl>
                                          <p:spTgt spid="17">
                                            <p:txEl>
                                              <p:pRg st="0" end="0"/>
                                            </p:txEl>
                                          </p:spTgt>
                                        </p:tgtEl>
                                      </p:cBhvr>
                                    </p:animEffect>
                                    <p:anim calcmode="lin" valueType="num">
                                      <p:cBhvr>
                                        <p:cTn id="8" dur="1822" tmFilter="0,0; 0.14,0.36; 0.43,0.73; 0.71,0.91; 1.0,1.0">
                                          <p:stCondLst>
                                            <p:cond delay="0"/>
                                          </p:stCondLst>
                                        </p:cTn>
                                        <p:tgtEl>
                                          <p:spTgt spid="1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xEl>
                                              <p:pRg st="0" end="0"/>
                                            </p:txEl>
                                          </p:spTgt>
                                        </p:tgtEl>
                                      </p:cBhvr>
                                      <p:to x="100000" y="60000"/>
                                    </p:animScale>
                                    <p:animScale>
                                      <p:cBhvr>
                                        <p:cTn id="14" dur="166" decel="50000">
                                          <p:stCondLst>
                                            <p:cond delay="676"/>
                                          </p:stCondLst>
                                        </p:cTn>
                                        <p:tgtEl>
                                          <p:spTgt spid="17">
                                            <p:txEl>
                                              <p:pRg st="0" end="0"/>
                                            </p:txEl>
                                          </p:spTgt>
                                        </p:tgtEl>
                                      </p:cBhvr>
                                      <p:to x="100000" y="100000"/>
                                    </p:animScale>
                                    <p:animScale>
                                      <p:cBhvr>
                                        <p:cTn id="15" dur="26">
                                          <p:stCondLst>
                                            <p:cond delay="1312"/>
                                          </p:stCondLst>
                                        </p:cTn>
                                        <p:tgtEl>
                                          <p:spTgt spid="17">
                                            <p:txEl>
                                              <p:pRg st="0" end="0"/>
                                            </p:txEl>
                                          </p:spTgt>
                                        </p:tgtEl>
                                      </p:cBhvr>
                                      <p:to x="100000" y="80000"/>
                                    </p:animScale>
                                    <p:animScale>
                                      <p:cBhvr>
                                        <p:cTn id="16" dur="166" decel="50000">
                                          <p:stCondLst>
                                            <p:cond delay="1338"/>
                                          </p:stCondLst>
                                        </p:cTn>
                                        <p:tgtEl>
                                          <p:spTgt spid="17">
                                            <p:txEl>
                                              <p:pRg st="0" end="0"/>
                                            </p:txEl>
                                          </p:spTgt>
                                        </p:tgtEl>
                                      </p:cBhvr>
                                      <p:to x="100000" y="100000"/>
                                    </p:animScale>
                                    <p:animScale>
                                      <p:cBhvr>
                                        <p:cTn id="17" dur="26">
                                          <p:stCondLst>
                                            <p:cond delay="1642"/>
                                          </p:stCondLst>
                                        </p:cTn>
                                        <p:tgtEl>
                                          <p:spTgt spid="17">
                                            <p:txEl>
                                              <p:pRg st="0" end="0"/>
                                            </p:txEl>
                                          </p:spTgt>
                                        </p:tgtEl>
                                      </p:cBhvr>
                                      <p:to x="100000" y="90000"/>
                                    </p:animScale>
                                    <p:animScale>
                                      <p:cBhvr>
                                        <p:cTn id="18" dur="166" decel="50000">
                                          <p:stCondLst>
                                            <p:cond delay="1668"/>
                                          </p:stCondLst>
                                        </p:cTn>
                                        <p:tgtEl>
                                          <p:spTgt spid="17">
                                            <p:txEl>
                                              <p:pRg st="0" end="0"/>
                                            </p:txEl>
                                          </p:spTgt>
                                        </p:tgtEl>
                                      </p:cBhvr>
                                      <p:to x="100000" y="100000"/>
                                    </p:animScale>
                                    <p:animScale>
                                      <p:cBhvr>
                                        <p:cTn id="19" dur="26">
                                          <p:stCondLst>
                                            <p:cond delay="1808"/>
                                          </p:stCondLst>
                                        </p:cTn>
                                        <p:tgtEl>
                                          <p:spTgt spid="17">
                                            <p:txEl>
                                              <p:pRg st="0" end="0"/>
                                            </p:txEl>
                                          </p:spTgt>
                                        </p:tgtEl>
                                      </p:cBhvr>
                                      <p:to x="100000" y="95000"/>
                                    </p:animScale>
                                    <p:animScale>
                                      <p:cBhvr>
                                        <p:cTn id="20" dur="166" decel="50000">
                                          <p:stCondLst>
                                            <p:cond delay="1834"/>
                                          </p:stCondLst>
                                        </p:cTn>
                                        <p:tgtEl>
                                          <p:spTgt spid="17">
                                            <p:txEl>
                                              <p:pRg st="0" end="0"/>
                                            </p:txEl>
                                          </p:spTgt>
                                        </p:tgtEl>
                                      </p:cBhvr>
                                      <p:to x="100000" y="100000"/>
                                    </p:animScale>
                                  </p:childTnLst>
                                </p:cTn>
                              </p:par>
                            </p:childTnLst>
                          </p:cTn>
                        </p:par>
                        <p:par>
                          <p:cTn id="21" fill="hold" nodeType="afterGroup">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wipe(down)">
                                      <p:cBhvr>
                                        <p:cTn id="24" dur="580">
                                          <p:stCondLst>
                                            <p:cond delay="0"/>
                                          </p:stCondLst>
                                        </p:cTn>
                                        <p:tgtEl>
                                          <p:spTgt spid="17">
                                            <p:txEl>
                                              <p:pRg st="2" end="2"/>
                                            </p:txEl>
                                          </p:spTgt>
                                        </p:tgtEl>
                                      </p:cBhvr>
                                    </p:animEffect>
                                    <p:anim calcmode="lin" valueType="num">
                                      <p:cBhvr>
                                        <p:cTn id="25" dur="1822" tmFilter="0,0; 0.14,0.36; 0.43,0.73; 0.71,0.91; 1.0,1.0">
                                          <p:stCondLst>
                                            <p:cond delay="0"/>
                                          </p:stCondLst>
                                        </p:cTn>
                                        <p:tgtEl>
                                          <p:spTgt spid="17">
                                            <p:txEl>
                                              <p:pRg st="2" end="2"/>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7">
                                            <p:txEl>
                                              <p:pRg st="2" end="2"/>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7">
                                            <p:txEl>
                                              <p:pRg st="2" end="2"/>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7">
                                            <p:txEl>
                                              <p:pRg st="2" end="2"/>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7">
                                            <p:txEl>
                                              <p:pRg st="2" end="2"/>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17">
                                            <p:txEl>
                                              <p:pRg st="2" end="2"/>
                                            </p:txEl>
                                          </p:spTgt>
                                        </p:tgtEl>
                                      </p:cBhvr>
                                      <p:to x="100000" y="60000"/>
                                    </p:animScale>
                                    <p:animScale>
                                      <p:cBhvr>
                                        <p:cTn id="31" dur="166" decel="50000">
                                          <p:stCondLst>
                                            <p:cond delay="676"/>
                                          </p:stCondLst>
                                        </p:cTn>
                                        <p:tgtEl>
                                          <p:spTgt spid="17">
                                            <p:txEl>
                                              <p:pRg st="2" end="2"/>
                                            </p:txEl>
                                          </p:spTgt>
                                        </p:tgtEl>
                                      </p:cBhvr>
                                      <p:to x="100000" y="100000"/>
                                    </p:animScale>
                                    <p:animScale>
                                      <p:cBhvr>
                                        <p:cTn id="32" dur="26">
                                          <p:stCondLst>
                                            <p:cond delay="1312"/>
                                          </p:stCondLst>
                                        </p:cTn>
                                        <p:tgtEl>
                                          <p:spTgt spid="17">
                                            <p:txEl>
                                              <p:pRg st="2" end="2"/>
                                            </p:txEl>
                                          </p:spTgt>
                                        </p:tgtEl>
                                      </p:cBhvr>
                                      <p:to x="100000" y="80000"/>
                                    </p:animScale>
                                    <p:animScale>
                                      <p:cBhvr>
                                        <p:cTn id="33" dur="166" decel="50000">
                                          <p:stCondLst>
                                            <p:cond delay="1338"/>
                                          </p:stCondLst>
                                        </p:cTn>
                                        <p:tgtEl>
                                          <p:spTgt spid="17">
                                            <p:txEl>
                                              <p:pRg st="2" end="2"/>
                                            </p:txEl>
                                          </p:spTgt>
                                        </p:tgtEl>
                                      </p:cBhvr>
                                      <p:to x="100000" y="100000"/>
                                    </p:animScale>
                                    <p:animScale>
                                      <p:cBhvr>
                                        <p:cTn id="34" dur="26">
                                          <p:stCondLst>
                                            <p:cond delay="1642"/>
                                          </p:stCondLst>
                                        </p:cTn>
                                        <p:tgtEl>
                                          <p:spTgt spid="17">
                                            <p:txEl>
                                              <p:pRg st="2" end="2"/>
                                            </p:txEl>
                                          </p:spTgt>
                                        </p:tgtEl>
                                      </p:cBhvr>
                                      <p:to x="100000" y="90000"/>
                                    </p:animScale>
                                    <p:animScale>
                                      <p:cBhvr>
                                        <p:cTn id="35" dur="166" decel="50000">
                                          <p:stCondLst>
                                            <p:cond delay="1668"/>
                                          </p:stCondLst>
                                        </p:cTn>
                                        <p:tgtEl>
                                          <p:spTgt spid="17">
                                            <p:txEl>
                                              <p:pRg st="2" end="2"/>
                                            </p:txEl>
                                          </p:spTgt>
                                        </p:tgtEl>
                                      </p:cBhvr>
                                      <p:to x="100000" y="100000"/>
                                    </p:animScale>
                                    <p:animScale>
                                      <p:cBhvr>
                                        <p:cTn id="36" dur="26">
                                          <p:stCondLst>
                                            <p:cond delay="1808"/>
                                          </p:stCondLst>
                                        </p:cTn>
                                        <p:tgtEl>
                                          <p:spTgt spid="17">
                                            <p:txEl>
                                              <p:pRg st="2" end="2"/>
                                            </p:txEl>
                                          </p:spTgt>
                                        </p:tgtEl>
                                      </p:cBhvr>
                                      <p:to x="100000" y="95000"/>
                                    </p:animScale>
                                    <p:animScale>
                                      <p:cBhvr>
                                        <p:cTn id="37" dur="166" decel="50000">
                                          <p:stCondLst>
                                            <p:cond delay="1834"/>
                                          </p:stCondLst>
                                        </p:cTn>
                                        <p:tgtEl>
                                          <p:spTgt spid="17">
                                            <p:txEl>
                                              <p:pRg st="2" end="2"/>
                                            </p:txEl>
                                          </p:spTgt>
                                        </p:tgtEl>
                                      </p:cBhvr>
                                      <p:to x="100000" y="100000"/>
                                    </p:animScale>
                                  </p:childTnLst>
                                </p:cTn>
                              </p:par>
                            </p:childTnLst>
                          </p:cTn>
                        </p:par>
                        <p:par>
                          <p:cTn id="38" fill="hold" nodeType="afterGroup">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par>
                          <p:cTn id="44" fill="hold" nodeType="afterGroup">
                            <p:stCondLst>
                              <p:cond delay="4500"/>
                            </p:stCondLst>
                            <p:childTnLst>
                              <p:par>
                                <p:cTn id="45" presetID="14" presetClass="entr" presetSubtype="1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randombar(horizontal)">
                                      <p:cBhvr>
                                        <p:cTn id="47" dur="500"/>
                                        <p:tgtEl>
                                          <p:spTgt spid="3"/>
                                        </p:tgtEl>
                                      </p:cBhvr>
                                    </p:animEffect>
                                  </p:childTnLst>
                                </p:cTn>
                              </p:par>
                            </p:childTnLst>
                          </p:cTn>
                        </p:par>
                        <p:par>
                          <p:cTn id="48" fill="hold" nodeType="afterGroup">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down)">
                                      <p:cBhvr>
                                        <p:cTn id="51" dur="500"/>
                                        <p:tgtEl>
                                          <p:spTgt spid="6"/>
                                        </p:tgtEl>
                                      </p:cBhvr>
                                    </p:animEffect>
                                  </p:childTnLst>
                                </p:cTn>
                              </p:par>
                            </p:childTnLst>
                          </p:cTn>
                        </p:par>
                        <p:par>
                          <p:cTn id="52" fill="hold" nodeType="afterGroup">
                            <p:stCondLst>
                              <p:cond delay="5500"/>
                            </p:stCondLst>
                            <p:childTnLst>
                              <p:par>
                                <p:cTn id="53" presetID="16" presetClass="entr" presetSubtype="21"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barn(inVertical)">
                                      <p:cBhvr>
                                        <p:cTn id="5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build="p"/>
      <p:bldP spid="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rot="888528">
            <a:off x="6472064" y="558961"/>
            <a:ext cx="1117347" cy="106583"/>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8" name="Rectangle 3"/>
          <p:cNvSpPr txBox="1">
            <a:spLocks noChangeArrowheads="1"/>
          </p:cNvSpPr>
          <p:nvPr/>
        </p:nvSpPr>
        <p:spPr>
          <a:xfrm>
            <a:off x="1447800" y="1676400"/>
            <a:ext cx="6400800" cy="2203450"/>
          </a:xfrm>
          <a:prstGeom prst="rect">
            <a:avLst/>
          </a:prstGeom>
        </p:spPr>
        <p:txBody>
          <a:bodyPr tIns="0">
            <a:normAutofit fontScale="25000" lnSpcReduction="20000"/>
          </a:bodyPr>
          <a:lstStyle/>
          <a:p>
            <a:pPr marL="27432" algn="ctr" rtl="1" eaLnBrk="1" fontAlgn="auto" hangingPunct="1">
              <a:lnSpc>
                <a:spcPct val="80000"/>
              </a:lnSpc>
              <a:spcBef>
                <a:spcPts val="600"/>
              </a:spcBef>
              <a:spcAft>
                <a:spcPts val="0"/>
              </a:spcAft>
              <a:buClr>
                <a:schemeClr val="accent1"/>
              </a:buClr>
              <a:buSzPct val="80000"/>
              <a:defRPr/>
            </a:pPr>
            <a:r>
              <a:rPr lang="fa-IR" sz="12000" dirty="0" smtClean="0">
                <a:solidFill>
                  <a:schemeClr val="bg1"/>
                </a:solidFill>
                <a:latin typeface="Tahoma" panose="020B0604030504040204" pitchFamily="34" charset="0"/>
                <a:ea typeface="Tahoma" panose="020B0604030504040204" pitchFamily="34" charset="0"/>
                <a:cs typeface="B Titr" panose="00000700000000000000" pitchFamily="2" charset="-78"/>
              </a:rPr>
              <a:t>سفارش پروژه شبیه سازی با آپنت:</a:t>
            </a:r>
          </a:p>
          <a:p>
            <a:pPr marL="27432" algn="ctr" rtl="1" eaLnBrk="1" fontAlgn="auto" hangingPunct="1">
              <a:lnSpc>
                <a:spcPct val="80000"/>
              </a:lnSpc>
              <a:spcBef>
                <a:spcPts val="600"/>
              </a:spcBef>
              <a:spcAft>
                <a:spcPts val="0"/>
              </a:spcAft>
              <a:buClr>
                <a:schemeClr val="accent1"/>
              </a:buClr>
              <a:buSzPct val="80000"/>
              <a:defRPr/>
            </a:pPr>
            <a:endParaRPr lang="fa-IR" sz="12000" b="1" dirty="0" smtClean="0">
              <a:solidFill>
                <a:schemeClr val="bg1"/>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endParaRPr lang="fa-IR" sz="3000" b="1" dirty="0" smtClean="0">
              <a:solidFill>
                <a:schemeClr val="bg1"/>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r>
              <a:rPr lang="fa-IR" sz="12000" dirty="0" smtClean="0">
                <a:solidFill>
                  <a:schemeClr val="bg1"/>
                </a:solidFill>
                <a:latin typeface="Tahoma" panose="020B0604030504040204" pitchFamily="34" charset="0"/>
                <a:ea typeface="Tahoma" panose="020B0604030504040204" pitchFamily="34" charset="0"/>
                <a:cs typeface="B Titr" panose="00000700000000000000" pitchFamily="2" charset="-78"/>
              </a:rPr>
              <a:t>نوآوران گرمی مرجع پروژه های دانشجویی</a:t>
            </a:r>
          </a:p>
          <a:p>
            <a:pPr marL="27432" algn="ctr" rtl="1" eaLnBrk="1" fontAlgn="auto" hangingPunct="1">
              <a:lnSpc>
                <a:spcPct val="80000"/>
              </a:lnSpc>
              <a:spcBef>
                <a:spcPts val="600"/>
              </a:spcBef>
              <a:spcAft>
                <a:spcPts val="0"/>
              </a:spcAft>
              <a:buClr>
                <a:schemeClr val="accent1"/>
              </a:buClr>
              <a:buSzPct val="80000"/>
              <a:defRPr/>
            </a:pPr>
            <a:endParaRPr lang="fa-IR" sz="12000" b="1" dirty="0" smtClean="0">
              <a:solidFill>
                <a:schemeClr val="bg1"/>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endParaRPr lang="fa-IR" sz="12000" b="1" dirty="0" smtClean="0">
              <a:solidFill>
                <a:schemeClr val="bg1"/>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r>
              <a:rPr lang="en-US" sz="12000" dirty="0" smtClean="0">
                <a:solidFill>
                  <a:schemeClr val="bg1"/>
                </a:solidFill>
                <a:latin typeface="Tahoma" panose="020B0604030504040204" pitchFamily="34" charset="0"/>
                <a:ea typeface="Tahoma" panose="020B0604030504040204" pitchFamily="34" charset="0"/>
                <a:cs typeface="B Titr" panose="00000700000000000000" pitchFamily="2" charset="-78"/>
              </a:rPr>
              <a:t>www.noavarangermi.ir</a:t>
            </a:r>
          </a:p>
          <a:p>
            <a:pPr marL="27432" algn="ctr" rtl="1" eaLnBrk="1" fontAlgn="auto" hangingPunct="1">
              <a:lnSpc>
                <a:spcPct val="80000"/>
              </a:lnSpc>
              <a:spcBef>
                <a:spcPts val="600"/>
              </a:spcBef>
              <a:spcAft>
                <a:spcPts val="0"/>
              </a:spcAft>
              <a:buClr>
                <a:schemeClr val="accent1"/>
              </a:buClr>
              <a:buSzPct val="80000"/>
              <a:defRPr/>
            </a:pPr>
            <a:endParaRPr lang="fa-IR" sz="12000" b="1" dirty="0" smtClean="0">
              <a:solidFill>
                <a:schemeClr val="bg1"/>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endParaRPr lang="en-US" sz="12000" b="1" dirty="0" smtClean="0">
              <a:solidFill>
                <a:schemeClr val="bg1"/>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r>
              <a:rPr lang="en-US" sz="12000" dirty="0" smtClean="0">
                <a:solidFill>
                  <a:schemeClr val="bg1"/>
                </a:solidFill>
                <a:latin typeface="Tahoma" panose="020B0604030504040204" pitchFamily="34" charset="0"/>
                <a:ea typeface="Tahoma" panose="020B0604030504040204" pitchFamily="34" charset="0"/>
                <a:cs typeface="B Titr" panose="00000700000000000000" pitchFamily="2" charset="-78"/>
              </a:rPr>
              <a:t>09194751295 – 09365442247</a:t>
            </a:r>
          </a:p>
          <a:p>
            <a:pPr marL="27432" algn="ctr" rtl="1" eaLnBrk="1" fontAlgn="auto" hangingPunct="1">
              <a:lnSpc>
                <a:spcPct val="80000"/>
              </a:lnSpc>
              <a:spcBef>
                <a:spcPts val="600"/>
              </a:spcBef>
              <a:spcAft>
                <a:spcPts val="0"/>
              </a:spcAft>
              <a:buClr>
                <a:schemeClr val="accent1"/>
              </a:buClr>
              <a:buSzPct val="80000"/>
              <a:defRPr/>
            </a:pPr>
            <a:endParaRPr lang="en-US" sz="12000" b="1" dirty="0" smtClean="0">
              <a:solidFill>
                <a:schemeClr val="bg1"/>
              </a:solidFill>
              <a:latin typeface="Tahoma" panose="020B0604030504040204" pitchFamily="34" charset="0"/>
              <a:ea typeface="Tahoma" panose="020B0604030504040204" pitchFamily="34" charset="0"/>
              <a:cs typeface="B Titr" panose="00000700000000000000" pitchFamily="2" charset="-78"/>
            </a:endParaRPr>
          </a:p>
          <a:p>
            <a:pPr marL="27432" algn="ctr" rtl="1" eaLnBrk="1" fontAlgn="auto" hangingPunct="1">
              <a:lnSpc>
                <a:spcPct val="80000"/>
              </a:lnSpc>
              <a:spcBef>
                <a:spcPts val="600"/>
              </a:spcBef>
              <a:spcAft>
                <a:spcPts val="0"/>
              </a:spcAft>
              <a:buClr>
                <a:schemeClr val="accent1"/>
              </a:buClr>
              <a:buSzPct val="80000"/>
              <a:defRPr/>
            </a:pPr>
            <a:r>
              <a:rPr lang="en-US" sz="12000" dirty="0" smtClean="0">
                <a:solidFill>
                  <a:schemeClr val="bg1"/>
                </a:solidFill>
                <a:latin typeface="Tahoma" panose="020B0604030504040204" pitchFamily="34" charset="0"/>
                <a:ea typeface="Tahoma" panose="020B0604030504040204" pitchFamily="34" charset="0"/>
                <a:cs typeface="B Titr" panose="00000700000000000000" pitchFamily="2" charset="-78"/>
              </a:rPr>
              <a:t>noavarangermi@gmail.com</a:t>
            </a:r>
            <a:endParaRPr lang="en-US" sz="12000" dirty="0">
              <a:solidFill>
                <a:schemeClr val="bg1"/>
              </a:solidFill>
              <a:latin typeface="Tahoma" panose="020B0604030504040204" pitchFamily="34" charset="0"/>
              <a:ea typeface="Tahoma" panose="020B0604030504040204" pitchFamily="34" charset="0"/>
              <a:cs typeface="B Titr" panose="00000700000000000000" pitchFamily="2" charset="-78"/>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3" end="3"/>
                                            </p:txEl>
                                          </p:spTgt>
                                        </p:tgtEl>
                                        <p:attrNameLst>
                                          <p:attrName>style.visibility</p:attrName>
                                        </p:attrNameLst>
                                      </p:cBhvr>
                                      <p:to>
                                        <p:strVal val="visible"/>
                                      </p:to>
                                    </p:set>
                                    <p:animEffect transition="in" filter="fade">
                                      <p:cBhvr>
                                        <p:cTn id="14" dur="1000"/>
                                        <p:tgtEl>
                                          <p:spTgt spid="8">
                                            <p:txEl>
                                              <p:pRg st="3" end="3"/>
                                            </p:txEl>
                                          </p:spTgt>
                                        </p:tgtEl>
                                      </p:cBhvr>
                                    </p:animEffect>
                                    <p:anim calcmode="lin" valueType="num">
                                      <p:cBhvr>
                                        <p:cTn id="15"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6" end="6"/>
                                            </p:txEl>
                                          </p:spTgt>
                                        </p:tgtEl>
                                        <p:attrNameLst>
                                          <p:attrName>style.visibility</p:attrName>
                                        </p:attrNameLst>
                                      </p:cBhvr>
                                      <p:to>
                                        <p:strVal val="visible"/>
                                      </p:to>
                                    </p:set>
                                    <p:animEffect transition="in" filter="fade">
                                      <p:cBhvr>
                                        <p:cTn id="21" dur="1000"/>
                                        <p:tgtEl>
                                          <p:spTgt spid="8">
                                            <p:txEl>
                                              <p:pRg st="6" end="6"/>
                                            </p:txEl>
                                          </p:spTgt>
                                        </p:tgtEl>
                                      </p:cBhvr>
                                    </p:animEffect>
                                    <p:anim calcmode="lin" valueType="num">
                                      <p:cBhvr>
                                        <p:cTn id="22"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9" end="9"/>
                                            </p:txEl>
                                          </p:spTgt>
                                        </p:tgtEl>
                                        <p:attrNameLst>
                                          <p:attrName>style.visibility</p:attrName>
                                        </p:attrNameLst>
                                      </p:cBhvr>
                                      <p:to>
                                        <p:strVal val="visible"/>
                                      </p:to>
                                    </p:set>
                                    <p:animEffect transition="in" filter="fade">
                                      <p:cBhvr>
                                        <p:cTn id="28" dur="1000"/>
                                        <p:tgtEl>
                                          <p:spTgt spid="8">
                                            <p:txEl>
                                              <p:pRg st="9" end="9"/>
                                            </p:txEl>
                                          </p:spTgt>
                                        </p:tgtEl>
                                      </p:cBhvr>
                                    </p:animEffect>
                                    <p:anim calcmode="lin" valueType="num">
                                      <p:cBhvr>
                                        <p:cTn id="29" dur="1000" fill="hold"/>
                                        <p:tgtEl>
                                          <p:spTgt spid="8">
                                            <p:txEl>
                                              <p:pRg st="9" end="9"/>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11" end="11"/>
                                            </p:txEl>
                                          </p:spTgt>
                                        </p:tgtEl>
                                        <p:attrNameLst>
                                          <p:attrName>style.visibility</p:attrName>
                                        </p:attrNameLst>
                                      </p:cBhvr>
                                      <p:to>
                                        <p:strVal val="visible"/>
                                      </p:to>
                                    </p:set>
                                    <p:animEffect transition="in" filter="fade">
                                      <p:cBhvr>
                                        <p:cTn id="35" dur="1000"/>
                                        <p:tgtEl>
                                          <p:spTgt spid="8">
                                            <p:txEl>
                                              <p:pRg st="11" end="11"/>
                                            </p:txEl>
                                          </p:spTgt>
                                        </p:tgtEl>
                                      </p:cBhvr>
                                    </p:animEffect>
                                    <p:anim calcmode="lin" valueType="num">
                                      <p:cBhvr>
                                        <p:cTn id="36" dur="1000" fill="hold"/>
                                        <p:tgtEl>
                                          <p:spTgt spid="8">
                                            <p:txEl>
                                              <p:pRg st="11" end="11"/>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9219" name="Slide Number Placeholder 1"/>
          <p:cNvSpPr>
            <a:spLocks noGrp="1"/>
          </p:cNvSpPr>
          <p:nvPr>
            <p:ph type="sldNum" sz="quarter" idx="12"/>
          </p:nvPr>
        </p:nvSpPr>
        <p:spPr bwMode="auto">
          <a:xfrm>
            <a:off x="0" y="6448425"/>
            <a:ext cx="457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AB61EC5C-18FE-454D-A1B5-1AB59FD95EAD}"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6</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189538" y="381000"/>
            <a:ext cx="35909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ساختار سلسله مراتبی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387475"/>
            <a:ext cx="5583238" cy="506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6846888" y="1050925"/>
            <a:ext cx="1708150" cy="400050"/>
          </a:xfrm>
          <a:prstGeom prst="rect">
            <a:avLst/>
          </a:prstGeom>
          <a:noFill/>
        </p:spPr>
        <p:txBody>
          <a:bodyPr rtlCol="1">
            <a:spAutoFit/>
          </a:bodyPr>
          <a:lstStyle/>
          <a:p>
            <a:pPr algn="r" eaLnBrk="1" fontAlgn="auto" hangingPunct="1">
              <a:spcBef>
                <a:spcPts val="0"/>
              </a:spcBef>
              <a:spcAft>
                <a:spcPts val="0"/>
              </a:spcAft>
              <a:defRPr/>
            </a:pPr>
            <a:r>
              <a:rPr lang="fa-IR" sz="2000" b="1" dirty="0">
                <a:solidFill>
                  <a:schemeClr val="tx2">
                    <a:lumMod val="75000"/>
                  </a:schemeClr>
                </a:solidFill>
                <a:latin typeface="+mn-lt"/>
                <a:cs typeface="B Zar" panose="00000400000000000000" pitchFamily="2" charset="-78"/>
              </a:rPr>
              <a:t>ویرایشگر پروژه</a:t>
            </a: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1735138"/>
            <a:ext cx="3273425" cy="491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6" presetClass="entr" presetSubtype="16"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circle(in)">
                                      <p:cBhvr>
                                        <p:cTn id="24" dur="2000"/>
                                        <p:tgtEl>
                                          <p:spTgt spid="14"/>
                                        </p:tgtEl>
                                      </p:cBhvr>
                                    </p:animEffect>
                                  </p:childTnLst>
                                </p:cTn>
                              </p:par>
                            </p:childTnLst>
                          </p:cTn>
                        </p:par>
                        <p:par>
                          <p:cTn id="25" fill="hold" nodeType="afterGroup">
                            <p:stCondLst>
                              <p:cond delay="4000"/>
                            </p:stCondLst>
                            <p:childTnLst>
                              <p:par>
                                <p:cTn id="26" presetID="53" presetClass="entr" presetSubtype="528"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anim calcmode="lin" valueType="num">
                                      <p:cBhvr>
                                        <p:cTn id="31" dur="500" fill="hold"/>
                                        <p:tgtEl>
                                          <p:spTgt spid="13"/>
                                        </p:tgtEl>
                                        <p:attrNameLst>
                                          <p:attrName>ppt_x</p:attrName>
                                        </p:attrNameLst>
                                      </p:cBhvr>
                                      <p:tavLst>
                                        <p:tav tm="0">
                                          <p:val>
                                            <p:fltVal val="0.5"/>
                                          </p:val>
                                        </p:tav>
                                        <p:tav tm="100000">
                                          <p:val>
                                            <p:strVal val="#ppt_x"/>
                                          </p:val>
                                        </p:tav>
                                      </p:tavLst>
                                    </p:anim>
                                    <p:anim calcmode="lin" valueType="num">
                                      <p:cBhvr>
                                        <p:cTn id="32" dur="500" fill="hold"/>
                                        <p:tgtEl>
                                          <p:spTgt spid="13"/>
                                        </p:tgtEl>
                                        <p:attrNameLst>
                                          <p:attrName>ppt_y</p:attrName>
                                        </p:attrNameLst>
                                      </p:cBhvr>
                                      <p:tavLst>
                                        <p:tav tm="0">
                                          <p:val>
                                            <p:fltVal val="0.5"/>
                                          </p:val>
                                        </p:tav>
                                        <p:tav tm="100000">
                                          <p:val>
                                            <p:strVal val="#ppt_y"/>
                                          </p:val>
                                        </p:tav>
                                      </p:tavLst>
                                    </p:anim>
                                  </p:childTnLst>
                                </p:cTn>
                              </p:par>
                            </p:childTnLst>
                          </p:cTn>
                        </p:par>
                        <p:par>
                          <p:cTn id="33" fill="hold" nodeType="afterGroup">
                            <p:stCondLst>
                              <p:cond delay="4500"/>
                            </p:stCondLst>
                            <p:childTnLst>
                              <p:par>
                                <p:cTn id="34" presetID="47"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0243" name="Slide Number Placeholder 1"/>
          <p:cNvSpPr>
            <a:spLocks noGrp="1"/>
          </p:cNvSpPr>
          <p:nvPr>
            <p:ph type="sldNum" sz="quarter" idx="12"/>
          </p:nvPr>
        </p:nvSpPr>
        <p:spPr bwMode="auto">
          <a:xfrm>
            <a:off x="0" y="6448425"/>
            <a:ext cx="457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E47CAEC7-CB26-4949-B6C6-7AF37580B418}"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7</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189538" y="381000"/>
            <a:ext cx="35909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ساختار سلسله مراتبی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7775" y="1612900"/>
            <a:ext cx="4360863" cy="503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846888" y="1058863"/>
            <a:ext cx="1708150" cy="400050"/>
          </a:xfrm>
          <a:prstGeom prst="rect">
            <a:avLst/>
          </a:prstGeom>
          <a:noFill/>
        </p:spPr>
        <p:txBody>
          <a:bodyPr rtlCol="1">
            <a:spAutoFit/>
          </a:bodyPr>
          <a:lstStyle/>
          <a:p>
            <a:pPr algn="r" eaLnBrk="1" fontAlgn="auto" hangingPunct="1">
              <a:spcBef>
                <a:spcPts val="0"/>
              </a:spcBef>
              <a:spcAft>
                <a:spcPts val="0"/>
              </a:spcAft>
              <a:defRPr/>
            </a:pPr>
            <a:r>
              <a:rPr lang="fa-IR" sz="2000" b="1" dirty="0">
                <a:solidFill>
                  <a:schemeClr val="tx2">
                    <a:lumMod val="75000"/>
                  </a:schemeClr>
                </a:solidFill>
                <a:latin typeface="+mn-lt"/>
                <a:cs typeface="B Zar" panose="00000400000000000000" pitchFamily="2" charset="-78"/>
              </a:rPr>
              <a:t>ویرایشگر گره</a:t>
            </a:r>
          </a:p>
        </p:txBody>
      </p:sp>
      <p:sp>
        <p:nvSpPr>
          <p:cNvPr id="3" name="Line Callout 3 2"/>
          <p:cNvSpPr/>
          <p:nvPr/>
        </p:nvSpPr>
        <p:spPr>
          <a:xfrm>
            <a:off x="7015163" y="2919413"/>
            <a:ext cx="1062037" cy="381000"/>
          </a:xfrm>
          <a:prstGeom prst="borderCallout3">
            <a:avLst>
              <a:gd name="adj1" fmla="val 22083"/>
              <a:gd name="adj2" fmla="val 926"/>
              <a:gd name="adj3" fmla="val 98751"/>
              <a:gd name="adj4" fmla="val -56026"/>
              <a:gd name="adj5" fmla="val 101111"/>
              <a:gd name="adj6" fmla="val -82674"/>
              <a:gd name="adj7" fmla="val 217408"/>
              <a:gd name="adj8" fmla="val -125346"/>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r>
              <a:rPr lang="en-US" dirty="0">
                <a:solidFill>
                  <a:srgbClr val="FF0000"/>
                </a:solidFill>
                <a:cs typeface="B Titr" panose="00000700000000000000" pitchFamily="2" charset="-78"/>
              </a:rPr>
              <a:t>Modules</a:t>
            </a:r>
            <a:endParaRPr lang="fa-IR" dirty="0">
              <a:solidFill>
                <a:srgbClr val="FF0000"/>
              </a:solidFill>
              <a:cs typeface="B Titr" panose="00000700000000000000" pitchFamily="2" charset="-78"/>
            </a:endParaRPr>
          </a:p>
        </p:txBody>
      </p:sp>
      <p:sp>
        <p:nvSpPr>
          <p:cNvPr id="4" name="Line Callout 3 3"/>
          <p:cNvSpPr/>
          <p:nvPr/>
        </p:nvSpPr>
        <p:spPr>
          <a:xfrm>
            <a:off x="1066800" y="3300413"/>
            <a:ext cx="1077913" cy="585787"/>
          </a:xfrm>
          <a:prstGeom prst="borderCallout3">
            <a:avLst>
              <a:gd name="adj1" fmla="val 18750"/>
              <a:gd name="adj2" fmla="val 100000"/>
              <a:gd name="adj3" fmla="val 46862"/>
              <a:gd name="adj4" fmla="val 168142"/>
              <a:gd name="adj5" fmla="val 99550"/>
              <a:gd name="adj6" fmla="val 170359"/>
              <a:gd name="adj7" fmla="val 147126"/>
              <a:gd name="adj8" fmla="val 273044"/>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r>
              <a:rPr lang="en-US" dirty="0">
                <a:solidFill>
                  <a:srgbClr val="FF0000"/>
                </a:solidFill>
              </a:rPr>
              <a:t>Packet Streams</a:t>
            </a:r>
            <a:endParaRPr lang="fa-IR" dirty="0">
              <a:solidFill>
                <a:srgbClr val="FF0000"/>
              </a:solidFill>
            </a:endParaRPr>
          </a:p>
        </p:txBody>
      </p:sp>
      <p:sp>
        <p:nvSpPr>
          <p:cNvPr id="9" name="Line Callout 3 8"/>
          <p:cNvSpPr/>
          <p:nvPr/>
        </p:nvSpPr>
        <p:spPr>
          <a:xfrm>
            <a:off x="7239000" y="4138613"/>
            <a:ext cx="1316038" cy="622300"/>
          </a:xfrm>
          <a:prstGeom prst="borderCallout3">
            <a:avLst>
              <a:gd name="adj1" fmla="val 18750"/>
              <a:gd name="adj2" fmla="val -613"/>
              <a:gd name="adj3" fmla="val 72802"/>
              <a:gd name="adj4" fmla="val -61060"/>
              <a:gd name="adj5" fmla="val 71687"/>
              <a:gd name="adj6" fmla="val -80361"/>
              <a:gd name="adj7" fmla="val 107815"/>
              <a:gd name="adj8" fmla="val -158883"/>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r>
              <a:rPr lang="en-US" dirty="0">
                <a:solidFill>
                  <a:srgbClr val="FF0000"/>
                </a:solidFill>
              </a:rPr>
              <a:t>Statistic Wire</a:t>
            </a:r>
            <a:endParaRPr lang="fa-IR" dirty="0">
              <a:solidFill>
                <a:srgbClr val="FF0000"/>
              </a:solidFill>
            </a:endParaRPr>
          </a:p>
        </p:txBody>
      </p:sp>
      <p:sp>
        <p:nvSpPr>
          <p:cNvPr id="11" name="Rectangle 10"/>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6"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par>
                          <p:cTn id="25" fill="hold" nodeType="afterGroup">
                            <p:stCondLst>
                              <p:cond delay="4000"/>
                            </p:stCondLst>
                            <p:childTnLst>
                              <p:par>
                                <p:cTn id="26" presetID="2" presetClass="entr" presetSubtype="4"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4500"/>
                            </p:stCondLst>
                            <p:childTnLst>
                              <p:par>
                                <p:cTn id="31" presetID="6" presetClass="entr" presetSubtype="16"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circle(in)">
                                      <p:cBhvr>
                                        <p:cTn id="33" dur="2000"/>
                                        <p:tgtEl>
                                          <p:spTgt spid="3"/>
                                        </p:tgtEl>
                                      </p:cBhvr>
                                    </p:animEffect>
                                  </p:childTnLst>
                                </p:cTn>
                              </p:par>
                            </p:childTnLst>
                          </p:cTn>
                        </p:par>
                        <p:par>
                          <p:cTn id="34" fill="hold" nodeType="afterGroup">
                            <p:stCondLst>
                              <p:cond delay="6500"/>
                            </p:stCondLst>
                            <p:childTnLst>
                              <p:par>
                                <p:cTn id="35" presetID="6"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circle(in)">
                                      <p:cBhvr>
                                        <p:cTn id="37" dur="2000"/>
                                        <p:tgtEl>
                                          <p:spTgt spid="4"/>
                                        </p:tgtEl>
                                      </p:cBhvr>
                                    </p:animEffect>
                                  </p:childTnLst>
                                </p:cTn>
                              </p:par>
                            </p:childTnLst>
                          </p:cTn>
                        </p:par>
                        <p:par>
                          <p:cTn id="38" fill="hold" nodeType="afterGroup">
                            <p:stCondLst>
                              <p:cond delay="8500"/>
                            </p:stCondLst>
                            <p:childTnLst>
                              <p:par>
                                <p:cTn id="39" presetID="6" presetClass="entr" presetSubtype="16" fill="hold" grpId="0" nodeType="afterEffect">
                                  <p:stCondLst>
                                    <p:cond delay="0"/>
                                  </p:stCondLst>
                                  <p:childTnLst>
                                    <p:set>
                                      <p:cBhvr>
                                        <p:cTn id="40" dur="1" fill="hold">
                                          <p:stCondLst>
                                            <p:cond delay="0"/>
                                          </p:stCondLst>
                                        </p:cTn>
                                        <p:tgtEl>
                                          <p:spTgt spid="9">
                                            <p:bg/>
                                          </p:spTgt>
                                        </p:tgtEl>
                                        <p:attrNameLst>
                                          <p:attrName>style.visibility</p:attrName>
                                        </p:attrNameLst>
                                      </p:cBhvr>
                                      <p:to>
                                        <p:strVal val="visible"/>
                                      </p:to>
                                    </p:set>
                                    <p:animEffect transition="in" filter="circle(in)">
                                      <p:cBhvr>
                                        <p:cTn id="41" dur="2000"/>
                                        <p:tgtEl>
                                          <p:spTgt spid="9">
                                            <p:bg/>
                                          </p:spTgt>
                                        </p:tgtEl>
                                      </p:cBhvr>
                                    </p:animEffect>
                                  </p:childTnLst>
                                </p:cTn>
                              </p:par>
                            </p:childTnLst>
                          </p:cTn>
                        </p:par>
                        <p:par>
                          <p:cTn id="42" fill="hold" nodeType="afterGroup">
                            <p:stCondLst>
                              <p:cond delay="10500"/>
                            </p:stCondLst>
                            <p:childTnLst>
                              <p:par>
                                <p:cTn id="43" presetID="6" presetClass="entr" presetSubtype="16" fill="hold" grpId="0" nodeType="after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circle(in)">
                                      <p:cBhvr>
                                        <p:cTn id="45"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3" grpId="0" animBg="1"/>
      <p:bldP spid="4" grpId="0" animBg="1"/>
      <p:bldP spid="9"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1267" name="Slide Number Placeholder 1"/>
          <p:cNvSpPr>
            <a:spLocks noGrp="1"/>
          </p:cNvSpPr>
          <p:nvPr>
            <p:ph type="sldNum" sz="quarter" idx="12"/>
          </p:nvPr>
        </p:nvSpPr>
        <p:spPr bwMode="auto">
          <a:xfrm>
            <a:off x="0" y="6448425"/>
            <a:ext cx="457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E9DE2090-463A-4849-A877-AB83CB38457B}"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8</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189538" y="381000"/>
            <a:ext cx="35909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ساختار سلسله مراتبی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075" y="1258888"/>
            <a:ext cx="4360863" cy="503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846888" y="1058863"/>
            <a:ext cx="1708150" cy="400050"/>
          </a:xfrm>
          <a:prstGeom prst="rect">
            <a:avLst/>
          </a:prstGeom>
          <a:noFill/>
        </p:spPr>
        <p:txBody>
          <a:bodyPr rtlCol="1">
            <a:spAutoFit/>
          </a:bodyPr>
          <a:lstStyle/>
          <a:p>
            <a:pPr algn="r" eaLnBrk="1" fontAlgn="auto" hangingPunct="1">
              <a:spcBef>
                <a:spcPts val="0"/>
              </a:spcBef>
              <a:spcAft>
                <a:spcPts val="0"/>
              </a:spcAft>
              <a:defRPr/>
            </a:pPr>
            <a:r>
              <a:rPr lang="fa-IR" sz="2000" b="1" dirty="0">
                <a:solidFill>
                  <a:schemeClr val="tx2">
                    <a:lumMod val="75000"/>
                  </a:schemeClr>
                </a:solidFill>
                <a:latin typeface="+mn-lt"/>
                <a:cs typeface="B Zar" panose="00000400000000000000" pitchFamily="2" charset="-78"/>
              </a:rPr>
              <a:t>ویرایشگر گره</a:t>
            </a:r>
            <a:endParaRPr lang="en-US" sz="2000" b="1" dirty="0">
              <a:solidFill>
                <a:schemeClr val="tx2">
                  <a:lumMod val="75000"/>
                </a:schemeClr>
              </a:solidFill>
              <a:latin typeface="+mn-lt"/>
              <a:cs typeface="B Zar" panose="00000400000000000000" pitchFamily="2" charset="-78"/>
            </a:endParaRPr>
          </a:p>
        </p:txBody>
      </p:sp>
      <p:sp>
        <p:nvSpPr>
          <p:cNvPr id="10" name="Rectangle 9"/>
          <p:cNvSpPr/>
          <p:nvPr/>
        </p:nvSpPr>
        <p:spPr>
          <a:xfrm>
            <a:off x="4579938" y="1636713"/>
            <a:ext cx="3975100" cy="4970462"/>
          </a:xfrm>
          <a:prstGeom prst="rect">
            <a:avLst/>
          </a:prstGeom>
        </p:spPr>
        <p:txBody>
          <a:bodyPr>
            <a:spAutoFit/>
          </a:bodyPr>
          <a:lstStyle/>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انواع ماژولها:</a:t>
            </a:r>
          </a:p>
          <a:p>
            <a:pPr algn="just" rtl="1" eaLnBrk="1" fontAlgn="auto" hangingPunct="1">
              <a:spcBef>
                <a:spcPts val="0"/>
              </a:spcBef>
              <a:spcAft>
                <a:spcPts val="0"/>
              </a:spcAft>
              <a:defRPr/>
            </a:pPr>
            <a:endParaRPr lang="fa-IR" sz="110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1- ماژول پردازشگر(</a:t>
            </a:r>
            <a:r>
              <a:rPr lang="en-US" b="1" dirty="0">
                <a:solidFill>
                  <a:schemeClr val="tx2">
                    <a:lumMod val="75000"/>
                  </a:schemeClr>
                </a:solidFill>
                <a:latin typeface="+mn-lt"/>
                <a:cs typeface="B Lotus" pitchFamily="2" charset="-78"/>
              </a:rPr>
              <a:t>Processor Module</a:t>
            </a:r>
            <a:r>
              <a:rPr lang="fa-IR" b="1" dirty="0">
                <a:solidFill>
                  <a:schemeClr val="tx2">
                    <a:lumMod val="75000"/>
                  </a:schemeClr>
                </a:solidFill>
                <a:latin typeface="+mn-lt"/>
                <a:cs typeface="B Lotus" pitchFamily="2" charset="-78"/>
              </a:rPr>
              <a:t>):</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انجام پردازش های کلی بر روی بسته های اطلاعاتی.</a:t>
            </a:r>
          </a:p>
          <a:p>
            <a:pPr algn="just" rtl="1" eaLnBrk="1" fontAlgn="auto" hangingPunct="1">
              <a:spcBef>
                <a:spcPts val="0"/>
              </a:spcBef>
              <a:spcAft>
                <a:spcPts val="0"/>
              </a:spcAft>
              <a:defRPr/>
            </a:pPr>
            <a:endParaRPr lang="fa-IR" sz="120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2- ماژول صف(</a:t>
            </a:r>
            <a:r>
              <a:rPr lang="en-US" b="1" dirty="0">
                <a:solidFill>
                  <a:schemeClr val="tx2">
                    <a:lumMod val="75000"/>
                  </a:schemeClr>
                </a:solidFill>
                <a:latin typeface="+mn-lt"/>
                <a:cs typeface="B Lotus" pitchFamily="2" charset="-78"/>
              </a:rPr>
              <a:t>Queue Module</a:t>
            </a:r>
            <a:r>
              <a:rPr lang="fa-IR" b="1" dirty="0">
                <a:solidFill>
                  <a:schemeClr val="tx2">
                    <a:lumMod val="75000"/>
                  </a:schemeClr>
                </a:solidFill>
                <a:latin typeface="+mn-lt"/>
                <a:cs typeface="B Lotus" pitchFamily="2" charset="-78"/>
              </a:rPr>
              <a:t>):</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امکان تعریف صف های نامحدود برای بسته ها.</a:t>
            </a:r>
          </a:p>
          <a:p>
            <a:pPr algn="just" rtl="1" eaLnBrk="1" fontAlgn="auto" hangingPunct="1">
              <a:spcBef>
                <a:spcPts val="0"/>
              </a:spcBef>
              <a:spcAft>
                <a:spcPts val="0"/>
              </a:spcAft>
              <a:defRPr/>
            </a:pPr>
            <a:endParaRPr lang="fa-IR" sz="120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3- </a:t>
            </a:r>
            <a:r>
              <a:rPr lang="fa-IR" b="1" dirty="0">
                <a:solidFill>
                  <a:schemeClr val="tx2">
                    <a:lumMod val="75000"/>
                  </a:schemeClr>
                </a:solidFill>
                <a:latin typeface="+mn-lt"/>
                <a:cs typeface="B Lotus" pitchFamily="2" charset="-78"/>
                <a:sym typeface="Wingdings" panose="05000000000000000000" pitchFamily="2" charset="2"/>
              </a:rPr>
              <a:t>ماژول گیرنده(</a:t>
            </a:r>
            <a:r>
              <a:rPr lang="en-US" b="1" dirty="0">
                <a:solidFill>
                  <a:schemeClr val="tx2">
                    <a:lumMod val="75000"/>
                  </a:schemeClr>
                </a:solidFill>
                <a:latin typeface="+mn-lt"/>
                <a:cs typeface="B Lotus" pitchFamily="2" charset="-78"/>
                <a:sym typeface="Wingdings" panose="05000000000000000000" pitchFamily="2" charset="2"/>
              </a:rPr>
              <a:t>Receiver Module</a:t>
            </a:r>
            <a:r>
              <a:rPr lang="fa-IR" b="1" dirty="0">
                <a:solidFill>
                  <a:schemeClr val="tx2">
                    <a:lumMod val="75000"/>
                  </a:schemeClr>
                </a:solidFill>
                <a:latin typeface="+mn-lt"/>
                <a:cs typeface="B Lotus" pitchFamily="2" charset="-78"/>
                <a:sym typeface="Wingdings" panose="05000000000000000000" pitchFamily="2" charset="2"/>
              </a:rPr>
              <a:t>):</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rPr>
              <a:t>رابط بین لینک های فیزیکی(مخابراتی) ورودی و جریان بسته های خروجی.</a:t>
            </a:r>
          </a:p>
          <a:p>
            <a:pPr algn="just" rtl="1" eaLnBrk="1" fontAlgn="auto" hangingPunct="1">
              <a:spcBef>
                <a:spcPts val="0"/>
              </a:spcBef>
              <a:spcAft>
                <a:spcPts val="0"/>
              </a:spcAft>
              <a:defRPr/>
            </a:pPr>
            <a:endParaRPr lang="fa-IR" sz="1200" b="1" dirty="0">
              <a:solidFill>
                <a:schemeClr val="tx2">
                  <a:lumMod val="75000"/>
                </a:schemeClr>
              </a:solidFill>
              <a:latin typeface="+mn-lt"/>
              <a:cs typeface="B Lotus" pitchFamily="2" charset="-78"/>
            </a:endParaRP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sym typeface="Wingdings" panose="05000000000000000000" pitchFamily="2" charset="2"/>
              </a:rPr>
              <a:t>4- </a:t>
            </a:r>
            <a:r>
              <a:rPr lang="fa-IR" b="1" dirty="0">
                <a:solidFill>
                  <a:schemeClr val="tx2">
                    <a:lumMod val="75000"/>
                  </a:schemeClr>
                </a:solidFill>
                <a:latin typeface="+mn-lt"/>
                <a:cs typeface="B Lotus" pitchFamily="2" charset="-78"/>
              </a:rPr>
              <a:t>ماژول فرستنده</a:t>
            </a:r>
            <a:r>
              <a:rPr lang="fa-IR" b="1" dirty="0">
                <a:solidFill>
                  <a:schemeClr val="tx2">
                    <a:lumMod val="75000"/>
                  </a:schemeClr>
                </a:solidFill>
                <a:latin typeface="+mn-lt"/>
                <a:cs typeface="B Lotus" pitchFamily="2" charset="-78"/>
                <a:sym typeface="Wingdings" panose="05000000000000000000" pitchFamily="2" charset="2"/>
              </a:rPr>
              <a:t>(</a:t>
            </a:r>
            <a:r>
              <a:rPr lang="en-US" b="1" dirty="0">
                <a:solidFill>
                  <a:schemeClr val="tx2">
                    <a:lumMod val="75000"/>
                  </a:schemeClr>
                </a:solidFill>
                <a:latin typeface="+mn-lt"/>
                <a:cs typeface="B Lotus" pitchFamily="2" charset="-78"/>
                <a:sym typeface="Wingdings" panose="05000000000000000000" pitchFamily="2" charset="2"/>
              </a:rPr>
              <a:t>Transmitter Module</a:t>
            </a:r>
            <a:r>
              <a:rPr lang="fa-IR" b="1" dirty="0">
                <a:solidFill>
                  <a:schemeClr val="tx2">
                    <a:lumMod val="75000"/>
                  </a:schemeClr>
                </a:solidFill>
                <a:latin typeface="+mn-lt"/>
                <a:cs typeface="B Lotus" pitchFamily="2" charset="-78"/>
                <a:sym typeface="Wingdings" panose="05000000000000000000" pitchFamily="2" charset="2"/>
              </a:rPr>
              <a:t>):</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sym typeface="Wingdings" panose="05000000000000000000" pitchFamily="2" charset="2"/>
              </a:rPr>
              <a:t>رابط بین جریان بسته های ورودی و لینک های فیزیکی(مخابراتی) خروجی.</a:t>
            </a:r>
          </a:p>
          <a:p>
            <a:pPr algn="just" rtl="1" eaLnBrk="1" fontAlgn="auto" hangingPunct="1">
              <a:spcBef>
                <a:spcPts val="0"/>
              </a:spcBef>
              <a:spcAft>
                <a:spcPts val="0"/>
              </a:spcAft>
              <a:defRPr/>
            </a:pPr>
            <a:endParaRPr lang="fa-IR" sz="1200" b="1" dirty="0">
              <a:solidFill>
                <a:schemeClr val="tx2">
                  <a:lumMod val="75000"/>
                </a:schemeClr>
              </a:solidFill>
              <a:latin typeface="+mn-lt"/>
              <a:cs typeface="B Lotus" pitchFamily="2" charset="-78"/>
              <a:sym typeface="Wingdings" panose="05000000000000000000" pitchFamily="2" charset="2"/>
            </a:endParaRP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sym typeface="Wingdings" panose="05000000000000000000" pitchFamily="2" charset="2"/>
              </a:rPr>
              <a:t>5- ماژول آنتن(</a:t>
            </a:r>
            <a:r>
              <a:rPr lang="en-US" b="1" dirty="0">
                <a:solidFill>
                  <a:schemeClr val="tx2">
                    <a:lumMod val="75000"/>
                  </a:schemeClr>
                </a:solidFill>
                <a:latin typeface="+mn-lt"/>
                <a:cs typeface="B Lotus" pitchFamily="2" charset="-78"/>
                <a:sym typeface="Wingdings" panose="05000000000000000000" pitchFamily="2" charset="2"/>
              </a:rPr>
              <a:t>Antenna Module</a:t>
            </a:r>
            <a:r>
              <a:rPr lang="fa-IR" b="1" dirty="0">
                <a:solidFill>
                  <a:schemeClr val="tx2">
                    <a:lumMod val="75000"/>
                  </a:schemeClr>
                </a:solidFill>
                <a:latin typeface="+mn-lt"/>
                <a:cs typeface="B Lotus" pitchFamily="2" charset="-78"/>
                <a:sym typeface="Wingdings" panose="05000000000000000000" pitchFamily="2" charset="2"/>
              </a:rPr>
              <a:t>):</a:t>
            </a:r>
          </a:p>
          <a:p>
            <a:pPr algn="just" rtl="1" eaLnBrk="1" fontAlgn="auto" hangingPunct="1">
              <a:spcBef>
                <a:spcPts val="0"/>
              </a:spcBef>
              <a:spcAft>
                <a:spcPts val="0"/>
              </a:spcAft>
              <a:defRPr/>
            </a:pPr>
            <a:r>
              <a:rPr lang="fa-IR" b="1" dirty="0">
                <a:solidFill>
                  <a:schemeClr val="tx2">
                    <a:lumMod val="75000"/>
                  </a:schemeClr>
                </a:solidFill>
                <a:latin typeface="+mn-lt"/>
                <a:cs typeface="B Lotus" pitchFamily="2" charset="-78"/>
                <a:sym typeface="Wingdings" panose="05000000000000000000" pitchFamily="2" charset="2"/>
              </a:rPr>
              <a:t>تعیین ویژگی های آنتن به کار رفته در ماژول فرستنده و یا گیرنده.</a:t>
            </a:r>
          </a:p>
        </p:txBody>
      </p:sp>
      <p:cxnSp>
        <p:nvCxnSpPr>
          <p:cNvPr id="12" name="Elbow Connector 11"/>
          <p:cNvCxnSpPr/>
          <p:nvPr/>
        </p:nvCxnSpPr>
        <p:spPr>
          <a:xfrm rot="10800000" flipV="1">
            <a:off x="2514600" y="2209800"/>
            <a:ext cx="2514600" cy="304800"/>
          </a:xfrm>
          <a:prstGeom prst="bentConnector3">
            <a:avLst>
              <a:gd name="adj1" fmla="val 99495"/>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29" name="Elbow Connector 28"/>
          <p:cNvCxnSpPr/>
          <p:nvPr/>
        </p:nvCxnSpPr>
        <p:spPr>
          <a:xfrm rot="10800000" flipV="1">
            <a:off x="2590800" y="2971800"/>
            <a:ext cx="3124200" cy="1981200"/>
          </a:xfrm>
          <a:prstGeom prst="bentConnector3">
            <a:avLst>
              <a:gd name="adj1" fmla="val 66260"/>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35" name="Elbow Connector 34"/>
          <p:cNvCxnSpPr/>
          <p:nvPr/>
        </p:nvCxnSpPr>
        <p:spPr>
          <a:xfrm rot="10800000" flipV="1">
            <a:off x="2133600" y="3733800"/>
            <a:ext cx="3276600" cy="1524000"/>
          </a:xfrm>
          <a:prstGeom prst="bentConnector3">
            <a:avLst>
              <a:gd name="adj1" fmla="val 100000"/>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40" name="Elbow Connector 39"/>
          <p:cNvCxnSpPr/>
          <p:nvPr/>
        </p:nvCxnSpPr>
        <p:spPr>
          <a:xfrm rot="10800000" flipV="1">
            <a:off x="3048000" y="4724400"/>
            <a:ext cx="1981200" cy="685800"/>
          </a:xfrm>
          <a:prstGeom prst="bentConnector3">
            <a:avLst>
              <a:gd name="adj1" fmla="val 50000"/>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14" name="Rectangle 13"/>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6"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par>
                          <p:cTn id="25" fill="hold" nodeType="afterGroup">
                            <p:stCondLst>
                              <p:cond delay="4000"/>
                            </p:stCondLst>
                            <p:childTnLst>
                              <p:par>
                                <p:cTn id="26" presetID="8" presetClass="entr" presetSubtype="1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diamond(in)">
                                      <p:cBhvr>
                                        <p:cTn id="28" dur="2000"/>
                                        <p:tgtEl>
                                          <p:spTgt spid="2"/>
                                        </p:tgtEl>
                                      </p:cBhvr>
                                    </p:animEffect>
                                  </p:childTnLst>
                                </p:cTn>
                              </p:par>
                            </p:childTnLst>
                          </p:cTn>
                        </p:par>
                        <p:par>
                          <p:cTn id="29" fill="hold" nodeType="afterGroup">
                            <p:stCondLst>
                              <p:cond delay="6000"/>
                            </p:stCondLst>
                            <p:childTnLst>
                              <p:par>
                                <p:cTn id="30" presetID="6" presetClass="entr" presetSubtype="16" fill="hold" grpId="0" nodeType="after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circle(in)">
                                      <p:cBhvr>
                                        <p:cTn id="32" dur="2000"/>
                                        <p:tgtEl>
                                          <p:spTgt spid="10">
                                            <p:txEl>
                                              <p:pRg st="0" end="0"/>
                                            </p:txEl>
                                          </p:spTgt>
                                        </p:tgtEl>
                                      </p:cBhvr>
                                    </p:animEffect>
                                  </p:childTnLst>
                                </p:cTn>
                              </p:par>
                            </p:childTnLst>
                          </p:cTn>
                        </p:par>
                        <p:par>
                          <p:cTn id="33" fill="hold" nodeType="afterGroup">
                            <p:stCondLst>
                              <p:cond delay="8000"/>
                            </p:stCondLst>
                            <p:childTnLst>
                              <p:par>
                                <p:cTn id="34" presetID="6" presetClass="entr" presetSubtype="16" fill="hold" grpId="0" nodeType="afterEffect">
                                  <p:stCondLst>
                                    <p:cond delay="0"/>
                                  </p:stCondLst>
                                  <p:childTnLst>
                                    <p:set>
                                      <p:cBhvr>
                                        <p:cTn id="35" dur="1" fill="hold">
                                          <p:stCondLst>
                                            <p:cond delay="0"/>
                                          </p:stCondLst>
                                        </p:cTn>
                                        <p:tgtEl>
                                          <p:spTgt spid="10">
                                            <p:txEl>
                                              <p:pRg st="2" end="2"/>
                                            </p:txEl>
                                          </p:spTgt>
                                        </p:tgtEl>
                                        <p:attrNameLst>
                                          <p:attrName>style.visibility</p:attrName>
                                        </p:attrNameLst>
                                      </p:cBhvr>
                                      <p:to>
                                        <p:strVal val="visible"/>
                                      </p:to>
                                    </p:set>
                                    <p:animEffect transition="in" filter="circle(in)">
                                      <p:cBhvr>
                                        <p:cTn id="36" dur="2000"/>
                                        <p:tgtEl>
                                          <p:spTgt spid="10">
                                            <p:txEl>
                                              <p:pRg st="2" end="2"/>
                                            </p:txEl>
                                          </p:spTgt>
                                        </p:tgtEl>
                                      </p:cBhvr>
                                    </p:animEffect>
                                  </p:childTnLst>
                                </p:cTn>
                              </p:par>
                            </p:childTnLst>
                          </p:cTn>
                        </p:par>
                        <p:par>
                          <p:cTn id="37" fill="hold" nodeType="afterGroup">
                            <p:stCondLst>
                              <p:cond delay="10000"/>
                            </p:stCondLst>
                            <p:childTnLst>
                              <p:par>
                                <p:cTn id="38" presetID="6" presetClass="entr" presetSubtype="16" fill="hold" grpId="0" nodeType="afterEffect">
                                  <p:stCondLst>
                                    <p:cond delay="0"/>
                                  </p:stCondLst>
                                  <p:childTnLst>
                                    <p:set>
                                      <p:cBhvr>
                                        <p:cTn id="39" dur="1" fill="hold">
                                          <p:stCondLst>
                                            <p:cond delay="0"/>
                                          </p:stCondLst>
                                        </p:cTn>
                                        <p:tgtEl>
                                          <p:spTgt spid="10">
                                            <p:txEl>
                                              <p:pRg st="3" end="3"/>
                                            </p:txEl>
                                          </p:spTgt>
                                        </p:tgtEl>
                                        <p:attrNameLst>
                                          <p:attrName>style.visibility</p:attrName>
                                        </p:attrNameLst>
                                      </p:cBhvr>
                                      <p:to>
                                        <p:strVal val="visible"/>
                                      </p:to>
                                    </p:set>
                                    <p:animEffect transition="in" filter="circle(in)">
                                      <p:cBhvr>
                                        <p:cTn id="40" dur="2000"/>
                                        <p:tgtEl>
                                          <p:spTgt spid="10">
                                            <p:txEl>
                                              <p:pRg st="3" end="3"/>
                                            </p:txEl>
                                          </p:spTgt>
                                        </p:tgtEl>
                                      </p:cBhvr>
                                    </p:animEffect>
                                  </p:childTnLst>
                                </p:cTn>
                              </p:par>
                            </p:childTnLst>
                          </p:cTn>
                        </p:par>
                        <p:par>
                          <p:cTn id="41" fill="hold" nodeType="afterGroup">
                            <p:stCondLst>
                              <p:cond delay="12000"/>
                            </p:stCondLst>
                            <p:childTnLst>
                              <p:par>
                                <p:cTn id="42" presetID="6" presetClass="entr" presetSubtype="16" fill="hold" grpId="0" nodeType="afterEffect">
                                  <p:stCondLst>
                                    <p:cond delay="0"/>
                                  </p:stCondLst>
                                  <p:childTnLst>
                                    <p:set>
                                      <p:cBhvr>
                                        <p:cTn id="43" dur="1" fill="hold">
                                          <p:stCondLst>
                                            <p:cond delay="0"/>
                                          </p:stCondLst>
                                        </p:cTn>
                                        <p:tgtEl>
                                          <p:spTgt spid="10">
                                            <p:txEl>
                                              <p:pRg st="5" end="5"/>
                                            </p:txEl>
                                          </p:spTgt>
                                        </p:tgtEl>
                                        <p:attrNameLst>
                                          <p:attrName>style.visibility</p:attrName>
                                        </p:attrNameLst>
                                      </p:cBhvr>
                                      <p:to>
                                        <p:strVal val="visible"/>
                                      </p:to>
                                    </p:set>
                                    <p:animEffect transition="in" filter="circle(in)">
                                      <p:cBhvr>
                                        <p:cTn id="44" dur="2000"/>
                                        <p:tgtEl>
                                          <p:spTgt spid="10">
                                            <p:txEl>
                                              <p:pRg st="5" end="5"/>
                                            </p:txEl>
                                          </p:spTgt>
                                        </p:tgtEl>
                                      </p:cBhvr>
                                    </p:animEffect>
                                  </p:childTnLst>
                                </p:cTn>
                              </p:par>
                            </p:childTnLst>
                          </p:cTn>
                        </p:par>
                        <p:par>
                          <p:cTn id="45" fill="hold" nodeType="afterGroup">
                            <p:stCondLst>
                              <p:cond delay="14000"/>
                            </p:stCondLst>
                            <p:childTnLst>
                              <p:par>
                                <p:cTn id="46" presetID="6" presetClass="entr" presetSubtype="16" fill="hold" grpId="0" nodeType="afterEffect">
                                  <p:stCondLst>
                                    <p:cond delay="0"/>
                                  </p:stCondLst>
                                  <p:childTnLst>
                                    <p:set>
                                      <p:cBhvr>
                                        <p:cTn id="47" dur="1" fill="hold">
                                          <p:stCondLst>
                                            <p:cond delay="0"/>
                                          </p:stCondLst>
                                        </p:cTn>
                                        <p:tgtEl>
                                          <p:spTgt spid="10">
                                            <p:txEl>
                                              <p:pRg st="6" end="6"/>
                                            </p:txEl>
                                          </p:spTgt>
                                        </p:tgtEl>
                                        <p:attrNameLst>
                                          <p:attrName>style.visibility</p:attrName>
                                        </p:attrNameLst>
                                      </p:cBhvr>
                                      <p:to>
                                        <p:strVal val="visible"/>
                                      </p:to>
                                    </p:set>
                                    <p:animEffect transition="in" filter="circle(in)">
                                      <p:cBhvr>
                                        <p:cTn id="48" dur="2000"/>
                                        <p:tgtEl>
                                          <p:spTgt spid="10">
                                            <p:txEl>
                                              <p:pRg st="6" end="6"/>
                                            </p:txEl>
                                          </p:spTgt>
                                        </p:tgtEl>
                                      </p:cBhvr>
                                    </p:animEffect>
                                  </p:childTnLst>
                                </p:cTn>
                              </p:par>
                            </p:childTnLst>
                          </p:cTn>
                        </p:par>
                        <p:par>
                          <p:cTn id="49" fill="hold" nodeType="afterGroup">
                            <p:stCondLst>
                              <p:cond delay="16000"/>
                            </p:stCondLst>
                            <p:childTnLst>
                              <p:par>
                                <p:cTn id="50" presetID="6" presetClass="entr" presetSubtype="16" fill="hold" grpId="0" nodeType="afterEffect">
                                  <p:stCondLst>
                                    <p:cond delay="0"/>
                                  </p:stCondLst>
                                  <p:childTnLst>
                                    <p:set>
                                      <p:cBhvr>
                                        <p:cTn id="51" dur="1" fill="hold">
                                          <p:stCondLst>
                                            <p:cond delay="0"/>
                                          </p:stCondLst>
                                        </p:cTn>
                                        <p:tgtEl>
                                          <p:spTgt spid="10">
                                            <p:txEl>
                                              <p:pRg st="8" end="8"/>
                                            </p:txEl>
                                          </p:spTgt>
                                        </p:tgtEl>
                                        <p:attrNameLst>
                                          <p:attrName>style.visibility</p:attrName>
                                        </p:attrNameLst>
                                      </p:cBhvr>
                                      <p:to>
                                        <p:strVal val="visible"/>
                                      </p:to>
                                    </p:set>
                                    <p:animEffect transition="in" filter="circle(in)">
                                      <p:cBhvr>
                                        <p:cTn id="52" dur="2000"/>
                                        <p:tgtEl>
                                          <p:spTgt spid="10">
                                            <p:txEl>
                                              <p:pRg st="8" end="8"/>
                                            </p:txEl>
                                          </p:spTgt>
                                        </p:tgtEl>
                                      </p:cBhvr>
                                    </p:animEffect>
                                  </p:childTnLst>
                                </p:cTn>
                              </p:par>
                            </p:childTnLst>
                          </p:cTn>
                        </p:par>
                        <p:par>
                          <p:cTn id="53" fill="hold" nodeType="afterGroup">
                            <p:stCondLst>
                              <p:cond delay="18000"/>
                            </p:stCondLst>
                            <p:childTnLst>
                              <p:par>
                                <p:cTn id="54" presetID="6" presetClass="entr" presetSubtype="16" fill="hold" grpId="0" nodeType="afterEffect">
                                  <p:stCondLst>
                                    <p:cond delay="0"/>
                                  </p:stCondLst>
                                  <p:childTnLst>
                                    <p:set>
                                      <p:cBhvr>
                                        <p:cTn id="55" dur="1" fill="hold">
                                          <p:stCondLst>
                                            <p:cond delay="0"/>
                                          </p:stCondLst>
                                        </p:cTn>
                                        <p:tgtEl>
                                          <p:spTgt spid="10">
                                            <p:txEl>
                                              <p:pRg st="9" end="9"/>
                                            </p:txEl>
                                          </p:spTgt>
                                        </p:tgtEl>
                                        <p:attrNameLst>
                                          <p:attrName>style.visibility</p:attrName>
                                        </p:attrNameLst>
                                      </p:cBhvr>
                                      <p:to>
                                        <p:strVal val="visible"/>
                                      </p:to>
                                    </p:set>
                                    <p:animEffect transition="in" filter="circle(in)">
                                      <p:cBhvr>
                                        <p:cTn id="56" dur="2000"/>
                                        <p:tgtEl>
                                          <p:spTgt spid="10">
                                            <p:txEl>
                                              <p:pRg st="9" end="9"/>
                                            </p:txEl>
                                          </p:spTgt>
                                        </p:tgtEl>
                                      </p:cBhvr>
                                    </p:animEffect>
                                  </p:childTnLst>
                                </p:cTn>
                              </p:par>
                            </p:childTnLst>
                          </p:cTn>
                        </p:par>
                        <p:par>
                          <p:cTn id="57" fill="hold" nodeType="afterGroup">
                            <p:stCondLst>
                              <p:cond delay="20000"/>
                            </p:stCondLst>
                            <p:childTnLst>
                              <p:par>
                                <p:cTn id="58" presetID="6" presetClass="entr" presetSubtype="16" fill="hold" grpId="0" nodeType="afterEffect">
                                  <p:stCondLst>
                                    <p:cond delay="0"/>
                                  </p:stCondLst>
                                  <p:childTnLst>
                                    <p:set>
                                      <p:cBhvr>
                                        <p:cTn id="59" dur="1" fill="hold">
                                          <p:stCondLst>
                                            <p:cond delay="0"/>
                                          </p:stCondLst>
                                        </p:cTn>
                                        <p:tgtEl>
                                          <p:spTgt spid="10">
                                            <p:txEl>
                                              <p:pRg st="11" end="11"/>
                                            </p:txEl>
                                          </p:spTgt>
                                        </p:tgtEl>
                                        <p:attrNameLst>
                                          <p:attrName>style.visibility</p:attrName>
                                        </p:attrNameLst>
                                      </p:cBhvr>
                                      <p:to>
                                        <p:strVal val="visible"/>
                                      </p:to>
                                    </p:set>
                                    <p:animEffect transition="in" filter="circle(in)">
                                      <p:cBhvr>
                                        <p:cTn id="60" dur="2000"/>
                                        <p:tgtEl>
                                          <p:spTgt spid="10">
                                            <p:txEl>
                                              <p:pRg st="11" end="11"/>
                                            </p:txEl>
                                          </p:spTgt>
                                        </p:tgtEl>
                                      </p:cBhvr>
                                    </p:animEffect>
                                  </p:childTnLst>
                                </p:cTn>
                              </p:par>
                            </p:childTnLst>
                          </p:cTn>
                        </p:par>
                        <p:par>
                          <p:cTn id="61" fill="hold" nodeType="afterGroup">
                            <p:stCondLst>
                              <p:cond delay="22000"/>
                            </p:stCondLst>
                            <p:childTnLst>
                              <p:par>
                                <p:cTn id="62" presetID="6" presetClass="entr" presetSubtype="16" fill="hold" grpId="0" nodeType="afterEffect">
                                  <p:stCondLst>
                                    <p:cond delay="0"/>
                                  </p:stCondLst>
                                  <p:childTnLst>
                                    <p:set>
                                      <p:cBhvr>
                                        <p:cTn id="63" dur="1" fill="hold">
                                          <p:stCondLst>
                                            <p:cond delay="0"/>
                                          </p:stCondLst>
                                        </p:cTn>
                                        <p:tgtEl>
                                          <p:spTgt spid="10">
                                            <p:txEl>
                                              <p:pRg st="12" end="12"/>
                                            </p:txEl>
                                          </p:spTgt>
                                        </p:tgtEl>
                                        <p:attrNameLst>
                                          <p:attrName>style.visibility</p:attrName>
                                        </p:attrNameLst>
                                      </p:cBhvr>
                                      <p:to>
                                        <p:strVal val="visible"/>
                                      </p:to>
                                    </p:set>
                                    <p:animEffect transition="in" filter="circle(in)">
                                      <p:cBhvr>
                                        <p:cTn id="64" dur="2000"/>
                                        <p:tgtEl>
                                          <p:spTgt spid="10">
                                            <p:txEl>
                                              <p:pRg st="12" end="12"/>
                                            </p:txEl>
                                          </p:spTgt>
                                        </p:tgtEl>
                                      </p:cBhvr>
                                    </p:animEffect>
                                  </p:childTnLst>
                                </p:cTn>
                              </p:par>
                            </p:childTnLst>
                          </p:cTn>
                        </p:par>
                        <p:par>
                          <p:cTn id="65" fill="hold" nodeType="afterGroup">
                            <p:stCondLst>
                              <p:cond delay="24000"/>
                            </p:stCondLst>
                            <p:childTnLst>
                              <p:par>
                                <p:cTn id="66" presetID="6" presetClass="entr" presetSubtype="16" fill="hold" grpId="0" nodeType="afterEffect">
                                  <p:stCondLst>
                                    <p:cond delay="0"/>
                                  </p:stCondLst>
                                  <p:childTnLst>
                                    <p:set>
                                      <p:cBhvr>
                                        <p:cTn id="67" dur="1" fill="hold">
                                          <p:stCondLst>
                                            <p:cond delay="0"/>
                                          </p:stCondLst>
                                        </p:cTn>
                                        <p:tgtEl>
                                          <p:spTgt spid="10">
                                            <p:txEl>
                                              <p:pRg st="14" end="14"/>
                                            </p:txEl>
                                          </p:spTgt>
                                        </p:tgtEl>
                                        <p:attrNameLst>
                                          <p:attrName>style.visibility</p:attrName>
                                        </p:attrNameLst>
                                      </p:cBhvr>
                                      <p:to>
                                        <p:strVal val="visible"/>
                                      </p:to>
                                    </p:set>
                                    <p:animEffect transition="in" filter="circle(in)">
                                      <p:cBhvr>
                                        <p:cTn id="68" dur="2000"/>
                                        <p:tgtEl>
                                          <p:spTgt spid="10">
                                            <p:txEl>
                                              <p:pRg st="14" end="14"/>
                                            </p:txEl>
                                          </p:spTgt>
                                        </p:tgtEl>
                                      </p:cBhvr>
                                    </p:animEffect>
                                  </p:childTnLst>
                                </p:cTn>
                              </p:par>
                            </p:childTnLst>
                          </p:cTn>
                        </p:par>
                        <p:par>
                          <p:cTn id="69" fill="hold" nodeType="afterGroup">
                            <p:stCondLst>
                              <p:cond delay="26000"/>
                            </p:stCondLst>
                            <p:childTnLst>
                              <p:par>
                                <p:cTn id="70" presetID="6" presetClass="entr" presetSubtype="16" fill="hold" grpId="0" nodeType="afterEffect">
                                  <p:stCondLst>
                                    <p:cond delay="0"/>
                                  </p:stCondLst>
                                  <p:childTnLst>
                                    <p:set>
                                      <p:cBhvr>
                                        <p:cTn id="71" dur="1" fill="hold">
                                          <p:stCondLst>
                                            <p:cond delay="0"/>
                                          </p:stCondLst>
                                        </p:cTn>
                                        <p:tgtEl>
                                          <p:spTgt spid="10">
                                            <p:txEl>
                                              <p:pRg st="15" end="15"/>
                                            </p:txEl>
                                          </p:spTgt>
                                        </p:tgtEl>
                                        <p:attrNameLst>
                                          <p:attrName>style.visibility</p:attrName>
                                        </p:attrNameLst>
                                      </p:cBhvr>
                                      <p:to>
                                        <p:strVal val="visible"/>
                                      </p:to>
                                    </p:set>
                                    <p:animEffect transition="in" filter="circle(in)">
                                      <p:cBhvr>
                                        <p:cTn id="72" dur="2000"/>
                                        <p:tgtEl>
                                          <p:spTgt spid="10">
                                            <p:txEl>
                                              <p:pRg st="15" end="15"/>
                                            </p:txEl>
                                          </p:spTgt>
                                        </p:tgtEl>
                                      </p:cBhvr>
                                    </p:animEffect>
                                  </p:childTnLst>
                                </p:cTn>
                              </p:par>
                            </p:childTnLst>
                          </p:cTn>
                        </p:par>
                        <p:par>
                          <p:cTn id="73" fill="hold" nodeType="afterGroup">
                            <p:stCondLst>
                              <p:cond delay="28000"/>
                            </p:stCondLst>
                            <p:childTnLst>
                              <p:par>
                                <p:cTn id="74" presetID="6" presetClass="entr" presetSubtype="16" fill="hold"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circle(in)">
                                      <p:cBhvr>
                                        <p:cTn id="76" dur="2000"/>
                                        <p:tgtEl>
                                          <p:spTgt spid="12"/>
                                        </p:tgtEl>
                                      </p:cBhvr>
                                    </p:animEffect>
                                  </p:childTnLst>
                                </p:cTn>
                              </p:par>
                            </p:childTnLst>
                          </p:cTn>
                        </p:par>
                        <p:par>
                          <p:cTn id="77" fill="hold" nodeType="afterGroup">
                            <p:stCondLst>
                              <p:cond delay="30000"/>
                            </p:stCondLst>
                            <p:childTnLst>
                              <p:par>
                                <p:cTn id="78" presetID="6" presetClass="entr" presetSubtype="16" fill="hold"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circle(in)">
                                      <p:cBhvr>
                                        <p:cTn id="80" dur="2000"/>
                                        <p:tgtEl>
                                          <p:spTgt spid="29"/>
                                        </p:tgtEl>
                                      </p:cBhvr>
                                    </p:animEffect>
                                  </p:childTnLst>
                                </p:cTn>
                              </p:par>
                            </p:childTnLst>
                          </p:cTn>
                        </p:par>
                        <p:par>
                          <p:cTn id="81" fill="hold" nodeType="afterGroup">
                            <p:stCondLst>
                              <p:cond delay="32000"/>
                            </p:stCondLst>
                            <p:childTnLst>
                              <p:par>
                                <p:cTn id="82" presetID="6" presetClass="entr" presetSubtype="16" fill="hold"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circle(in)">
                                      <p:cBhvr>
                                        <p:cTn id="84" dur="2000"/>
                                        <p:tgtEl>
                                          <p:spTgt spid="35"/>
                                        </p:tgtEl>
                                      </p:cBhvr>
                                    </p:animEffect>
                                  </p:childTnLst>
                                </p:cTn>
                              </p:par>
                            </p:childTnLst>
                          </p:cTn>
                        </p:par>
                        <p:par>
                          <p:cTn id="85" fill="hold" nodeType="afterGroup">
                            <p:stCondLst>
                              <p:cond delay="34000"/>
                            </p:stCondLst>
                            <p:childTnLst>
                              <p:par>
                                <p:cTn id="86" presetID="6" presetClass="entr" presetSubtype="16" fill="hold" nodeType="after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circle(in)">
                                      <p:cBhvr>
                                        <p:cTn id="88"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840525" y="3048000"/>
            <a:ext cx="7714454" cy="3154710"/>
          </a:xfrm>
          <a:prstGeom prst="rect">
            <a:avLst/>
          </a:prstGeom>
          <a:noFill/>
          <a:ln>
            <a:noFill/>
          </a:ln>
        </p:spPr>
        <p:txBody>
          <a:bodyPr spcFirstLastPara="1">
            <a:prstTxWarp prst="textArchUp">
              <a:avLst/>
            </a:prstTxWarp>
            <a:spAutoFit/>
          </a:bodyPr>
          <a:lstStyle/>
          <a:p>
            <a:pPr algn="ctr" eaLnBrk="1" fontAlgn="auto" hangingPunct="1">
              <a:spcBef>
                <a:spcPts val="0"/>
              </a:spcBef>
              <a:spcAft>
                <a:spcPts val="0"/>
              </a:spcAft>
              <a:defRPr/>
            </a:pPr>
            <a:r>
              <a:rPr lang="en-US" sz="19900" b="1" i="1" dirty="0">
                <a:ln w="18000">
                  <a:solidFill>
                    <a:schemeClr val="tx2">
                      <a:lumMod val="20000"/>
                      <a:lumOff val="80000"/>
                    </a:schemeClr>
                  </a:solidFill>
                  <a:prstDash val="solid"/>
                  <a:miter lim="800000"/>
                </a:ln>
                <a:noFill/>
                <a:effectLst>
                  <a:outerShdw blurRad="38100" dist="38100" dir="2700000" algn="tl">
                    <a:srgbClr val="000000">
                      <a:alpha val="43137"/>
                    </a:srgbClr>
                  </a:outerShdw>
                </a:effectLst>
                <a:latin typeface="+mn-lt"/>
              </a:rPr>
              <a:t>OPNET</a:t>
            </a:r>
          </a:p>
        </p:txBody>
      </p:sp>
      <p:sp>
        <p:nvSpPr>
          <p:cNvPr id="12291" name="Slide Number Placeholder 1"/>
          <p:cNvSpPr>
            <a:spLocks noGrp="1"/>
          </p:cNvSpPr>
          <p:nvPr>
            <p:ph type="sldNum" sz="quarter" idx="12"/>
          </p:nvPr>
        </p:nvSpPr>
        <p:spPr bwMode="auto">
          <a:xfrm>
            <a:off x="0" y="6448425"/>
            <a:ext cx="457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fld id="{C107446E-CD2E-4953-A14D-A3D99524C903}" type="slidenum">
              <a:rPr lang="fa-IR" altLang="fa-IR" sz="2800" smtClean="0">
                <a:solidFill>
                  <a:srgbClr val="FF0000"/>
                </a:solidFill>
                <a:cs typeface="B Zar" panose="00000400000000000000" pitchFamily="2" charset="-78"/>
              </a:rPr>
              <a:pPr algn="ctr" fontAlgn="base">
                <a:spcBef>
                  <a:spcPct val="0"/>
                </a:spcBef>
                <a:spcAft>
                  <a:spcPct val="0"/>
                </a:spcAft>
                <a:buFontTx/>
                <a:buNone/>
              </a:pPr>
              <a:t>9</a:t>
            </a:fld>
            <a:endParaRPr lang="en-US" altLang="fa-IR" sz="2800" smtClean="0">
              <a:solidFill>
                <a:srgbClr val="FF0000"/>
              </a:solidFill>
              <a:cs typeface="B Zar" panose="00000400000000000000" pitchFamily="2" charset="-78"/>
            </a:endParaRPr>
          </a:p>
        </p:txBody>
      </p:sp>
      <p:sp>
        <p:nvSpPr>
          <p:cNvPr id="6" name="TextBox 5"/>
          <p:cNvSpPr txBox="1">
            <a:spLocks noChangeArrowheads="1"/>
          </p:cNvSpPr>
          <p:nvPr/>
        </p:nvSpPr>
        <p:spPr bwMode="auto">
          <a:xfrm>
            <a:off x="5189538" y="381000"/>
            <a:ext cx="35909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rtl="1" eaLnBrk="1" hangingPunct="1">
              <a:spcBef>
                <a:spcPct val="0"/>
              </a:spcBef>
              <a:buFontTx/>
              <a:buNone/>
            </a:pPr>
            <a:r>
              <a:rPr lang="fa-IR" altLang="fa-IR" sz="2400" b="1">
                <a:solidFill>
                  <a:srgbClr val="C00000"/>
                </a:solidFill>
                <a:cs typeface="B Titr" panose="00000700000000000000" pitchFamily="2" charset="-78"/>
              </a:rPr>
              <a:t>ساختار سلسله مراتبی </a:t>
            </a:r>
            <a:r>
              <a:rPr lang="en-US" altLang="fa-IR" sz="2800" b="1">
                <a:solidFill>
                  <a:srgbClr val="C00000"/>
                </a:solidFill>
                <a:cs typeface="B Titr" panose="00000700000000000000" pitchFamily="2" charset="-78"/>
              </a:rPr>
              <a:t>OPNET</a:t>
            </a:r>
            <a:endParaRPr lang="fa-IR" altLang="fa-IR" sz="2400" b="1">
              <a:solidFill>
                <a:srgbClr val="C00000"/>
              </a:solidFill>
              <a:cs typeface="B Titr" panose="00000700000000000000"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7700" y="1627188"/>
            <a:ext cx="7543800" cy="5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846888" y="1073150"/>
            <a:ext cx="1708150" cy="400050"/>
          </a:xfrm>
          <a:prstGeom prst="rect">
            <a:avLst/>
          </a:prstGeom>
          <a:noFill/>
        </p:spPr>
        <p:txBody>
          <a:bodyPr rtlCol="1">
            <a:spAutoFit/>
          </a:bodyPr>
          <a:lstStyle/>
          <a:p>
            <a:pPr algn="r" eaLnBrk="1" fontAlgn="auto" hangingPunct="1">
              <a:spcBef>
                <a:spcPts val="0"/>
              </a:spcBef>
              <a:spcAft>
                <a:spcPts val="0"/>
              </a:spcAft>
              <a:defRPr/>
            </a:pPr>
            <a:r>
              <a:rPr lang="fa-IR" sz="2000" b="1" dirty="0">
                <a:solidFill>
                  <a:schemeClr val="tx2">
                    <a:lumMod val="75000"/>
                  </a:schemeClr>
                </a:solidFill>
                <a:latin typeface="+mn-lt"/>
                <a:cs typeface="B Zar" panose="00000400000000000000" pitchFamily="2" charset="-78"/>
              </a:rPr>
              <a:t>ویرایشگر پروسس</a:t>
            </a:r>
          </a:p>
        </p:txBody>
      </p:sp>
      <p:sp>
        <p:nvSpPr>
          <p:cNvPr id="4" name="Line Callout 3 3"/>
          <p:cNvSpPr/>
          <p:nvPr/>
        </p:nvSpPr>
        <p:spPr>
          <a:xfrm>
            <a:off x="4140200" y="2619375"/>
            <a:ext cx="858838" cy="463550"/>
          </a:xfrm>
          <a:prstGeom prst="borderCallout3">
            <a:avLst>
              <a:gd name="adj1" fmla="val 50000"/>
              <a:gd name="adj2" fmla="val -1041"/>
              <a:gd name="adj3" fmla="val 49344"/>
              <a:gd name="adj4" fmla="val -104634"/>
              <a:gd name="adj5" fmla="val 118931"/>
              <a:gd name="adj6" fmla="val -104634"/>
              <a:gd name="adj7" fmla="val 119394"/>
              <a:gd name="adj8" fmla="val -134072"/>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r>
              <a:rPr lang="en-US" dirty="0">
                <a:solidFill>
                  <a:srgbClr val="FF0000"/>
                </a:solidFill>
              </a:rPr>
              <a:t>States</a:t>
            </a:r>
            <a:endParaRPr lang="fa-IR" dirty="0">
              <a:solidFill>
                <a:srgbClr val="FF0000"/>
              </a:solidFill>
            </a:endParaRPr>
          </a:p>
        </p:txBody>
      </p:sp>
      <p:cxnSp>
        <p:nvCxnSpPr>
          <p:cNvPr id="11" name="Elbow Connector 10"/>
          <p:cNvCxnSpPr>
            <a:stCxn id="4" idx="0"/>
          </p:cNvCxnSpPr>
          <p:nvPr/>
        </p:nvCxnSpPr>
        <p:spPr>
          <a:xfrm>
            <a:off x="4999038" y="2851150"/>
            <a:ext cx="1193800" cy="295275"/>
          </a:xfrm>
          <a:prstGeom prst="bentConnector3">
            <a:avLst>
              <a:gd name="adj1" fmla="val 81929"/>
            </a:avLst>
          </a:prstGeom>
          <a:ln/>
        </p:spPr>
        <p:style>
          <a:lnRef idx="2">
            <a:schemeClr val="accent2"/>
          </a:lnRef>
          <a:fillRef idx="1">
            <a:schemeClr val="lt1"/>
          </a:fillRef>
          <a:effectRef idx="0">
            <a:schemeClr val="accent2"/>
          </a:effectRef>
          <a:fontRef idx="minor">
            <a:schemeClr val="dk1"/>
          </a:fontRef>
        </p:style>
      </p:cxnSp>
      <p:sp>
        <p:nvSpPr>
          <p:cNvPr id="27" name="TextBox 26"/>
          <p:cNvSpPr txBox="1"/>
          <p:nvPr/>
        </p:nvSpPr>
        <p:spPr>
          <a:xfrm>
            <a:off x="5084763" y="2551113"/>
            <a:ext cx="830262" cy="369887"/>
          </a:xfrm>
          <a:prstGeom prst="rect">
            <a:avLst/>
          </a:prstGeom>
          <a:noFill/>
        </p:spPr>
        <p:txBody>
          <a:bodyPr rtlCol="1">
            <a:spAutoFit/>
          </a:bodyPr>
          <a:lstStyle/>
          <a:p>
            <a:pPr eaLnBrk="1" fontAlgn="auto" hangingPunct="1">
              <a:spcBef>
                <a:spcPts val="0"/>
              </a:spcBef>
              <a:spcAft>
                <a:spcPts val="0"/>
              </a:spcAft>
              <a:defRPr/>
            </a:pPr>
            <a:r>
              <a:rPr lang="en-US" dirty="0">
                <a:solidFill>
                  <a:schemeClr val="accent3">
                    <a:lumMod val="50000"/>
                  </a:schemeClr>
                </a:solidFill>
                <a:latin typeface="+mn-lt"/>
              </a:rPr>
              <a:t>Forced</a:t>
            </a:r>
            <a:endParaRPr lang="fa-IR" dirty="0">
              <a:solidFill>
                <a:schemeClr val="accent3">
                  <a:lumMod val="50000"/>
                </a:schemeClr>
              </a:solidFill>
              <a:latin typeface="+mn-lt"/>
            </a:endParaRPr>
          </a:p>
        </p:txBody>
      </p:sp>
      <p:sp>
        <p:nvSpPr>
          <p:cNvPr id="28" name="TextBox 27"/>
          <p:cNvSpPr txBox="1"/>
          <p:nvPr/>
        </p:nvSpPr>
        <p:spPr>
          <a:xfrm>
            <a:off x="3013075" y="2551113"/>
            <a:ext cx="1085850" cy="369887"/>
          </a:xfrm>
          <a:prstGeom prst="rect">
            <a:avLst/>
          </a:prstGeom>
          <a:noFill/>
        </p:spPr>
        <p:txBody>
          <a:bodyPr rtlCol="1">
            <a:spAutoFit/>
          </a:bodyPr>
          <a:lstStyle/>
          <a:p>
            <a:pPr eaLnBrk="1" fontAlgn="auto" hangingPunct="1">
              <a:spcBef>
                <a:spcPts val="0"/>
              </a:spcBef>
              <a:spcAft>
                <a:spcPts val="0"/>
              </a:spcAft>
              <a:defRPr/>
            </a:pPr>
            <a:r>
              <a:rPr lang="en-US" dirty="0">
                <a:solidFill>
                  <a:schemeClr val="accent2">
                    <a:lumMod val="75000"/>
                  </a:schemeClr>
                </a:solidFill>
                <a:latin typeface="+mn-lt"/>
              </a:rPr>
              <a:t>UnForced</a:t>
            </a:r>
            <a:endParaRPr lang="fa-IR" dirty="0">
              <a:solidFill>
                <a:schemeClr val="accent2">
                  <a:lumMod val="75000"/>
                </a:schemeClr>
              </a:solidFill>
              <a:latin typeface="+mn-lt"/>
            </a:endParaRPr>
          </a:p>
        </p:txBody>
      </p:sp>
      <p:sp>
        <p:nvSpPr>
          <p:cNvPr id="43" name="Line Callout 3 42"/>
          <p:cNvSpPr/>
          <p:nvPr/>
        </p:nvSpPr>
        <p:spPr>
          <a:xfrm>
            <a:off x="3352800" y="5486400"/>
            <a:ext cx="1217613" cy="533400"/>
          </a:xfrm>
          <a:prstGeom prst="borderCallout3">
            <a:avLst>
              <a:gd name="adj1" fmla="val -298"/>
              <a:gd name="adj2" fmla="val 52884"/>
              <a:gd name="adj3" fmla="val -64583"/>
              <a:gd name="adj4" fmla="val 85732"/>
              <a:gd name="adj5" fmla="val -76190"/>
              <a:gd name="adj6" fmla="val 178114"/>
              <a:gd name="adj7" fmla="val -189418"/>
              <a:gd name="adj8" fmla="val 199805"/>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eaLnBrk="1" fontAlgn="auto" hangingPunct="1">
              <a:spcBef>
                <a:spcPts val="0"/>
              </a:spcBef>
              <a:spcAft>
                <a:spcPts val="0"/>
              </a:spcAft>
              <a:defRPr/>
            </a:pPr>
            <a:r>
              <a:rPr lang="en-US" dirty="0">
                <a:solidFill>
                  <a:srgbClr val="FF0000"/>
                </a:solidFill>
              </a:rPr>
              <a:t>Transitions</a:t>
            </a:r>
            <a:endParaRPr lang="fa-IR" dirty="0">
              <a:solidFill>
                <a:srgbClr val="FF0000"/>
              </a:solidFill>
            </a:endParaRPr>
          </a:p>
        </p:txBody>
      </p:sp>
      <p:sp>
        <p:nvSpPr>
          <p:cNvPr id="13" name="Rectangle 12"/>
          <p:cNvSpPr/>
          <p:nvPr/>
        </p:nvSpPr>
        <p:spPr>
          <a:xfrm>
            <a:off x="3441510" y="6595584"/>
            <a:ext cx="2512483" cy="313932"/>
          </a:xfrm>
          <a:prstGeom prst="rect">
            <a:avLst/>
          </a:prstGeom>
        </p:spPr>
        <p:txBody>
          <a:bodyPr wrap="none">
            <a:spAutoFit/>
          </a:bodyPr>
          <a:lstStyle/>
          <a:p>
            <a:pPr marL="27432" algn="ctr" rtl="1" eaLnBrk="1" fontAlgn="auto" hangingPunct="1">
              <a:lnSpc>
                <a:spcPct val="80000"/>
              </a:lnSpc>
              <a:spcBef>
                <a:spcPts val="600"/>
              </a:spcBef>
              <a:spcAft>
                <a:spcPts val="0"/>
              </a:spcAft>
              <a:buClr>
                <a:schemeClr val="accent1"/>
              </a:buClr>
              <a:buSzPct val="80000"/>
              <a:defRPr/>
            </a:pPr>
            <a:r>
              <a:rPr lang="en-US" dirty="0">
                <a:solidFill>
                  <a:srgbClr val="92D050"/>
                </a:solidFill>
                <a:latin typeface="Tahoma" panose="020B0604030504040204" pitchFamily="34" charset="0"/>
                <a:ea typeface="Tahoma" panose="020B0604030504040204" pitchFamily="34" charset="0"/>
                <a:cs typeface="B Titr" panose="00000700000000000000" pitchFamily="2" charset="-78"/>
              </a:rPr>
              <a:t>www.noavarangermi.ir</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nodeType="afterGroup">
                            <p:stCondLst>
                              <p:cond delay="2000"/>
                            </p:stCondLst>
                            <p:childTnLst>
                              <p:par>
                                <p:cTn id="22" presetID="6"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par>
                          <p:cTn id="25" fill="hold" nodeType="afterGroup">
                            <p:stCondLst>
                              <p:cond delay="4000"/>
                            </p:stCondLst>
                            <p:childTnLst>
                              <p:par>
                                <p:cTn id="26" presetID="6"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circle(in)">
                                      <p:cBhvr>
                                        <p:cTn id="28" dur="2000"/>
                                        <p:tgtEl>
                                          <p:spTgt spid="3"/>
                                        </p:tgtEl>
                                      </p:cBhvr>
                                    </p:animEffect>
                                  </p:childTnLst>
                                </p:cTn>
                              </p:par>
                            </p:childTnLst>
                          </p:cTn>
                        </p:par>
                        <p:par>
                          <p:cTn id="29" fill="hold" nodeType="afterGroup">
                            <p:stCondLst>
                              <p:cond delay="6000"/>
                            </p:stCondLst>
                            <p:childTnLst>
                              <p:par>
                                <p:cTn id="30" presetID="6" presetClass="entr" presetSubtype="16"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circle(in)">
                                      <p:cBhvr>
                                        <p:cTn id="32" dur="2000"/>
                                        <p:tgtEl>
                                          <p:spTgt spid="4"/>
                                        </p:tgtEl>
                                      </p:cBhvr>
                                    </p:animEffect>
                                  </p:childTnLst>
                                </p:cTn>
                              </p:par>
                            </p:childTnLst>
                          </p:cTn>
                        </p:par>
                        <p:par>
                          <p:cTn id="33" fill="hold" nodeType="afterGroup">
                            <p:stCondLst>
                              <p:cond delay="8000"/>
                            </p:stCondLst>
                            <p:childTnLst>
                              <p:par>
                                <p:cTn id="34" presetID="6" presetClass="entr" presetSubtype="16"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circle(in)">
                                      <p:cBhvr>
                                        <p:cTn id="36" dur="2000"/>
                                        <p:tgtEl>
                                          <p:spTgt spid="11"/>
                                        </p:tgtEl>
                                      </p:cBhvr>
                                    </p:animEffect>
                                  </p:childTnLst>
                                </p:cTn>
                              </p:par>
                            </p:childTnLst>
                          </p:cTn>
                        </p:par>
                        <p:par>
                          <p:cTn id="37" fill="hold" nodeType="afterGroup">
                            <p:stCondLst>
                              <p:cond delay="10000"/>
                            </p:stCondLst>
                            <p:childTnLst>
                              <p:par>
                                <p:cTn id="38" presetID="6" presetClass="entr" presetSubtype="16"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circle(in)">
                                      <p:cBhvr>
                                        <p:cTn id="40" dur="2000"/>
                                        <p:tgtEl>
                                          <p:spTgt spid="28"/>
                                        </p:tgtEl>
                                      </p:cBhvr>
                                    </p:animEffect>
                                  </p:childTnLst>
                                </p:cTn>
                              </p:par>
                            </p:childTnLst>
                          </p:cTn>
                        </p:par>
                        <p:par>
                          <p:cTn id="41" fill="hold" nodeType="afterGroup">
                            <p:stCondLst>
                              <p:cond delay="12000"/>
                            </p:stCondLst>
                            <p:childTnLst>
                              <p:par>
                                <p:cTn id="42" presetID="6" presetClass="entr" presetSubtype="16"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circle(in)">
                                      <p:cBhvr>
                                        <p:cTn id="44" dur="2000"/>
                                        <p:tgtEl>
                                          <p:spTgt spid="27"/>
                                        </p:tgtEl>
                                      </p:cBhvr>
                                    </p:animEffect>
                                  </p:childTnLst>
                                </p:cTn>
                              </p:par>
                            </p:childTnLst>
                          </p:cTn>
                        </p:par>
                        <p:par>
                          <p:cTn id="45" fill="hold" nodeType="afterGroup">
                            <p:stCondLst>
                              <p:cond delay="14000"/>
                            </p:stCondLst>
                            <p:childTnLst>
                              <p:par>
                                <p:cTn id="46" presetID="6" presetClass="entr" presetSubtype="16"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circle(in)">
                                      <p:cBhvr>
                                        <p:cTn id="48"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4" grpId="0" animBg="1"/>
      <p:bldP spid="27" grpId="0"/>
      <p:bldP spid="28" grpId="0"/>
      <p:bldP spid="4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Winter</Template>
  <TotalTime>1626</TotalTime>
  <Words>3235</Words>
  <Application>Microsoft Office PowerPoint</Application>
  <PresentationFormat>On-screen Show (4:3)</PresentationFormat>
  <Paragraphs>507</Paragraphs>
  <Slides>58</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58</vt:i4>
      </vt:variant>
    </vt:vector>
  </HeadingPairs>
  <TitlesOfParts>
    <vt:vector size="71" baseType="lpstr">
      <vt:lpstr>Arial</vt:lpstr>
      <vt:lpstr>Arial Black</vt:lpstr>
      <vt:lpstr>B Compset</vt:lpstr>
      <vt:lpstr>B Lotus</vt:lpstr>
      <vt:lpstr>B Titr</vt:lpstr>
      <vt:lpstr>B Traffic</vt:lpstr>
      <vt:lpstr>B Zar</vt:lpstr>
      <vt:lpstr>Calibri</vt:lpstr>
      <vt:lpstr>Tahoma</vt:lpstr>
      <vt:lpstr>Times New Roman</vt:lpstr>
      <vt:lpstr>Wingdings</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farzad khodadadi</dc:creator>
  <cp:lastModifiedBy>Saeed</cp:lastModifiedBy>
  <cp:revision>154</cp:revision>
  <dcterms:created xsi:type="dcterms:W3CDTF">2006-08-16T00:00:00Z</dcterms:created>
  <dcterms:modified xsi:type="dcterms:W3CDTF">2015-11-07T22:33:37Z</dcterms:modified>
</cp:coreProperties>
</file>